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8"/>
  </p:notesMasterIdLst>
  <p:handoutMasterIdLst>
    <p:handoutMasterId r:id="rId59"/>
  </p:handoutMasterIdLst>
  <p:sldIdLst>
    <p:sldId id="346" r:id="rId2"/>
    <p:sldId id="257" r:id="rId3"/>
    <p:sldId id="328" r:id="rId4"/>
    <p:sldId id="258" r:id="rId5"/>
    <p:sldId id="291" r:id="rId6"/>
    <p:sldId id="343" r:id="rId7"/>
    <p:sldId id="344" r:id="rId8"/>
    <p:sldId id="345" r:id="rId9"/>
    <p:sldId id="277" r:id="rId10"/>
    <p:sldId id="274" r:id="rId11"/>
    <p:sldId id="340" r:id="rId12"/>
    <p:sldId id="341" r:id="rId13"/>
    <p:sldId id="361" r:id="rId14"/>
    <p:sldId id="278" r:id="rId15"/>
    <p:sldId id="275" r:id="rId16"/>
    <p:sldId id="286" r:id="rId17"/>
    <p:sldId id="342" r:id="rId18"/>
    <p:sldId id="356" r:id="rId19"/>
    <p:sldId id="279" r:id="rId20"/>
    <p:sldId id="288" r:id="rId21"/>
    <p:sldId id="290" r:id="rId22"/>
    <p:sldId id="335" r:id="rId23"/>
    <p:sldId id="357" r:id="rId24"/>
    <p:sldId id="266" r:id="rId25"/>
    <p:sldId id="269" r:id="rId26"/>
    <p:sldId id="316" r:id="rId27"/>
    <p:sldId id="317" r:id="rId28"/>
    <p:sldId id="312" r:id="rId29"/>
    <p:sldId id="292" r:id="rId30"/>
    <p:sldId id="318" r:id="rId31"/>
    <p:sldId id="347" r:id="rId32"/>
    <p:sldId id="358" r:id="rId33"/>
    <p:sldId id="359" r:id="rId34"/>
    <p:sldId id="360" r:id="rId35"/>
    <p:sldId id="287" r:id="rId36"/>
    <p:sldId id="338" r:id="rId37"/>
    <p:sldId id="334" r:id="rId38"/>
    <p:sldId id="280" r:id="rId39"/>
    <p:sldId id="263" r:id="rId40"/>
    <p:sldId id="329" r:id="rId41"/>
    <p:sldId id="330" r:id="rId42"/>
    <p:sldId id="333" r:id="rId43"/>
    <p:sldId id="332" r:id="rId44"/>
    <p:sldId id="281" r:id="rId45"/>
    <p:sldId id="276" r:id="rId46"/>
    <p:sldId id="363" r:id="rId47"/>
    <p:sldId id="307" r:id="rId48"/>
    <p:sldId id="308" r:id="rId49"/>
    <p:sldId id="309" r:id="rId50"/>
    <p:sldId id="306" r:id="rId51"/>
    <p:sldId id="283" r:id="rId52"/>
    <p:sldId id="284" r:id="rId53"/>
    <p:sldId id="264" r:id="rId54"/>
    <p:sldId id="305" r:id="rId55"/>
    <p:sldId id="327" r:id="rId56"/>
    <p:sldId id="289" r:id="rId57"/>
  </p:sldIdLst>
  <p:sldSz cx="9144000" cy="6858000" type="screen4x3"/>
  <p:notesSz cx="7099300" cy="10234613"/>
  <p:custShowLst>
    <p:custShow name="自定义放映1" id="0">
      <p:sldLst>
        <p:sld r:id="rId3"/>
        <p:sld r:id="rId5"/>
        <p:sld r:id="rId10"/>
        <p:sld r:id="rId11"/>
        <p:sld r:id="rId15"/>
        <p:sld r:id="rId16"/>
        <p:sld r:id="rId25"/>
        <p:sld r:id="rId26"/>
        <p:sld r:id="rId20"/>
        <p:sld r:id="rId39"/>
        <p:sld r:id="rId40"/>
        <p:sld r:id="rId45"/>
        <p:sld r:id="rId46"/>
      </p:sldLst>
    </p:custShow>
  </p:custShowLst>
  <p:defaultTextStyle>
    <a:defPPr>
      <a:defRPr lang="zh-CN"/>
    </a:defPPr>
    <a:lvl1pPr algn="l" rtl="0" fontAlgn="base">
      <a:spcBef>
        <a:spcPct val="0"/>
      </a:spcBef>
      <a:spcAft>
        <a:spcPct val="0"/>
      </a:spcAft>
      <a:defRPr sz="1200"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1200"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1200"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1200"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1200" kern="1200">
        <a:solidFill>
          <a:schemeClr val="tx1"/>
        </a:solidFill>
        <a:latin typeface="Tahoma" pitchFamily="34" charset="0"/>
        <a:ea typeface="宋体" pitchFamily="2" charset="-122"/>
        <a:cs typeface="+mn-cs"/>
      </a:defRPr>
    </a:lvl5pPr>
    <a:lvl6pPr marL="2286000" algn="l" defTabSz="914400" rtl="0" eaLnBrk="1" latinLnBrk="0" hangingPunct="1">
      <a:defRPr sz="1200" kern="1200">
        <a:solidFill>
          <a:schemeClr val="tx1"/>
        </a:solidFill>
        <a:latin typeface="Tahoma" pitchFamily="34" charset="0"/>
        <a:ea typeface="宋体" pitchFamily="2" charset="-122"/>
        <a:cs typeface="+mn-cs"/>
      </a:defRPr>
    </a:lvl6pPr>
    <a:lvl7pPr marL="2743200" algn="l" defTabSz="914400" rtl="0" eaLnBrk="1" latinLnBrk="0" hangingPunct="1">
      <a:defRPr sz="1200" kern="1200">
        <a:solidFill>
          <a:schemeClr val="tx1"/>
        </a:solidFill>
        <a:latin typeface="Tahoma" pitchFamily="34" charset="0"/>
        <a:ea typeface="宋体" pitchFamily="2" charset="-122"/>
        <a:cs typeface="+mn-cs"/>
      </a:defRPr>
    </a:lvl7pPr>
    <a:lvl8pPr marL="3200400" algn="l" defTabSz="914400" rtl="0" eaLnBrk="1" latinLnBrk="0" hangingPunct="1">
      <a:defRPr sz="1200" kern="1200">
        <a:solidFill>
          <a:schemeClr val="tx1"/>
        </a:solidFill>
        <a:latin typeface="Tahoma" pitchFamily="34" charset="0"/>
        <a:ea typeface="宋体" pitchFamily="2" charset="-122"/>
        <a:cs typeface="+mn-cs"/>
      </a:defRPr>
    </a:lvl8pPr>
    <a:lvl9pPr marL="3657600" algn="l" defTabSz="914400" rtl="0" eaLnBrk="1" latinLnBrk="0" hangingPunct="1">
      <a:defRPr sz="1200" kern="1200">
        <a:solidFill>
          <a:schemeClr val="tx1"/>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D60093"/>
    <a:srgbClr val="526092"/>
    <a:srgbClr val="3053B4"/>
    <a:srgbClr val="05DFDF"/>
    <a:srgbClr val="E1DC03"/>
    <a:srgbClr val="FFFF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3" autoAdjust="0"/>
    <p:restoredTop sz="81234" autoAdjust="0"/>
  </p:normalViewPr>
  <p:slideViewPr>
    <p:cSldViewPr>
      <p:cViewPr varScale="1">
        <p:scale>
          <a:sx n="91" d="100"/>
          <a:sy n="91" d="100"/>
        </p:scale>
        <p:origin x="2190" y="90"/>
      </p:cViewPr>
      <p:guideLst>
        <p:guide orient="horz" pos="2160"/>
        <p:guide pos="2880"/>
      </p:guideLst>
    </p:cSldViewPr>
  </p:slideViewPr>
  <p:outlineViewPr>
    <p:cViewPr>
      <p:scale>
        <a:sx n="33" d="100"/>
        <a:sy n="33" d="100"/>
      </p:scale>
      <p:origin x="274" y="28865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c:spPr>
          <c:explosion val="12"/>
          <c:dPt>
            <c:idx val="0"/>
            <c:bubble3D val="0"/>
            <c:spPr>
              <a:solidFill>
                <a:schemeClr val="accent6">
                  <a:lumMod val="75000"/>
                </a:schemeClr>
              </a:solidFill>
              <a:ln w="25400">
                <a:noFill/>
              </a:ln>
              <a:effectLst/>
              <a:sp3d/>
            </c:spPr>
            <c:extLst>
              <c:ext xmlns:c16="http://schemas.microsoft.com/office/drawing/2014/chart" uri="{C3380CC4-5D6E-409C-BE32-E72D297353CC}">
                <c16:uniqueId val="{00000001-1C3C-46DD-97FB-B2AA1C660862}"/>
              </c:ext>
            </c:extLst>
          </c:dPt>
          <c:dPt>
            <c:idx val="1"/>
            <c:bubble3D val="0"/>
            <c:spPr>
              <a:solidFill>
                <a:srgbClr val="FFC000"/>
              </a:solidFill>
              <a:ln w="25400">
                <a:noFill/>
              </a:ln>
              <a:effectLst/>
              <a:sp3d/>
            </c:spPr>
            <c:extLst>
              <c:ext xmlns:c16="http://schemas.microsoft.com/office/drawing/2014/chart" uri="{C3380CC4-5D6E-409C-BE32-E72D297353CC}">
                <c16:uniqueId val="{00000003-1C3C-46DD-97FB-B2AA1C660862}"/>
              </c:ext>
            </c:extLst>
          </c:dPt>
          <c:dPt>
            <c:idx val="2"/>
            <c:bubble3D val="0"/>
            <c:spPr>
              <a:solidFill>
                <a:srgbClr val="F26649"/>
              </a:solidFill>
              <a:ln w="25400">
                <a:noFill/>
              </a:ln>
              <a:effectLst/>
              <a:sp3d/>
            </c:spPr>
            <c:extLst>
              <c:ext xmlns:c16="http://schemas.microsoft.com/office/drawing/2014/chart" uri="{C3380CC4-5D6E-409C-BE32-E72D297353CC}">
                <c16:uniqueId val="{00000005-1C3C-46DD-97FB-B2AA1C660862}"/>
              </c:ext>
            </c:extLst>
          </c:dPt>
          <c:dPt>
            <c:idx val="3"/>
            <c:bubble3D val="0"/>
            <c:spPr>
              <a:solidFill>
                <a:schemeClr val="accent4"/>
              </a:solidFill>
              <a:ln w="25400">
                <a:noFill/>
              </a:ln>
              <a:effectLst/>
              <a:sp3d/>
            </c:spPr>
            <c:extLst>
              <c:ext xmlns:c16="http://schemas.microsoft.com/office/drawing/2014/chart" uri="{C3380CC4-5D6E-409C-BE32-E72D297353CC}">
                <c16:uniqueId val="{00000007-1C3C-46DD-97FB-B2AA1C660862}"/>
              </c:ext>
            </c:extLst>
          </c:dPt>
          <c:dLbls>
            <c:dLbl>
              <c:idx val="0"/>
              <c:tx>
                <c:rich>
                  <a:bodyPr/>
                  <a:lstStyle/>
                  <a:p>
                    <a:r>
                      <a:rPr lang="zh-CN" altLang="en-US"/>
                      <a:t>期末考试</a:t>
                    </a:r>
                    <a:endParaRPr lang="zh-CN" alt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C3C-46DD-97FB-B2AA1C660862}"/>
                </c:ext>
              </c:extLst>
            </c:dLbl>
            <c:dLbl>
              <c:idx val="1"/>
              <c:layout>
                <c:manualLayout>
                  <c:x val="0.13809067511017295"/>
                  <c:y val="-0.173042938861759"/>
                </c:manualLayout>
              </c:layout>
              <c:tx>
                <c:rich>
                  <a:bodyPr/>
                  <a:lstStyle/>
                  <a:p>
                    <a:r>
                      <a:rPr lang="zh-CN" altLang="en-US"/>
                      <a:t>实验</a:t>
                    </a:r>
                    <a:endParaRPr lang="zh-CN" altLang="en-US"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C3C-46DD-97FB-B2AA1C660862}"/>
                </c:ext>
              </c:extLst>
            </c:dLbl>
            <c:dLbl>
              <c:idx val="2"/>
              <c:layout>
                <c:manualLayout>
                  <c:x val="0.14713781802021997"/>
                  <c:y val="6.588550389583471E-2"/>
                </c:manualLayout>
              </c:layout>
              <c:tx>
                <c:rich>
                  <a:bodyPr/>
                  <a:lstStyle/>
                  <a:p>
                    <a:r>
                      <a:rPr lang="zh-CN" altLang="en-US" dirty="0"/>
                      <a:t>平时</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14900404584675778"/>
                      <c:h val="7.1775530949243813E-2"/>
                    </c:manualLayout>
                  </c15:layout>
                  <c15:showDataLabelsRange val="0"/>
                </c:ext>
                <c:ext xmlns:c16="http://schemas.microsoft.com/office/drawing/2014/chart" uri="{C3380CC4-5D6E-409C-BE32-E72D297353CC}">
                  <c16:uniqueId val="{00000005-1C3C-46DD-97FB-B2AA1C660862}"/>
                </c:ext>
              </c:extLst>
            </c:dLbl>
            <c:dLbl>
              <c:idx val="3"/>
              <c:tx>
                <c:rich>
                  <a:bodyPr/>
                  <a:lstStyle/>
                  <a:p>
                    <a:r>
                      <a:rPr lang="zh-CN" altLang="en-US" dirty="0"/>
                      <a:t>测验</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C3C-46DD-97FB-B2AA1C66086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Sale</c:v>
                </c:pt>
                <c:pt idx="1">
                  <c:v>Revenue</c:v>
                </c:pt>
                <c:pt idx="2">
                  <c:v>Expenditure</c:v>
                </c:pt>
                <c:pt idx="3">
                  <c:v>Profit</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1C3C-46DD-97FB-B2AA1C660862}"/>
            </c:ext>
          </c:extLst>
        </c:ser>
        <c:dLbls>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2D16A-55B4-4712-953D-ED2741B9337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CA0686DB-B313-4CA6-BEE1-73E20B708674}">
      <dgm:prSet phldrT="[文本]"/>
      <dgm:spPr/>
      <dgm:t>
        <a:bodyPr/>
        <a:lstStyle/>
        <a:p>
          <a:r>
            <a:rPr lang="zh-CN" altLang="en-US" b="1" dirty="0">
              <a:solidFill>
                <a:schemeClr val="tx2"/>
              </a:solidFill>
            </a:rPr>
            <a:t>传统应用</a:t>
          </a:r>
        </a:p>
      </dgm:t>
    </dgm:pt>
    <dgm:pt modelId="{AC491293-9B0E-4F38-9CC9-1689FCBE55ED}" type="parTrans" cxnId="{EB833A5C-4883-44B2-BAA2-9011B7893A47}">
      <dgm:prSet/>
      <dgm:spPr/>
      <dgm:t>
        <a:bodyPr/>
        <a:lstStyle/>
        <a:p>
          <a:endParaRPr lang="zh-CN" altLang="en-US"/>
        </a:p>
      </dgm:t>
    </dgm:pt>
    <dgm:pt modelId="{CA109035-56B4-466A-A17C-63ADEAA4C919}" type="sibTrans" cxnId="{EB833A5C-4883-44B2-BAA2-9011B7893A47}">
      <dgm:prSet/>
      <dgm:spPr/>
      <dgm:t>
        <a:bodyPr/>
        <a:lstStyle/>
        <a:p>
          <a:endParaRPr lang="zh-CN" altLang="en-US"/>
        </a:p>
      </dgm:t>
    </dgm:pt>
    <dgm:pt modelId="{414C4363-0A9E-4AFE-A102-0FBB313192DC}">
      <dgm:prSet phldrT="[文本]" custT="1"/>
      <dgm:spPr/>
      <dgm:t>
        <a:bodyPr/>
        <a:lstStyle/>
        <a:p>
          <a:r>
            <a:rPr lang="zh-CN" altLang="en-US" sz="1400" b="1" dirty="0">
              <a:latin typeface="+mn-ea"/>
              <a:ea typeface="+mn-ea"/>
            </a:rPr>
            <a:t>远程登陆，文件传输，电子邮件，</a:t>
          </a:r>
          <a:r>
            <a:rPr lang="en-US" altLang="zh-CN" sz="1400" b="1" dirty="0">
              <a:latin typeface="+mn-ea"/>
              <a:ea typeface="+mn-ea"/>
            </a:rPr>
            <a:t>WWW</a:t>
          </a:r>
          <a:endParaRPr lang="zh-CN" altLang="en-US" sz="1400" b="1" dirty="0">
            <a:latin typeface="+mn-ea"/>
            <a:ea typeface="+mn-ea"/>
          </a:endParaRPr>
        </a:p>
      </dgm:t>
    </dgm:pt>
    <dgm:pt modelId="{DBBFCE5B-CB34-416A-85DF-BA68600CBD6B}" type="parTrans" cxnId="{DDA067DA-C314-420A-8212-7D16F6A9930F}">
      <dgm:prSet/>
      <dgm:spPr/>
      <dgm:t>
        <a:bodyPr/>
        <a:lstStyle/>
        <a:p>
          <a:endParaRPr lang="zh-CN" altLang="en-US"/>
        </a:p>
      </dgm:t>
    </dgm:pt>
    <dgm:pt modelId="{1B95D39F-D514-48A1-A138-2ADD5BF5A712}" type="sibTrans" cxnId="{DDA067DA-C314-420A-8212-7D16F6A9930F}">
      <dgm:prSet/>
      <dgm:spPr/>
      <dgm:t>
        <a:bodyPr/>
        <a:lstStyle/>
        <a:p>
          <a:endParaRPr lang="zh-CN" altLang="en-US"/>
        </a:p>
      </dgm:t>
    </dgm:pt>
    <dgm:pt modelId="{8308BFDE-6FB9-4D62-82E8-FE794FFEF719}">
      <dgm:prSet phldrT="[文本]"/>
      <dgm:spPr/>
      <dgm:t>
        <a:bodyPr/>
        <a:lstStyle/>
        <a:p>
          <a:r>
            <a:rPr lang="zh-CN" altLang="en-US" b="1" dirty="0">
              <a:solidFill>
                <a:schemeClr val="tx2"/>
              </a:solidFill>
            </a:rPr>
            <a:t>音视频类</a:t>
          </a:r>
        </a:p>
      </dgm:t>
    </dgm:pt>
    <dgm:pt modelId="{430717FC-0ABD-43D3-B00D-53CBFF9C749A}" type="parTrans" cxnId="{FCEB7289-470B-4050-8A75-A5BD1E7B5199}">
      <dgm:prSet/>
      <dgm:spPr/>
      <dgm:t>
        <a:bodyPr/>
        <a:lstStyle/>
        <a:p>
          <a:endParaRPr lang="zh-CN" altLang="en-US"/>
        </a:p>
      </dgm:t>
    </dgm:pt>
    <dgm:pt modelId="{DFA97ACD-76EF-4567-AE9D-3691FD83D560}" type="sibTrans" cxnId="{FCEB7289-470B-4050-8A75-A5BD1E7B5199}">
      <dgm:prSet/>
      <dgm:spPr/>
      <dgm:t>
        <a:bodyPr/>
        <a:lstStyle/>
        <a:p>
          <a:endParaRPr lang="zh-CN" altLang="en-US"/>
        </a:p>
      </dgm:t>
    </dgm:pt>
    <dgm:pt modelId="{B3C4068D-3E70-4EBB-A975-DBB383BB031E}">
      <dgm:prSet phldrT="[文本]" custT="1"/>
      <dgm:spPr/>
      <dgm:t>
        <a:bodyPr/>
        <a:lstStyle/>
        <a:p>
          <a:r>
            <a:rPr lang="en-US" altLang="zh-CN" sz="1400" b="1" dirty="0">
              <a:latin typeface="+mn-ea"/>
              <a:ea typeface="+mn-ea"/>
            </a:rPr>
            <a:t>IP</a:t>
          </a:r>
          <a:r>
            <a:rPr lang="zh-CN" altLang="en-US" sz="1400" b="1" dirty="0">
              <a:latin typeface="+mn-ea"/>
              <a:ea typeface="+mn-ea"/>
            </a:rPr>
            <a:t>电话，可视电话，电话会议，视频点播，短视频，直播，远程监控，线上教学等</a:t>
          </a:r>
        </a:p>
      </dgm:t>
    </dgm:pt>
    <dgm:pt modelId="{A00508A2-3CFB-4B44-B20A-1028AAE3E0B7}" type="parTrans" cxnId="{D159EF4B-907E-44AD-80CF-EF69B8750B35}">
      <dgm:prSet/>
      <dgm:spPr/>
      <dgm:t>
        <a:bodyPr/>
        <a:lstStyle/>
        <a:p>
          <a:endParaRPr lang="zh-CN" altLang="en-US"/>
        </a:p>
      </dgm:t>
    </dgm:pt>
    <dgm:pt modelId="{9D61FB36-4054-426D-99B8-F187887A0246}" type="sibTrans" cxnId="{D159EF4B-907E-44AD-80CF-EF69B8750B35}">
      <dgm:prSet/>
      <dgm:spPr/>
      <dgm:t>
        <a:bodyPr/>
        <a:lstStyle/>
        <a:p>
          <a:endParaRPr lang="zh-CN" altLang="en-US"/>
        </a:p>
      </dgm:t>
    </dgm:pt>
    <dgm:pt modelId="{4E615023-00BD-4C4D-951C-778FE741010A}">
      <dgm:prSet phldrT="[文本]"/>
      <dgm:spPr/>
      <dgm:t>
        <a:bodyPr/>
        <a:lstStyle/>
        <a:p>
          <a:r>
            <a:rPr lang="zh-CN" altLang="en-US" b="1" dirty="0">
              <a:solidFill>
                <a:schemeClr val="tx2"/>
              </a:solidFill>
            </a:rPr>
            <a:t>电子商务</a:t>
          </a:r>
        </a:p>
      </dgm:t>
    </dgm:pt>
    <dgm:pt modelId="{536F8513-3910-40F7-B9BD-AB68DE645A56}" type="parTrans" cxnId="{AB5D510D-7D00-4F2E-9C3E-8B18B27ECDB7}">
      <dgm:prSet/>
      <dgm:spPr/>
      <dgm:t>
        <a:bodyPr/>
        <a:lstStyle/>
        <a:p>
          <a:endParaRPr lang="zh-CN" altLang="en-US"/>
        </a:p>
      </dgm:t>
    </dgm:pt>
    <dgm:pt modelId="{37BFDA72-EA23-4A49-8D03-E0B59A986CE8}" type="sibTrans" cxnId="{AB5D510D-7D00-4F2E-9C3E-8B18B27ECDB7}">
      <dgm:prSet/>
      <dgm:spPr/>
      <dgm:t>
        <a:bodyPr/>
        <a:lstStyle/>
        <a:p>
          <a:endParaRPr lang="zh-CN" altLang="en-US"/>
        </a:p>
      </dgm:t>
    </dgm:pt>
    <dgm:pt modelId="{3A08CF92-7CA7-44B6-9254-8D21CB7F7E74}">
      <dgm:prSet phldrT="[文本]" custT="1"/>
      <dgm:spPr/>
      <dgm:t>
        <a:bodyPr/>
        <a:lstStyle/>
        <a:p>
          <a:r>
            <a:rPr lang="zh-CN" altLang="en-US" sz="1400" b="1" dirty="0">
              <a:solidFill>
                <a:schemeClr val="tx1"/>
              </a:solidFill>
            </a:rPr>
            <a:t>金融，证券，网购，网银，电子支付</a:t>
          </a:r>
        </a:p>
      </dgm:t>
    </dgm:pt>
    <dgm:pt modelId="{26963822-E5E5-4FC2-8F6A-E36A0BCC329C}" type="parTrans" cxnId="{3AA41A99-C0E2-44B0-9A3D-A98D2D086517}">
      <dgm:prSet/>
      <dgm:spPr/>
      <dgm:t>
        <a:bodyPr/>
        <a:lstStyle/>
        <a:p>
          <a:endParaRPr lang="zh-CN" altLang="en-US"/>
        </a:p>
      </dgm:t>
    </dgm:pt>
    <dgm:pt modelId="{71BB07F5-6B82-49FE-A6F9-936A95ED0BE2}" type="sibTrans" cxnId="{3AA41A99-C0E2-44B0-9A3D-A98D2D086517}">
      <dgm:prSet/>
      <dgm:spPr/>
      <dgm:t>
        <a:bodyPr/>
        <a:lstStyle/>
        <a:p>
          <a:endParaRPr lang="zh-CN" altLang="en-US"/>
        </a:p>
      </dgm:t>
    </dgm:pt>
    <dgm:pt modelId="{8CA154D8-F424-436E-877E-3CB591A0EE81}">
      <dgm:prSet phldrT="[文本]"/>
      <dgm:spPr/>
      <dgm:t>
        <a:bodyPr/>
        <a:lstStyle/>
        <a:p>
          <a:r>
            <a:rPr lang="zh-CN" altLang="en-US" b="1" dirty="0">
              <a:solidFill>
                <a:schemeClr val="tx2"/>
              </a:solidFill>
            </a:rPr>
            <a:t>社交、网游类</a:t>
          </a:r>
        </a:p>
      </dgm:t>
    </dgm:pt>
    <dgm:pt modelId="{84998173-8316-4399-B56A-3CEE3CAB2E99}" type="parTrans" cxnId="{3FA20CF5-670C-4955-8403-522299167267}">
      <dgm:prSet/>
      <dgm:spPr/>
      <dgm:t>
        <a:bodyPr/>
        <a:lstStyle/>
        <a:p>
          <a:endParaRPr lang="zh-CN" altLang="en-US"/>
        </a:p>
      </dgm:t>
    </dgm:pt>
    <dgm:pt modelId="{CD2F89C2-D5C5-4C70-AA3F-A5F21F1552C4}" type="sibTrans" cxnId="{3FA20CF5-670C-4955-8403-522299167267}">
      <dgm:prSet/>
      <dgm:spPr/>
      <dgm:t>
        <a:bodyPr/>
        <a:lstStyle/>
        <a:p>
          <a:endParaRPr lang="zh-CN" altLang="en-US"/>
        </a:p>
      </dgm:t>
    </dgm:pt>
    <dgm:pt modelId="{C7D124AE-41D2-40E7-A86D-10D1248C3ADD}">
      <dgm:prSet phldrT="[文本]"/>
      <dgm:spPr/>
      <dgm:t>
        <a:bodyPr/>
        <a:lstStyle/>
        <a:p>
          <a:r>
            <a:rPr lang="en-US" altLang="zh-CN" b="1" dirty="0">
              <a:solidFill>
                <a:schemeClr val="tx2"/>
              </a:solidFill>
            </a:rPr>
            <a:t>……</a:t>
          </a:r>
          <a:endParaRPr lang="zh-CN" altLang="en-US" b="1" dirty="0">
            <a:solidFill>
              <a:schemeClr val="tx2"/>
            </a:solidFill>
          </a:endParaRPr>
        </a:p>
      </dgm:t>
    </dgm:pt>
    <dgm:pt modelId="{6DB6EB3E-F329-4154-8797-DB29022971C2}" type="parTrans" cxnId="{A6EDC75A-D807-4BC8-9059-D90886682017}">
      <dgm:prSet/>
      <dgm:spPr/>
      <dgm:t>
        <a:bodyPr/>
        <a:lstStyle/>
        <a:p>
          <a:endParaRPr lang="zh-CN" altLang="en-US"/>
        </a:p>
      </dgm:t>
    </dgm:pt>
    <dgm:pt modelId="{83AC7961-A2C8-4DA9-AC28-DDC101C78D84}" type="sibTrans" cxnId="{A6EDC75A-D807-4BC8-9059-D90886682017}">
      <dgm:prSet/>
      <dgm:spPr/>
      <dgm:t>
        <a:bodyPr/>
        <a:lstStyle/>
        <a:p>
          <a:endParaRPr lang="zh-CN" altLang="en-US"/>
        </a:p>
      </dgm:t>
    </dgm:pt>
    <dgm:pt modelId="{8C089EAA-771D-462D-8D12-0C0F1BBAC369}">
      <dgm:prSet phldrT="[文本]" custT="1"/>
      <dgm:spPr/>
      <dgm:t>
        <a:bodyPr/>
        <a:lstStyle/>
        <a:p>
          <a:r>
            <a:rPr lang="zh-CN" altLang="en-US" sz="1400" b="1" dirty="0"/>
            <a:t>即时通信，网络游戏</a:t>
          </a:r>
        </a:p>
      </dgm:t>
    </dgm:pt>
    <dgm:pt modelId="{5E2CA957-9AA0-455A-9180-C9B1636803E4}" type="parTrans" cxnId="{B3B0A092-8503-46F4-A1F6-D6924A83ED70}">
      <dgm:prSet/>
      <dgm:spPr/>
      <dgm:t>
        <a:bodyPr/>
        <a:lstStyle/>
        <a:p>
          <a:endParaRPr lang="zh-CN" altLang="en-US"/>
        </a:p>
      </dgm:t>
    </dgm:pt>
    <dgm:pt modelId="{0E8AAB91-BEE9-4C0A-B7A0-1697E7A71393}" type="sibTrans" cxnId="{B3B0A092-8503-46F4-A1F6-D6924A83ED70}">
      <dgm:prSet/>
      <dgm:spPr/>
      <dgm:t>
        <a:bodyPr/>
        <a:lstStyle/>
        <a:p>
          <a:endParaRPr lang="zh-CN" altLang="en-US"/>
        </a:p>
      </dgm:t>
    </dgm:pt>
    <dgm:pt modelId="{45480419-EDD4-41F1-8BB8-6DE391DD6E25}">
      <dgm:prSet phldrT="[文本]"/>
      <dgm:spPr/>
      <dgm:t>
        <a:bodyPr/>
        <a:lstStyle/>
        <a:p>
          <a:endParaRPr lang="zh-CN" altLang="en-US" sz="1200" dirty="0"/>
        </a:p>
      </dgm:t>
    </dgm:pt>
    <dgm:pt modelId="{4F429CE4-86D8-45E1-A6A2-326EB9A23251}" type="parTrans" cxnId="{DCB7D4B3-DB51-4078-B72D-AC8994C8C720}">
      <dgm:prSet/>
      <dgm:spPr/>
      <dgm:t>
        <a:bodyPr/>
        <a:lstStyle/>
        <a:p>
          <a:endParaRPr lang="zh-CN" altLang="en-US"/>
        </a:p>
      </dgm:t>
    </dgm:pt>
    <dgm:pt modelId="{B5401B24-DCF9-4B33-B676-3808C20FDB54}" type="sibTrans" cxnId="{DCB7D4B3-DB51-4078-B72D-AC8994C8C720}">
      <dgm:prSet/>
      <dgm:spPr/>
      <dgm:t>
        <a:bodyPr/>
        <a:lstStyle/>
        <a:p>
          <a:endParaRPr lang="zh-CN" altLang="en-US"/>
        </a:p>
      </dgm:t>
    </dgm:pt>
    <dgm:pt modelId="{963E8ADA-6601-4F86-B067-875EB76E2EC1}">
      <dgm:prSet phldrT="[文本]"/>
      <dgm:spPr/>
      <dgm:t>
        <a:bodyPr/>
        <a:lstStyle/>
        <a:p>
          <a:r>
            <a:rPr lang="zh-CN" altLang="en-US" b="1" dirty="0">
              <a:solidFill>
                <a:schemeClr val="tx2"/>
              </a:solidFill>
            </a:rPr>
            <a:t>智能家居</a:t>
          </a:r>
        </a:p>
      </dgm:t>
    </dgm:pt>
    <dgm:pt modelId="{9D1D7A4D-9A5D-4D13-89C3-81F1CC900538}" type="parTrans" cxnId="{F9AF1D6C-E832-42B2-8572-B4B45145ECCD}">
      <dgm:prSet/>
      <dgm:spPr/>
      <dgm:t>
        <a:bodyPr/>
        <a:lstStyle/>
        <a:p>
          <a:endParaRPr lang="zh-CN" altLang="en-US"/>
        </a:p>
      </dgm:t>
    </dgm:pt>
    <dgm:pt modelId="{D4AD293F-72D9-4F46-A0CD-DBD2FB1C80FB}" type="sibTrans" cxnId="{F9AF1D6C-E832-42B2-8572-B4B45145ECCD}">
      <dgm:prSet/>
      <dgm:spPr/>
      <dgm:t>
        <a:bodyPr/>
        <a:lstStyle/>
        <a:p>
          <a:endParaRPr lang="zh-CN" altLang="en-US"/>
        </a:p>
      </dgm:t>
    </dgm:pt>
    <dgm:pt modelId="{35F5388F-5C87-4F12-ABC9-30ACD03CD221}">
      <dgm:prSet phldrT="[文本]"/>
      <dgm:spPr/>
      <dgm:t>
        <a:bodyPr/>
        <a:lstStyle/>
        <a:p>
          <a:r>
            <a:rPr lang="zh-CN" altLang="en-US" b="1" dirty="0">
              <a:solidFill>
                <a:schemeClr val="tx2"/>
              </a:solidFill>
            </a:rPr>
            <a:t>智慧城市</a:t>
          </a:r>
        </a:p>
      </dgm:t>
    </dgm:pt>
    <dgm:pt modelId="{D9AAD9CE-D1C5-487D-9606-15386847957E}" type="parTrans" cxnId="{D47D5445-57F5-4D49-A9B5-D97C1935DEB7}">
      <dgm:prSet/>
      <dgm:spPr/>
      <dgm:t>
        <a:bodyPr/>
        <a:lstStyle/>
        <a:p>
          <a:endParaRPr lang="zh-CN" altLang="en-US"/>
        </a:p>
      </dgm:t>
    </dgm:pt>
    <dgm:pt modelId="{8340250F-DC9E-4AD2-AD47-930E5D757AD6}" type="sibTrans" cxnId="{D47D5445-57F5-4D49-A9B5-D97C1935DEB7}">
      <dgm:prSet/>
      <dgm:spPr/>
      <dgm:t>
        <a:bodyPr/>
        <a:lstStyle/>
        <a:p>
          <a:endParaRPr lang="zh-CN" altLang="en-US"/>
        </a:p>
      </dgm:t>
    </dgm:pt>
    <dgm:pt modelId="{C8AFEFFD-2E15-4D78-9948-F8F2FE93F8AD}" type="pres">
      <dgm:prSet presAssocID="{2BD2D16A-55B4-4712-953D-ED2741B93372}" presName="Name0" presStyleCnt="0">
        <dgm:presLayoutVars>
          <dgm:dir/>
          <dgm:animLvl val="lvl"/>
          <dgm:resizeHandles val="exact"/>
        </dgm:presLayoutVars>
      </dgm:prSet>
      <dgm:spPr/>
    </dgm:pt>
    <dgm:pt modelId="{283ACE6E-7DA4-42DD-A43A-BD1F15697B45}" type="pres">
      <dgm:prSet presAssocID="{CA0686DB-B313-4CA6-BEE1-73E20B708674}" presName="linNode" presStyleCnt="0"/>
      <dgm:spPr/>
    </dgm:pt>
    <dgm:pt modelId="{A8C6C523-3D60-4498-AE03-83B2EBE4D8B9}" type="pres">
      <dgm:prSet presAssocID="{CA0686DB-B313-4CA6-BEE1-73E20B708674}" presName="parentText" presStyleLbl="node1" presStyleIdx="0" presStyleCnt="7">
        <dgm:presLayoutVars>
          <dgm:chMax val="1"/>
          <dgm:bulletEnabled val="1"/>
        </dgm:presLayoutVars>
      </dgm:prSet>
      <dgm:spPr/>
    </dgm:pt>
    <dgm:pt modelId="{9DFE14D0-850A-4396-A2B7-02A676B7C36B}" type="pres">
      <dgm:prSet presAssocID="{CA0686DB-B313-4CA6-BEE1-73E20B708674}" presName="descendantText" presStyleLbl="alignAccFollowNode1" presStyleIdx="0" presStyleCnt="4">
        <dgm:presLayoutVars>
          <dgm:bulletEnabled val="1"/>
        </dgm:presLayoutVars>
      </dgm:prSet>
      <dgm:spPr/>
    </dgm:pt>
    <dgm:pt modelId="{DA3A5F5A-E628-4A0A-9F3A-CA2023A786EA}" type="pres">
      <dgm:prSet presAssocID="{CA109035-56B4-466A-A17C-63ADEAA4C919}" presName="sp" presStyleCnt="0"/>
      <dgm:spPr/>
    </dgm:pt>
    <dgm:pt modelId="{1B75EBB8-A761-435B-B63D-B9167D17AD29}" type="pres">
      <dgm:prSet presAssocID="{8308BFDE-6FB9-4D62-82E8-FE794FFEF719}" presName="linNode" presStyleCnt="0"/>
      <dgm:spPr/>
    </dgm:pt>
    <dgm:pt modelId="{AD3FCB47-F227-4931-8174-90379F1729F4}" type="pres">
      <dgm:prSet presAssocID="{8308BFDE-6FB9-4D62-82E8-FE794FFEF719}" presName="parentText" presStyleLbl="node1" presStyleIdx="1" presStyleCnt="7">
        <dgm:presLayoutVars>
          <dgm:chMax val="1"/>
          <dgm:bulletEnabled val="1"/>
        </dgm:presLayoutVars>
      </dgm:prSet>
      <dgm:spPr/>
    </dgm:pt>
    <dgm:pt modelId="{2E8C5070-D1DF-4C43-A872-FCC0E00581B1}" type="pres">
      <dgm:prSet presAssocID="{8308BFDE-6FB9-4D62-82E8-FE794FFEF719}" presName="descendantText" presStyleLbl="alignAccFollowNode1" presStyleIdx="1" presStyleCnt="4">
        <dgm:presLayoutVars>
          <dgm:bulletEnabled val="1"/>
        </dgm:presLayoutVars>
      </dgm:prSet>
      <dgm:spPr/>
    </dgm:pt>
    <dgm:pt modelId="{FD604232-3DC4-47DF-9253-8F92C090E1EE}" type="pres">
      <dgm:prSet presAssocID="{DFA97ACD-76EF-4567-AE9D-3691FD83D560}" presName="sp" presStyleCnt="0"/>
      <dgm:spPr/>
    </dgm:pt>
    <dgm:pt modelId="{FA266810-EADF-472F-AF18-CDC0C53FC024}" type="pres">
      <dgm:prSet presAssocID="{4E615023-00BD-4C4D-951C-778FE741010A}" presName="linNode" presStyleCnt="0"/>
      <dgm:spPr/>
    </dgm:pt>
    <dgm:pt modelId="{67AB863F-E0FD-459D-9DB5-64EB98938F3D}" type="pres">
      <dgm:prSet presAssocID="{4E615023-00BD-4C4D-951C-778FE741010A}" presName="parentText" presStyleLbl="node1" presStyleIdx="2" presStyleCnt="7">
        <dgm:presLayoutVars>
          <dgm:chMax val="1"/>
          <dgm:bulletEnabled val="1"/>
        </dgm:presLayoutVars>
      </dgm:prSet>
      <dgm:spPr/>
    </dgm:pt>
    <dgm:pt modelId="{2CE8F8A6-0925-4722-8DF6-F9E68813DD4A}" type="pres">
      <dgm:prSet presAssocID="{4E615023-00BD-4C4D-951C-778FE741010A}" presName="descendantText" presStyleLbl="alignAccFollowNode1" presStyleIdx="2" presStyleCnt="4">
        <dgm:presLayoutVars>
          <dgm:bulletEnabled val="1"/>
        </dgm:presLayoutVars>
      </dgm:prSet>
      <dgm:spPr/>
    </dgm:pt>
    <dgm:pt modelId="{C05E3F1B-03AE-4A19-8E94-2A6E11D9419B}" type="pres">
      <dgm:prSet presAssocID="{37BFDA72-EA23-4A49-8D03-E0B59A986CE8}" presName="sp" presStyleCnt="0"/>
      <dgm:spPr/>
    </dgm:pt>
    <dgm:pt modelId="{CEBBEE84-D62B-4F1C-BEDF-B6BC1548E5F0}" type="pres">
      <dgm:prSet presAssocID="{8CA154D8-F424-436E-877E-3CB591A0EE81}" presName="linNode" presStyleCnt="0"/>
      <dgm:spPr/>
    </dgm:pt>
    <dgm:pt modelId="{13B44493-4A3D-4429-A957-0A6D11CDACFC}" type="pres">
      <dgm:prSet presAssocID="{8CA154D8-F424-436E-877E-3CB591A0EE81}" presName="parentText" presStyleLbl="node1" presStyleIdx="3" presStyleCnt="7">
        <dgm:presLayoutVars>
          <dgm:chMax val="1"/>
          <dgm:bulletEnabled val="1"/>
        </dgm:presLayoutVars>
      </dgm:prSet>
      <dgm:spPr/>
    </dgm:pt>
    <dgm:pt modelId="{49BB2108-2AAE-45DF-8225-6F4EE7AEF253}" type="pres">
      <dgm:prSet presAssocID="{8CA154D8-F424-436E-877E-3CB591A0EE81}" presName="descendantText" presStyleLbl="alignAccFollowNode1" presStyleIdx="3" presStyleCnt="4" custLinFactNeighborX="-673" custLinFactNeighborY="-8294">
        <dgm:presLayoutVars>
          <dgm:bulletEnabled val="1"/>
        </dgm:presLayoutVars>
      </dgm:prSet>
      <dgm:spPr/>
    </dgm:pt>
    <dgm:pt modelId="{4BC74455-2876-48FF-BC03-73B580CE3DD8}" type="pres">
      <dgm:prSet presAssocID="{CD2F89C2-D5C5-4C70-AA3F-A5F21F1552C4}" presName="sp" presStyleCnt="0"/>
      <dgm:spPr/>
    </dgm:pt>
    <dgm:pt modelId="{E7490CDE-6814-451C-A444-92406EDEA8E4}" type="pres">
      <dgm:prSet presAssocID="{963E8ADA-6601-4F86-B067-875EB76E2EC1}" presName="linNode" presStyleCnt="0"/>
      <dgm:spPr/>
    </dgm:pt>
    <dgm:pt modelId="{C9BABC5C-EE0F-41BD-B11B-F588C83AA029}" type="pres">
      <dgm:prSet presAssocID="{963E8ADA-6601-4F86-B067-875EB76E2EC1}" presName="parentText" presStyleLbl="node1" presStyleIdx="4" presStyleCnt="7">
        <dgm:presLayoutVars>
          <dgm:chMax val="1"/>
          <dgm:bulletEnabled val="1"/>
        </dgm:presLayoutVars>
      </dgm:prSet>
      <dgm:spPr/>
    </dgm:pt>
    <dgm:pt modelId="{11E90DB1-6CFD-40AC-8ACA-E71858A955B5}" type="pres">
      <dgm:prSet presAssocID="{D4AD293F-72D9-4F46-A0CD-DBD2FB1C80FB}" presName="sp" presStyleCnt="0"/>
      <dgm:spPr/>
    </dgm:pt>
    <dgm:pt modelId="{2B9C45A1-9B79-42FB-84BC-9FE0A3C78A18}" type="pres">
      <dgm:prSet presAssocID="{35F5388F-5C87-4F12-ABC9-30ACD03CD221}" presName="linNode" presStyleCnt="0"/>
      <dgm:spPr/>
    </dgm:pt>
    <dgm:pt modelId="{284D29AA-F958-4A1E-88F0-0DC58E29B84B}" type="pres">
      <dgm:prSet presAssocID="{35F5388F-5C87-4F12-ABC9-30ACD03CD221}" presName="parentText" presStyleLbl="node1" presStyleIdx="5" presStyleCnt="7">
        <dgm:presLayoutVars>
          <dgm:chMax val="1"/>
          <dgm:bulletEnabled val="1"/>
        </dgm:presLayoutVars>
      </dgm:prSet>
      <dgm:spPr/>
    </dgm:pt>
    <dgm:pt modelId="{CB304818-32DC-4E7C-8BCB-91CF3BD306AB}" type="pres">
      <dgm:prSet presAssocID="{8340250F-DC9E-4AD2-AD47-930E5D757AD6}" presName="sp" presStyleCnt="0"/>
      <dgm:spPr/>
    </dgm:pt>
    <dgm:pt modelId="{894FCBAF-172A-4CBC-BEB5-A78ECFF637E9}" type="pres">
      <dgm:prSet presAssocID="{C7D124AE-41D2-40E7-A86D-10D1248C3ADD}" presName="linNode" presStyleCnt="0"/>
      <dgm:spPr/>
    </dgm:pt>
    <dgm:pt modelId="{03B22D00-792B-495D-9C33-D088AEF3ECC4}" type="pres">
      <dgm:prSet presAssocID="{C7D124AE-41D2-40E7-A86D-10D1248C3ADD}" presName="parentText" presStyleLbl="node1" presStyleIdx="6" presStyleCnt="7">
        <dgm:presLayoutVars>
          <dgm:chMax val="1"/>
          <dgm:bulletEnabled val="1"/>
        </dgm:presLayoutVars>
      </dgm:prSet>
      <dgm:spPr/>
    </dgm:pt>
  </dgm:ptLst>
  <dgm:cxnLst>
    <dgm:cxn modelId="{AB5D510D-7D00-4F2E-9C3E-8B18B27ECDB7}" srcId="{2BD2D16A-55B4-4712-953D-ED2741B93372}" destId="{4E615023-00BD-4C4D-951C-778FE741010A}" srcOrd="2" destOrd="0" parTransId="{536F8513-3910-40F7-B9BD-AB68DE645A56}" sibTransId="{37BFDA72-EA23-4A49-8D03-E0B59A986CE8}"/>
    <dgm:cxn modelId="{A1ADA70F-F335-4BEB-B04A-D43C27A25E22}" type="presOf" srcId="{2BD2D16A-55B4-4712-953D-ED2741B93372}" destId="{C8AFEFFD-2E15-4D78-9948-F8F2FE93F8AD}" srcOrd="0" destOrd="0" presId="urn:microsoft.com/office/officeart/2005/8/layout/vList5"/>
    <dgm:cxn modelId="{71EB2C1D-5CA4-49F3-82A5-FEE4459CCCEB}" type="presOf" srcId="{35F5388F-5C87-4F12-ABC9-30ACD03CD221}" destId="{284D29AA-F958-4A1E-88F0-0DC58E29B84B}" srcOrd="0" destOrd="0" presId="urn:microsoft.com/office/officeart/2005/8/layout/vList5"/>
    <dgm:cxn modelId="{EB833A5C-4883-44B2-BAA2-9011B7893A47}" srcId="{2BD2D16A-55B4-4712-953D-ED2741B93372}" destId="{CA0686DB-B313-4CA6-BEE1-73E20B708674}" srcOrd="0" destOrd="0" parTransId="{AC491293-9B0E-4F38-9CC9-1689FCBE55ED}" sibTransId="{CA109035-56B4-466A-A17C-63ADEAA4C919}"/>
    <dgm:cxn modelId="{345FAD5C-1A7E-4F21-8686-49B853DDDA90}" type="presOf" srcId="{B3C4068D-3E70-4EBB-A975-DBB383BB031E}" destId="{2E8C5070-D1DF-4C43-A872-FCC0E00581B1}" srcOrd="0" destOrd="0" presId="urn:microsoft.com/office/officeart/2005/8/layout/vList5"/>
    <dgm:cxn modelId="{A2321261-1170-43D8-9AC4-1FDA3BD3B55D}" type="presOf" srcId="{CA0686DB-B313-4CA6-BEE1-73E20B708674}" destId="{A8C6C523-3D60-4498-AE03-83B2EBE4D8B9}" srcOrd="0" destOrd="0" presId="urn:microsoft.com/office/officeart/2005/8/layout/vList5"/>
    <dgm:cxn modelId="{D47D5445-57F5-4D49-A9B5-D97C1935DEB7}" srcId="{2BD2D16A-55B4-4712-953D-ED2741B93372}" destId="{35F5388F-5C87-4F12-ABC9-30ACD03CD221}" srcOrd="5" destOrd="0" parTransId="{D9AAD9CE-D1C5-487D-9606-15386847957E}" sibTransId="{8340250F-DC9E-4AD2-AD47-930E5D757AD6}"/>
    <dgm:cxn modelId="{E0B0BA66-0AB5-4280-944D-207ABF0FBB02}" type="presOf" srcId="{963E8ADA-6601-4F86-B067-875EB76E2EC1}" destId="{C9BABC5C-EE0F-41BD-B11B-F588C83AA029}" srcOrd="0" destOrd="0" presId="urn:microsoft.com/office/officeart/2005/8/layout/vList5"/>
    <dgm:cxn modelId="{3762DF69-E115-4BFF-B065-D8CAEF78E7D7}" type="presOf" srcId="{C7D124AE-41D2-40E7-A86D-10D1248C3ADD}" destId="{03B22D00-792B-495D-9C33-D088AEF3ECC4}" srcOrd="0" destOrd="0" presId="urn:microsoft.com/office/officeart/2005/8/layout/vList5"/>
    <dgm:cxn modelId="{5681306B-9316-4DEB-A3E5-F1B5EFE70631}" type="presOf" srcId="{45480419-EDD4-41F1-8BB8-6DE391DD6E25}" destId="{49BB2108-2AAE-45DF-8225-6F4EE7AEF253}" srcOrd="0" destOrd="1" presId="urn:microsoft.com/office/officeart/2005/8/layout/vList5"/>
    <dgm:cxn modelId="{289ACB4B-795B-4455-896B-3A83A27BCB82}" type="presOf" srcId="{3A08CF92-7CA7-44B6-9254-8D21CB7F7E74}" destId="{2CE8F8A6-0925-4722-8DF6-F9E68813DD4A}" srcOrd="0" destOrd="0" presId="urn:microsoft.com/office/officeart/2005/8/layout/vList5"/>
    <dgm:cxn modelId="{D159EF4B-907E-44AD-80CF-EF69B8750B35}" srcId="{8308BFDE-6FB9-4D62-82E8-FE794FFEF719}" destId="{B3C4068D-3E70-4EBB-A975-DBB383BB031E}" srcOrd="0" destOrd="0" parTransId="{A00508A2-3CFB-4B44-B20A-1028AAE3E0B7}" sibTransId="{9D61FB36-4054-426D-99B8-F187887A0246}"/>
    <dgm:cxn modelId="{F9AF1D6C-E832-42B2-8572-B4B45145ECCD}" srcId="{2BD2D16A-55B4-4712-953D-ED2741B93372}" destId="{963E8ADA-6601-4F86-B067-875EB76E2EC1}" srcOrd="4" destOrd="0" parTransId="{9D1D7A4D-9A5D-4D13-89C3-81F1CC900538}" sibTransId="{D4AD293F-72D9-4F46-A0CD-DBD2FB1C80FB}"/>
    <dgm:cxn modelId="{1A3D7E76-EE89-4B0C-BDD7-6FB1926006CE}" type="presOf" srcId="{8C089EAA-771D-462D-8D12-0C0F1BBAC369}" destId="{49BB2108-2AAE-45DF-8225-6F4EE7AEF253}" srcOrd="0" destOrd="0" presId="urn:microsoft.com/office/officeart/2005/8/layout/vList5"/>
    <dgm:cxn modelId="{203B225A-A1C8-4F54-BBD3-FAF3CCDF2314}" type="presOf" srcId="{8308BFDE-6FB9-4D62-82E8-FE794FFEF719}" destId="{AD3FCB47-F227-4931-8174-90379F1729F4}" srcOrd="0" destOrd="0" presId="urn:microsoft.com/office/officeart/2005/8/layout/vList5"/>
    <dgm:cxn modelId="{A6EDC75A-D807-4BC8-9059-D90886682017}" srcId="{2BD2D16A-55B4-4712-953D-ED2741B93372}" destId="{C7D124AE-41D2-40E7-A86D-10D1248C3ADD}" srcOrd="6" destOrd="0" parTransId="{6DB6EB3E-F329-4154-8797-DB29022971C2}" sibTransId="{83AC7961-A2C8-4DA9-AC28-DDC101C78D84}"/>
    <dgm:cxn modelId="{098F6A7F-7FC8-4C69-A7E3-F6610522F87A}" type="presOf" srcId="{8CA154D8-F424-436E-877E-3CB591A0EE81}" destId="{13B44493-4A3D-4429-A957-0A6D11CDACFC}" srcOrd="0" destOrd="0" presId="urn:microsoft.com/office/officeart/2005/8/layout/vList5"/>
    <dgm:cxn modelId="{FCEB7289-470B-4050-8A75-A5BD1E7B5199}" srcId="{2BD2D16A-55B4-4712-953D-ED2741B93372}" destId="{8308BFDE-6FB9-4D62-82E8-FE794FFEF719}" srcOrd="1" destOrd="0" parTransId="{430717FC-0ABD-43D3-B00D-53CBFF9C749A}" sibTransId="{DFA97ACD-76EF-4567-AE9D-3691FD83D560}"/>
    <dgm:cxn modelId="{B3B0A092-8503-46F4-A1F6-D6924A83ED70}" srcId="{8CA154D8-F424-436E-877E-3CB591A0EE81}" destId="{8C089EAA-771D-462D-8D12-0C0F1BBAC369}" srcOrd="0" destOrd="0" parTransId="{5E2CA957-9AA0-455A-9180-C9B1636803E4}" sibTransId="{0E8AAB91-BEE9-4C0A-B7A0-1697E7A71393}"/>
    <dgm:cxn modelId="{3AA41A99-C0E2-44B0-9A3D-A98D2D086517}" srcId="{4E615023-00BD-4C4D-951C-778FE741010A}" destId="{3A08CF92-7CA7-44B6-9254-8D21CB7F7E74}" srcOrd="0" destOrd="0" parTransId="{26963822-E5E5-4FC2-8F6A-E36A0BCC329C}" sibTransId="{71BB07F5-6B82-49FE-A6F9-936A95ED0BE2}"/>
    <dgm:cxn modelId="{7B2D87AB-ADC6-45D9-9028-51911014D48D}" type="presOf" srcId="{4E615023-00BD-4C4D-951C-778FE741010A}" destId="{67AB863F-E0FD-459D-9DB5-64EB98938F3D}" srcOrd="0" destOrd="0" presId="urn:microsoft.com/office/officeart/2005/8/layout/vList5"/>
    <dgm:cxn modelId="{DCB7D4B3-DB51-4078-B72D-AC8994C8C720}" srcId="{8CA154D8-F424-436E-877E-3CB591A0EE81}" destId="{45480419-EDD4-41F1-8BB8-6DE391DD6E25}" srcOrd="1" destOrd="0" parTransId="{4F429CE4-86D8-45E1-A6A2-326EB9A23251}" sibTransId="{B5401B24-DCF9-4B33-B676-3808C20FDB54}"/>
    <dgm:cxn modelId="{DDA067DA-C314-420A-8212-7D16F6A9930F}" srcId="{CA0686DB-B313-4CA6-BEE1-73E20B708674}" destId="{414C4363-0A9E-4AFE-A102-0FBB313192DC}" srcOrd="0" destOrd="0" parTransId="{DBBFCE5B-CB34-416A-85DF-BA68600CBD6B}" sibTransId="{1B95D39F-D514-48A1-A138-2ADD5BF5A712}"/>
    <dgm:cxn modelId="{3FA20CF5-670C-4955-8403-522299167267}" srcId="{2BD2D16A-55B4-4712-953D-ED2741B93372}" destId="{8CA154D8-F424-436E-877E-3CB591A0EE81}" srcOrd="3" destOrd="0" parTransId="{84998173-8316-4399-B56A-3CEE3CAB2E99}" sibTransId="{CD2F89C2-D5C5-4C70-AA3F-A5F21F1552C4}"/>
    <dgm:cxn modelId="{EFC77FFA-43F0-4C74-8FEC-73D136E83205}" type="presOf" srcId="{414C4363-0A9E-4AFE-A102-0FBB313192DC}" destId="{9DFE14D0-850A-4396-A2B7-02A676B7C36B}" srcOrd="0" destOrd="0" presId="urn:microsoft.com/office/officeart/2005/8/layout/vList5"/>
    <dgm:cxn modelId="{113C9EA6-C748-45C2-8109-02EB7E82AB88}" type="presParOf" srcId="{C8AFEFFD-2E15-4D78-9948-F8F2FE93F8AD}" destId="{283ACE6E-7DA4-42DD-A43A-BD1F15697B45}" srcOrd="0" destOrd="0" presId="urn:microsoft.com/office/officeart/2005/8/layout/vList5"/>
    <dgm:cxn modelId="{5C9118B8-478F-4A55-A84E-F773788E7E99}" type="presParOf" srcId="{283ACE6E-7DA4-42DD-A43A-BD1F15697B45}" destId="{A8C6C523-3D60-4498-AE03-83B2EBE4D8B9}" srcOrd="0" destOrd="0" presId="urn:microsoft.com/office/officeart/2005/8/layout/vList5"/>
    <dgm:cxn modelId="{42FF87CD-F13A-4C07-8B7C-C1D33428A807}" type="presParOf" srcId="{283ACE6E-7DA4-42DD-A43A-BD1F15697B45}" destId="{9DFE14D0-850A-4396-A2B7-02A676B7C36B}" srcOrd="1" destOrd="0" presId="urn:microsoft.com/office/officeart/2005/8/layout/vList5"/>
    <dgm:cxn modelId="{9378737C-3857-4DA8-89B7-F0BAE2E3453F}" type="presParOf" srcId="{C8AFEFFD-2E15-4D78-9948-F8F2FE93F8AD}" destId="{DA3A5F5A-E628-4A0A-9F3A-CA2023A786EA}" srcOrd="1" destOrd="0" presId="urn:microsoft.com/office/officeart/2005/8/layout/vList5"/>
    <dgm:cxn modelId="{2B2902F6-AC15-453E-BF12-FBA5180DC991}" type="presParOf" srcId="{C8AFEFFD-2E15-4D78-9948-F8F2FE93F8AD}" destId="{1B75EBB8-A761-435B-B63D-B9167D17AD29}" srcOrd="2" destOrd="0" presId="urn:microsoft.com/office/officeart/2005/8/layout/vList5"/>
    <dgm:cxn modelId="{2E7B0F8C-35BE-461B-A3F5-CAA1E733DF04}" type="presParOf" srcId="{1B75EBB8-A761-435B-B63D-B9167D17AD29}" destId="{AD3FCB47-F227-4931-8174-90379F1729F4}" srcOrd="0" destOrd="0" presId="urn:microsoft.com/office/officeart/2005/8/layout/vList5"/>
    <dgm:cxn modelId="{A8F1525A-0852-4FC0-9B6B-C5E3D61DCF9C}" type="presParOf" srcId="{1B75EBB8-A761-435B-B63D-B9167D17AD29}" destId="{2E8C5070-D1DF-4C43-A872-FCC0E00581B1}" srcOrd="1" destOrd="0" presId="urn:microsoft.com/office/officeart/2005/8/layout/vList5"/>
    <dgm:cxn modelId="{F6B1341D-559B-4166-813E-49CD3BB934A0}" type="presParOf" srcId="{C8AFEFFD-2E15-4D78-9948-F8F2FE93F8AD}" destId="{FD604232-3DC4-47DF-9253-8F92C090E1EE}" srcOrd="3" destOrd="0" presId="urn:microsoft.com/office/officeart/2005/8/layout/vList5"/>
    <dgm:cxn modelId="{2D065AE2-FF9F-4FD8-A2CF-0CA90F2DD0D3}" type="presParOf" srcId="{C8AFEFFD-2E15-4D78-9948-F8F2FE93F8AD}" destId="{FA266810-EADF-472F-AF18-CDC0C53FC024}" srcOrd="4" destOrd="0" presId="urn:microsoft.com/office/officeart/2005/8/layout/vList5"/>
    <dgm:cxn modelId="{0A19C398-17AA-4858-8C45-4D7CABF790C1}" type="presParOf" srcId="{FA266810-EADF-472F-AF18-CDC0C53FC024}" destId="{67AB863F-E0FD-459D-9DB5-64EB98938F3D}" srcOrd="0" destOrd="0" presId="urn:microsoft.com/office/officeart/2005/8/layout/vList5"/>
    <dgm:cxn modelId="{0C461992-60A7-4040-8272-DEA93A401F39}" type="presParOf" srcId="{FA266810-EADF-472F-AF18-CDC0C53FC024}" destId="{2CE8F8A6-0925-4722-8DF6-F9E68813DD4A}" srcOrd="1" destOrd="0" presId="urn:microsoft.com/office/officeart/2005/8/layout/vList5"/>
    <dgm:cxn modelId="{A43E6DF5-0091-4EED-8F72-5962897A85A2}" type="presParOf" srcId="{C8AFEFFD-2E15-4D78-9948-F8F2FE93F8AD}" destId="{C05E3F1B-03AE-4A19-8E94-2A6E11D9419B}" srcOrd="5" destOrd="0" presId="urn:microsoft.com/office/officeart/2005/8/layout/vList5"/>
    <dgm:cxn modelId="{615F1D71-C0C8-419A-B5EB-5A0E4961DDF6}" type="presParOf" srcId="{C8AFEFFD-2E15-4D78-9948-F8F2FE93F8AD}" destId="{CEBBEE84-D62B-4F1C-BEDF-B6BC1548E5F0}" srcOrd="6" destOrd="0" presId="urn:microsoft.com/office/officeart/2005/8/layout/vList5"/>
    <dgm:cxn modelId="{86C7A8FD-BFC6-4C93-A41D-81B50BA66D18}" type="presParOf" srcId="{CEBBEE84-D62B-4F1C-BEDF-B6BC1548E5F0}" destId="{13B44493-4A3D-4429-A957-0A6D11CDACFC}" srcOrd="0" destOrd="0" presId="urn:microsoft.com/office/officeart/2005/8/layout/vList5"/>
    <dgm:cxn modelId="{27CC3747-50BA-4B59-8DF1-B8738A670154}" type="presParOf" srcId="{CEBBEE84-D62B-4F1C-BEDF-B6BC1548E5F0}" destId="{49BB2108-2AAE-45DF-8225-6F4EE7AEF253}" srcOrd="1" destOrd="0" presId="urn:microsoft.com/office/officeart/2005/8/layout/vList5"/>
    <dgm:cxn modelId="{9FECA5FD-0057-4DDA-9406-8BD87103F9CF}" type="presParOf" srcId="{C8AFEFFD-2E15-4D78-9948-F8F2FE93F8AD}" destId="{4BC74455-2876-48FF-BC03-73B580CE3DD8}" srcOrd="7" destOrd="0" presId="urn:microsoft.com/office/officeart/2005/8/layout/vList5"/>
    <dgm:cxn modelId="{85FCDBB3-4E6A-4569-8627-BFE728CB8BAB}" type="presParOf" srcId="{C8AFEFFD-2E15-4D78-9948-F8F2FE93F8AD}" destId="{E7490CDE-6814-451C-A444-92406EDEA8E4}" srcOrd="8" destOrd="0" presId="urn:microsoft.com/office/officeart/2005/8/layout/vList5"/>
    <dgm:cxn modelId="{D4C8D963-DA4F-4568-AA84-20248CE5461D}" type="presParOf" srcId="{E7490CDE-6814-451C-A444-92406EDEA8E4}" destId="{C9BABC5C-EE0F-41BD-B11B-F588C83AA029}" srcOrd="0" destOrd="0" presId="urn:microsoft.com/office/officeart/2005/8/layout/vList5"/>
    <dgm:cxn modelId="{CE9BE12A-E570-4C3D-BDDC-0BF936981BDE}" type="presParOf" srcId="{C8AFEFFD-2E15-4D78-9948-F8F2FE93F8AD}" destId="{11E90DB1-6CFD-40AC-8ACA-E71858A955B5}" srcOrd="9" destOrd="0" presId="urn:microsoft.com/office/officeart/2005/8/layout/vList5"/>
    <dgm:cxn modelId="{DC08DE11-CF80-4881-B7FD-41217301B6FB}" type="presParOf" srcId="{C8AFEFFD-2E15-4D78-9948-F8F2FE93F8AD}" destId="{2B9C45A1-9B79-42FB-84BC-9FE0A3C78A18}" srcOrd="10" destOrd="0" presId="urn:microsoft.com/office/officeart/2005/8/layout/vList5"/>
    <dgm:cxn modelId="{70B16269-70B9-40BA-AFA1-44F60633A239}" type="presParOf" srcId="{2B9C45A1-9B79-42FB-84BC-9FE0A3C78A18}" destId="{284D29AA-F958-4A1E-88F0-0DC58E29B84B}" srcOrd="0" destOrd="0" presId="urn:microsoft.com/office/officeart/2005/8/layout/vList5"/>
    <dgm:cxn modelId="{E886E277-CEDB-4E26-B422-995FCABC73EB}" type="presParOf" srcId="{C8AFEFFD-2E15-4D78-9948-F8F2FE93F8AD}" destId="{CB304818-32DC-4E7C-8BCB-91CF3BD306AB}" srcOrd="11" destOrd="0" presId="urn:microsoft.com/office/officeart/2005/8/layout/vList5"/>
    <dgm:cxn modelId="{7461D3EF-6F61-431B-9BB9-ADBB6FBCECD2}" type="presParOf" srcId="{C8AFEFFD-2E15-4D78-9948-F8F2FE93F8AD}" destId="{894FCBAF-172A-4CBC-BEB5-A78ECFF637E9}" srcOrd="12" destOrd="0" presId="urn:microsoft.com/office/officeart/2005/8/layout/vList5"/>
    <dgm:cxn modelId="{DE58834E-5F68-49C4-93ED-D7C475B45854}" type="presParOf" srcId="{894FCBAF-172A-4CBC-BEB5-A78ECFF637E9}" destId="{03B22D00-792B-495D-9C33-D088AEF3ECC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E14D0-850A-4396-A2B7-02A676B7C36B}">
      <dsp:nvSpPr>
        <dsp:cNvPr id="0" name=""/>
        <dsp:cNvSpPr/>
      </dsp:nvSpPr>
      <dsp:spPr>
        <a:xfrm rot="5400000">
          <a:off x="5042579" y="-2183474"/>
          <a:ext cx="485304"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b="1" kern="1200" dirty="0">
              <a:latin typeface="+mn-ea"/>
              <a:ea typeface="+mn-ea"/>
            </a:rPr>
            <a:t>远程登陆，文件传输，电子邮件，</a:t>
          </a:r>
          <a:r>
            <a:rPr lang="en-US" altLang="zh-CN" sz="1400" b="1" kern="1200" dirty="0">
              <a:latin typeface="+mn-ea"/>
              <a:ea typeface="+mn-ea"/>
            </a:rPr>
            <a:t>WWW</a:t>
          </a:r>
          <a:endParaRPr lang="zh-CN" altLang="en-US" sz="1400" b="1" kern="1200" dirty="0">
            <a:latin typeface="+mn-ea"/>
            <a:ea typeface="+mn-ea"/>
          </a:endParaRPr>
        </a:p>
      </dsp:txBody>
      <dsp:txXfrm rot="-5400000">
        <a:off x="2798064" y="84732"/>
        <a:ext cx="4950645" cy="437922"/>
      </dsp:txXfrm>
    </dsp:sp>
    <dsp:sp modelId="{A8C6C523-3D60-4498-AE03-83B2EBE4D8B9}">
      <dsp:nvSpPr>
        <dsp:cNvPr id="0" name=""/>
        <dsp:cNvSpPr/>
      </dsp:nvSpPr>
      <dsp:spPr>
        <a:xfrm>
          <a:off x="0" y="378"/>
          <a:ext cx="2798064" cy="606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solidFill>
                <a:schemeClr val="tx2"/>
              </a:solidFill>
            </a:rPr>
            <a:t>传统应用</a:t>
          </a:r>
        </a:p>
      </dsp:txBody>
      <dsp:txXfrm>
        <a:off x="29613" y="29991"/>
        <a:ext cx="2738838" cy="547404"/>
      </dsp:txXfrm>
    </dsp:sp>
    <dsp:sp modelId="{2E8C5070-D1DF-4C43-A872-FCC0E00581B1}">
      <dsp:nvSpPr>
        <dsp:cNvPr id="0" name=""/>
        <dsp:cNvSpPr/>
      </dsp:nvSpPr>
      <dsp:spPr>
        <a:xfrm rot="5400000">
          <a:off x="5042579" y="-1546513"/>
          <a:ext cx="485304"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altLang="zh-CN" sz="1400" b="1" kern="1200" dirty="0">
              <a:latin typeface="+mn-ea"/>
              <a:ea typeface="+mn-ea"/>
            </a:rPr>
            <a:t>IP</a:t>
          </a:r>
          <a:r>
            <a:rPr lang="zh-CN" altLang="en-US" sz="1400" b="1" kern="1200" dirty="0">
              <a:latin typeface="+mn-ea"/>
              <a:ea typeface="+mn-ea"/>
            </a:rPr>
            <a:t>电话，可视电话，电话会议，视频点播，短视频，直播，远程监控，线上教学等</a:t>
          </a:r>
        </a:p>
      </dsp:txBody>
      <dsp:txXfrm rot="-5400000">
        <a:off x="2798064" y="721693"/>
        <a:ext cx="4950645" cy="437922"/>
      </dsp:txXfrm>
    </dsp:sp>
    <dsp:sp modelId="{AD3FCB47-F227-4931-8174-90379F1729F4}">
      <dsp:nvSpPr>
        <dsp:cNvPr id="0" name=""/>
        <dsp:cNvSpPr/>
      </dsp:nvSpPr>
      <dsp:spPr>
        <a:xfrm>
          <a:off x="0" y="637339"/>
          <a:ext cx="2798064" cy="606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solidFill>
                <a:schemeClr val="tx2"/>
              </a:solidFill>
            </a:rPr>
            <a:t>音视频类</a:t>
          </a:r>
        </a:p>
      </dsp:txBody>
      <dsp:txXfrm>
        <a:off x="29613" y="666952"/>
        <a:ext cx="2738838" cy="547404"/>
      </dsp:txXfrm>
    </dsp:sp>
    <dsp:sp modelId="{2CE8F8A6-0925-4722-8DF6-F9E68813DD4A}">
      <dsp:nvSpPr>
        <dsp:cNvPr id="0" name=""/>
        <dsp:cNvSpPr/>
      </dsp:nvSpPr>
      <dsp:spPr>
        <a:xfrm rot="5400000">
          <a:off x="5042579" y="-909551"/>
          <a:ext cx="485304"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b="1" kern="1200" dirty="0">
              <a:solidFill>
                <a:schemeClr val="tx1"/>
              </a:solidFill>
            </a:rPr>
            <a:t>金融，证券，网购，网银，电子支付</a:t>
          </a:r>
        </a:p>
      </dsp:txBody>
      <dsp:txXfrm rot="-5400000">
        <a:off x="2798064" y="1358655"/>
        <a:ext cx="4950645" cy="437922"/>
      </dsp:txXfrm>
    </dsp:sp>
    <dsp:sp modelId="{67AB863F-E0FD-459D-9DB5-64EB98938F3D}">
      <dsp:nvSpPr>
        <dsp:cNvPr id="0" name=""/>
        <dsp:cNvSpPr/>
      </dsp:nvSpPr>
      <dsp:spPr>
        <a:xfrm>
          <a:off x="0" y="1274301"/>
          <a:ext cx="2798064" cy="606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solidFill>
                <a:schemeClr val="tx2"/>
              </a:solidFill>
            </a:rPr>
            <a:t>电子商务</a:t>
          </a:r>
        </a:p>
      </dsp:txBody>
      <dsp:txXfrm>
        <a:off x="29613" y="1303914"/>
        <a:ext cx="2738838" cy="547404"/>
      </dsp:txXfrm>
    </dsp:sp>
    <dsp:sp modelId="{49BB2108-2AAE-45DF-8225-6F4EE7AEF253}">
      <dsp:nvSpPr>
        <dsp:cNvPr id="0" name=""/>
        <dsp:cNvSpPr/>
      </dsp:nvSpPr>
      <dsp:spPr>
        <a:xfrm rot="5400000">
          <a:off x="5023749" y="-312841"/>
          <a:ext cx="485304"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b="1" kern="1200" dirty="0"/>
            <a:t>即时通信，网络游戏</a:t>
          </a:r>
        </a:p>
        <a:p>
          <a:pPr marL="114300" lvl="1" indent="-114300" algn="l" defTabSz="533400">
            <a:lnSpc>
              <a:spcPct val="90000"/>
            </a:lnSpc>
            <a:spcBef>
              <a:spcPct val="0"/>
            </a:spcBef>
            <a:spcAft>
              <a:spcPct val="15000"/>
            </a:spcAft>
            <a:buChar char="•"/>
          </a:pPr>
          <a:endParaRPr lang="zh-CN" altLang="en-US" sz="1200" kern="1200" dirty="0"/>
        </a:p>
      </dsp:txBody>
      <dsp:txXfrm rot="-5400000">
        <a:off x="2779234" y="1955365"/>
        <a:ext cx="4950645" cy="437922"/>
      </dsp:txXfrm>
    </dsp:sp>
    <dsp:sp modelId="{13B44493-4A3D-4429-A957-0A6D11CDACFC}">
      <dsp:nvSpPr>
        <dsp:cNvPr id="0" name=""/>
        <dsp:cNvSpPr/>
      </dsp:nvSpPr>
      <dsp:spPr>
        <a:xfrm>
          <a:off x="0" y="1911262"/>
          <a:ext cx="2798064" cy="606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solidFill>
                <a:schemeClr val="tx2"/>
              </a:solidFill>
            </a:rPr>
            <a:t>社交、网游类</a:t>
          </a:r>
        </a:p>
      </dsp:txBody>
      <dsp:txXfrm>
        <a:off x="29613" y="1940875"/>
        <a:ext cx="2738838" cy="547404"/>
      </dsp:txXfrm>
    </dsp:sp>
    <dsp:sp modelId="{C9BABC5C-EE0F-41BD-B11B-F588C83AA029}">
      <dsp:nvSpPr>
        <dsp:cNvPr id="0" name=""/>
        <dsp:cNvSpPr/>
      </dsp:nvSpPr>
      <dsp:spPr>
        <a:xfrm>
          <a:off x="0" y="2548224"/>
          <a:ext cx="2798064" cy="606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solidFill>
                <a:schemeClr val="tx2"/>
              </a:solidFill>
            </a:rPr>
            <a:t>智能家居</a:t>
          </a:r>
        </a:p>
      </dsp:txBody>
      <dsp:txXfrm>
        <a:off x="29613" y="2577837"/>
        <a:ext cx="2738838" cy="547404"/>
      </dsp:txXfrm>
    </dsp:sp>
    <dsp:sp modelId="{284D29AA-F958-4A1E-88F0-0DC58E29B84B}">
      <dsp:nvSpPr>
        <dsp:cNvPr id="0" name=""/>
        <dsp:cNvSpPr/>
      </dsp:nvSpPr>
      <dsp:spPr>
        <a:xfrm>
          <a:off x="0" y="3185186"/>
          <a:ext cx="2798064" cy="606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solidFill>
                <a:schemeClr val="tx2"/>
              </a:solidFill>
            </a:rPr>
            <a:t>智慧城市</a:t>
          </a:r>
        </a:p>
      </dsp:txBody>
      <dsp:txXfrm>
        <a:off x="29613" y="3214799"/>
        <a:ext cx="2738838" cy="547404"/>
      </dsp:txXfrm>
    </dsp:sp>
    <dsp:sp modelId="{03B22D00-792B-495D-9C33-D088AEF3ECC4}">
      <dsp:nvSpPr>
        <dsp:cNvPr id="0" name=""/>
        <dsp:cNvSpPr/>
      </dsp:nvSpPr>
      <dsp:spPr>
        <a:xfrm>
          <a:off x="0" y="3822147"/>
          <a:ext cx="2798064" cy="606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altLang="zh-CN" sz="2900" b="1" kern="1200" dirty="0">
              <a:solidFill>
                <a:schemeClr val="tx2"/>
              </a:solidFill>
            </a:rPr>
            <a:t>……</a:t>
          </a:r>
          <a:endParaRPr lang="zh-CN" altLang="en-US" sz="2900" b="1" kern="1200" dirty="0">
            <a:solidFill>
              <a:schemeClr val="tx2"/>
            </a:solidFill>
          </a:endParaRPr>
        </a:p>
      </dsp:txBody>
      <dsp:txXfrm>
        <a:off x="29613" y="3851760"/>
        <a:ext cx="2738838" cy="5474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lvl1pPr defTabSz="965200">
              <a:defRPr sz="1300">
                <a:latin typeface="Arial" charset="0"/>
              </a:defRPr>
            </a:lvl1pPr>
          </a:lstStyle>
          <a:p>
            <a:endParaRPr lang="en-US" altLang="zh-CN"/>
          </a:p>
        </p:txBody>
      </p:sp>
      <p:sp>
        <p:nvSpPr>
          <p:cNvPr id="11571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lvl1pPr algn="r" defTabSz="965200">
              <a:defRPr sz="1300">
                <a:latin typeface="Arial" charset="0"/>
              </a:defRPr>
            </a:lvl1pPr>
          </a:lstStyle>
          <a:p>
            <a:endParaRPr lang="en-US" altLang="zh-CN"/>
          </a:p>
        </p:txBody>
      </p:sp>
      <p:sp>
        <p:nvSpPr>
          <p:cNvPr id="11571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460" tIns="48230" rIns="96460" bIns="48230" numCol="1" anchor="b" anchorCtr="0" compatLnSpc="1">
            <a:prstTxWarp prst="textNoShape">
              <a:avLst/>
            </a:prstTxWarp>
          </a:bodyPr>
          <a:lstStyle>
            <a:lvl1pPr defTabSz="965200">
              <a:defRPr sz="1300">
                <a:latin typeface="Arial" charset="0"/>
              </a:defRPr>
            </a:lvl1pPr>
          </a:lstStyle>
          <a:p>
            <a:endParaRPr lang="en-US" altLang="zh-CN"/>
          </a:p>
        </p:txBody>
      </p:sp>
      <p:sp>
        <p:nvSpPr>
          <p:cNvPr id="11571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460" tIns="48230" rIns="96460" bIns="48230" numCol="1" anchor="b" anchorCtr="0" compatLnSpc="1">
            <a:prstTxWarp prst="textNoShape">
              <a:avLst/>
            </a:prstTxWarp>
          </a:bodyPr>
          <a:lstStyle>
            <a:lvl1pPr algn="r" defTabSz="965200">
              <a:defRPr sz="1300">
                <a:latin typeface="Arial" charset="0"/>
              </a:defRPr>
            </a:lvl1pPr>
          </a:lstStyle>
          <a:p>
            <a:fld id="{D8562574-B6CD-48EF-88E4-5028E16F2E44}" type="slidenum">
              <a:rPr lang="en-US" altLang="zh-CN"/>
              <a:pPr/>
              <a:t>‹#›</a:t>
            </a:fld>
            <a:endParaRPr lang="en-US" altLang="zh-CN"/>
          </a:p>
        </p:txBody>
      </p:sp>
    </p:spTree>
    <p:extLst>
      <p:ext uri="{BB962C8B-B14F-4D97-AF65-F5344CB8AC3E}">
        <p14:creationId xmlns:p14="http://schemas.microsoft.com/office/powerpoint/2010/main" val="2483546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lvl1pPr defTabSz="965200">
              <a:defRPr sz="1300">
                <a:latin typeface="Arial" charset="0"/>
              </a:defRPr>
            </a:lvl1pPr>
          </a:lstStyle>
          <a:p>
            <a:endParaRPr lang="en-US" altLang="zh-CN"/>
          </a:p>
        </p:txBody>
      </p:sp>
      <p:sp>
        <p:nvSpPr>
          <p:cNvPr id="7168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lvl1pPr algn="r" defTabSz="965200">
              <a:defRPr sz="1300">
                <a:latin typeface="Arial" charset="0"/>
              </a:defRPr>
            </a:lvl1pPr>
          </a:lstStyle>
          <a:p>
            <a:endParaRPr lang="en-US" altLang="zh-CN"/>
          </a:p>
        </p:txBody>
      </p:sp>
      <p:sp>
        <p:nvSpPr>
          <p:cNvPr id="7168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71685" name="Rectangle 5"/>
          <p:cNvSpPr>
            <a:spLocks noGrp="1" noChangeArrowheads="1"/>
          </p:cNvSpPr>
          <p:nvPr>
            <p:ph type="body" sz="quarter" idx="3"/>
          </p:nvPr>
        </p:nvSpPr>
        <p:spPr bwMode="auto">
          <a:xfrm>
            <a:off x="709613" y="4860925"/>
            <a:ext cx="5680075" cy="460692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168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460" tIns="48230" rIns="96460" bIns="48230" numCol="1" anchor="b" anchorCtr="0" compatLnSpc="1">
            <a:prstTxWarp prst="textNoShape">
              <a:avLst/>
            </a:prstTxWarp>
          </a:bodyPr>
          <a:lstStyle>
            <a:lvl1pPr defTabSz="965200">
              <a:defRPr sz="1300">
                <a:latin typeface="Arial" charset="0"/>
              </a:defRPr>
            </a:lvl1pPr>
          </a:lstStyle>
          <a:p>
            <a:endParaRPr lang="en-US" altLang="zh-CN"/>
          </a:p>
        </p:txBody>
      </p:sp>
      <p:sp>
        <p:nvSpPr>
          <p:cNvPr id="7168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460" tIns="48230" rIns="96460" bIns="48230" numCol="1" anchor="b" anchorCtr="0" compatLnSpc="1">
            <a:prstTxWarp prst="textNoShape">
              <a:avLst/>
            </a:prstTxWarp>
          </a:bodyPr>
          <a:lstStyle>
            <a:lvl1pPr algn="r" defTabSz="965200">
              <a:defRPr sz="1300">
                <a:latin typeface="Arial" charset="0"/>
              </a:defRPr>
            </a:lvl1pPr>
          </a:lstStyle>
          <a:p>
            <a:fld id="{119200D1-81C2-4817-A38A-E9BD175F4445}" type="slidenum">
              <a:rPr lang="en-US" altLang="zh-CN"/>
              <a:pPr/>
              <a:t>‹#›</a:t>
            </a:fld>
            <a:endParaRPr lang="en-US" altLang="zh-CN"/>
          </a:p>
        </p:txBody>
      </p:sp>
    </p:spTree>
    <p:extLst>
      <p:ext uri="{BB962C8B-B14F-4D97-AF65-F5344CB8AC3E}">
        <p14:creationId xmlns:p14="http://schemas.microsoft.com/office/powerpoint/2010/main" val="14186593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aike.baidu.com/item/%E5%85%89%E7%BA%A4/171632?fromModule=lemma_inlink" TargetMode="External"/><Relationship Id="rId7" Type="http://schemas.openxmlformats.org/officeDocument/2006/relationships/hyperlink" Target="https://baike.baidu.com/item/ATM%E7%BD%91/10183277?fromModule=lemma_inlink"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baike.baidu.com/item/%E9%AA%A8%E5%B9%B2%E7%BD%91/7371439?fromModule=lemma_inlink" TargetMode="External"/><Relationship Id="rId5" Type="http://schemas.openxmlformats.org/officeDocument/2006/relationships/hyperlink" Target="https://baike.baidu.com/item/%E7%BD%91%E5%85%B3?fromModule=lemma_inlink" TargetMode="External"/><Relationship Id="rId4" Type="http://schemas.openxmlformats.org/officeDocument/2006/relationships/hyperlink" Target="https://baike.baidu.com/item/%E5%AE%BD%E5%B8%A6%E7%BD%91%E7%BB%9C/10301663?fromModule=lemma_inlink"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aike.baidu.com/view/196838.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baike.baidu.com/item/%E5%B7%A5%E7%A8%8B%E5%B8%88/474613"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baike.baidu.com/item/%E8%AE%A1%E7%AE%97%E6%9C%BA" TargetMode="External"/><Relationship Id="rId4" Type="http://schemas.openxmlformats.org/officeDocument/2006/relationships/hyperlink" Target="https://baike.baidu.com/item/%E9%9D%9E%E8%90%A5%E5%88%A9%E6%80%A7/6044915"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aike.baidu.com/view/196838.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D781C-1684-46B2-8385-F55F6B098BB5}" type="slidenum">
              <a:rPr lang="en-US" altLang="zh-CN"/>
              <a:pPr/>
              <a:t>2</a:t>
            </a:fld>
            <a:endParaRPr lang="en-US" altLang="zh-CN"/>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zh-CN" altLang="en-US" dirty="0"/>
              <a:t>教科书</a:t>
            </a:r>
            <a:r>
              <a:rPr lang="en-US" altLang="zh-CN" dirty="0"/>
              <a:t>《Computer Networks》</a:t>
            </a:r>
            <a:r>
              <a:rPr lang="zh-CN" altLang="en-US" dirty="0"/>
              <a:t>作者是荷兰阿姆斯特丹自由大学的教授，是</a:t>
            </a:r>
            <a:r>
              <a:rPr lang="en-US" altLang="zh-CN" dirty="0"/>
              <a:t>ACM</a:t>
            </a:r>
            <a:r>
              <a:rPr lang="zh-CN" altLang="en-US" dirty="0"/>
              <a:t>和</a:t>
            </a:r>
            <a:r>
              <a:rPr lang="en-US" altLang="zh-CN" dirty="0"/>
              <a:t>IEEE Fellow</a:t>
            </a:r>
            <a:r>
              <a:rPr lang="zh-CN" altLang="en-US" dirty="0"/>
              <a:t>。第一版出版于</a:t>
            </a:r>
            <a:r>
              <a:rPr lang="en-US" altLang="zh-CN" dirty="0"/>
              <a:t>1980</a:t>
            </a:r>
            <a:r>
              <a:rPr lang="zh-CN" altLang="en-US" dirty="0"/>
              <a:t>年，那时候，网络刚刚起步；</a:t>
            </a:r>
            <a:r>
              <a:rPr lang="en-US" altLang="zh-CN" dirty="0"/>
              <a:t>88</a:t>
            </a:r>
            <a:r>
              <a:rPr lang="zh-CN" altLang="en-US" dirty="0"/>
              <a:t>年第二版，当时网络正进入大学和研究机构；</a:t>
            </a:r>
            <a:r>
              <a:rPr lang="en-US" altLang="zh-CN" dirty="0"/>
              <a:t>96</a:t>
            </a:r>
            <a:r>
              <a:rPr lang="zh-CN" altLang="en-US" dirty="0"/>
              <a:t>年第三版，网络发展如火如荼，互联网逐渐走入人们的工作、学习、生活；</a:t>
            </a:r>
            <a:r>
              <a:rPr lang="en-US" altLang="zh-CN" dirty="0"/>
              <a:t>02</a:t>
            </a:r>
            <a:r>
              <a:rPr lang="zh-CN" altLang="en-US" dirty="0"/>
              <a:t>年第四版，网络已深入人们生活，手机和无线网络的普及，使得人们可以随时随地接入互联网，</a:t>
            </a:r>
            <a:r>
              <a:rPr lang="en-US" altLang="zh-CN" dirty="0"/>
              <a:t>2010</a:t>
            </a:r>
            <a:r>
              <a:rPr lang="zh-CN" altLang="en-US" dirty="0"/>
              <a:t>年出第五版，此时移动互联网、内容分发发展迅速。</a:t>
            </a:r>
            <a:r>
              <a:rPr lang="en-US" altLang="zh-CN" dirty="0"/>
              <a:t>2022</a:t>
            </a:r>
            <a:r>
              <a:rPr lang="zh-CN" altLang="en-US" dirty="0"/>
              <a:t>年等来了第六版中译本，行业重心是非常高性能互联网</a:t>
            </a:r>
          </a:p>
        </p:txBody>
      </p:sp>
    </p:spTree>
    <p:extLst>
      <p:ext uri="{BB962C8B-B14F-4D97-AF65-F5344CB8AC3E}">
        <p14:creationId xmlns:p14="http://schemas.microsoft.com/office/powerpoint/2010/main" val="1746888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2011</a:t>
            </a:r>
            <a:r>
              <a:rPr lang="zh-CN" altLang="en-US" dirty="0"/>
              <a:t>年</a:t>
            </a:r>
            <a:r>
              <a:rPr lang="en-US" altLang="zh-CN" dirty="0"/>
              <a:t>IANA</a:t>
            </a:r>
            <a:r>
              <a:rPr lang="zh-CN" altLang="en-US" dirty="0"/>
              <a:t>宣布</a:t>
            </a:r>
            <a:r>
              <a:rPr lang="en-US" altLang="zh-CN" dirty="0"/>
              <a:t>IPv4</a:t>
            </a:r>
            <a:r>
              <a:rPr lang="zh-CN" altLang="en-US" dirty="0"/>
              <a:t>地址宣告用完。</a:t>
            </a:r>
            <a:r>
              <a:rPr lang="en-US" altLang="zh-CN" dirty="0"/>
              <a:t>2^32=4,294,967,296</a:t>
            </a:r>
          </a:p>
          <a:p>
            <a:r>
              <a:rPr lang="zh-CN" altLang="en-US" sz="1200" b="0" i="0" kern="1200" dirty="0">
                <a:solidFill>
                  <a:schemeClr val="tx1"/>
                </a:solidFill>
                <a:latin typeface="Arial" charset="0"/>
                <a:ea typeface="宋体" pitchFamily="2" charset="-122"/>
                <a:cs typeface="+mn-cs"/>
              </a:rPr>
              <a:t>互联网编号分配机构（</a:t>
            </a:r>
            <a:r>
              <a:rPr lang="en-US" altLang="zh-CN" sz="1200" b="0" i="0" kern="1200" dirty="0">
                <a:solidFill>
                  <a:schemeClr val="tx1"/>
                </a:solidFill>
                <a:latin typeface="Arial" charset="0"/>
                <a:ea typeface="宋体" pitchFamily="2" charset="-122"/>
                <a:cs typeface="+mn-cs"/>
              </a:rPr>
              <a:t>IANA</a:t>
            </a:r>
            <a:r>
              <a:rPr lang="zh-CN" altLang="en-US" sz="1200" b="0" i="0" kern="1200" dirty="0">
                <a:solidFill>
                  <a:schemeClr val="tx1"/>
                </a:solidFill>
                <a:latin typeface="Arial" charset="0"/>
                <a:ea typeface="宋体" pitchFamily="2" charset="-122"/>
                <a:cs typeface="+mn-cs"/>
              </a:rPr>
              <a:t>，</a:t>
            </a:r>
            <a:r>
              <a:rPr lang="en-US" altLang="zh-CN" sz="1200" b="0" i="0" kern="1200" dirty="0">
                <a:solidFill>
                  <a:schemeClr val="tx1"/>
                </a:solidFill>
                <a:latin typeface="Arial" charset="0"/>
                <a:ea typeface="宋体" pitchFamily="2" charset="-122"/>
                <a:cs typeface="+mn-cs"/>
              </a:rPr>
              <a:t>Internet Assigned Numbers Authority</a:t>
            </a:r>
            <a:r>
              <a:rPr lang="zh-CN" altLang="en-US" sz="1200" b="0" i="0" kern="1200" dirty="0">
                <a:solidFill>
                  <a:schemeClr val="tx1"/>
                </a:solidFill>
                <a:latin typeface="Arial" charset="0"/>
                <a:ea typeface="宋体" pitchFamily="2" charset="-122"/>
                <a:cs typeface="+mn-cs"/>
              </a:rPr>
              <a:t>）负责分配和规划</a:t>
            </a:r>
            <a:r>
              <a:rPr lang="en-US" altLang="zh-CN" sz="1200" b="0" i="0" kern="1200" dirty="0">
                <a:solidFill>
                  <a:schemeClr val="tx1"/>
                </a:solidFill>
                <a:latin typeface="Arial" charset="0"/>
                <a:ea typeface="宋体" pitchFamily="2" charset="-122"/>
                <a:cs typeface="+mn-cs"/>
              </a:rPr>
              <a:t>IP</a:t>
            </a:r>
            <a:r>
              <a:rPr lang="zh-CN" altLang="en-US" sz="1200" b="0" i="0" kern="1200" dirty="0">
                <a:solidFill>
                  <a:schemeClr val="tx1"/>
                </a:solidFill>
                <a:latin typeface="Arial" charset="0"/>
                <a:ea typeface="宋体" pitchFamily="2" charset="-122"/>
                <a:cs typeface="+mn-cs"/>
              </a:rPr>
              <a:t>地址，以及对</a:t>
            </a:r>
            <a:r>
              <a:rPr lang="en-US" altLang="zh-CN" sz="1200" b="0" i="0" kern="1200" dirty="0">
                <a:solidFill>
                  <a:schemeClr val="tx1"/>
                </a:solidFill>
                <a:latin typeface="Arial" charset="0"/>
                <a:ea typeface="宋体" pitchFamily="2" charset="-122"/>
                <a:cs typeface="+mn-cs"/>
              </a:rPr>
              <a:t>TCP/UDP</a:t>
            </a:r>
            <a:r>
              <a:rPr lang="zh-CN" altLang="en-US" sz="1200" b="0" i="0" kern="1200" dirty="0">
                <a:solidFill>
                  <a:schemeClr val="tx1"/>
                </a:solidFill>
                <a:latin typeface="Arial" charset="0"/>
                <a:ea typeface="宋体" pitchFamily="2" charset="-122"/>
                <a:cs typeface="+mn-cs"/>
              </a:rPr>
              <a:t>公共服务的端口进行定义。</a:t>
            </a:r>
            <a:endParaRPr lang="zh-CN" altLang="en-US" dirty="0"/>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22</a:t>
            </a:fld>
            <a:endParaRPr lang="en-US" altLang="zh-CN"/>
          </a:p>
        </p:txBody>
      </p:sp>
    </p:spTree>
    <p:extLst>
      <p:ext uri="{BB962C8B-B14F-4D97-AF65-F5344CB8AC3E}">
        <p14:creationId xmlns:p14="http://schemas.microsoft.com/office/powerpoint/2010/main" val="1254551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作为基础设施的网络它的结构与其他基础设施如电网、水网有所不同，负责网络运营的单位有运营商、企事业（包括大型的内容提供商和服务提供商、政府机构、学校）、家庭</a:t>
            </a:r>
            <a:r>
              <a:rPr lang="en-US" altLang="zh-CN" dirty="0"/>
              <a:t>/</a:t>
            </a:r>
            <a:r>
              <a:rPr lang="zh-CN" altLang="en-US" dirty="0"/>
              <a:t>个人。</a:t>
            </a:r>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24</a:t>
            </a:fld>
            <a:endParaRPr lang="en-US" altLang="zh-CN"/>
          </a:p>
        </p:txBody>
      </p:sp>
    </p:spTree>
    <p:extLst>
      <p:ext uri="{BB962C8B-B14F-4D97-AF65-F5344CB8AC3E}">
        <p14:creationId xmlns:p14="http://schemas.microsoft.com/office/powerpoint/2010/main" val="2593514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9200D1-81C2-4817-A38A-E9BD175F4445}" type="slidenum">
              <a:rPr lang="en-US" altLang="zh-CN" smtClean="0"/>
              <a:pPr/>
              <a:t>27</a:t>
            </a:fld>
            <a:endParaRPr lang="en-US" altLang="zh-CN"/>
          </a:p>
        </p:txBody>
      </p:sp>
    </p:spTree>
    <p:extLst>
      <p:ext uri="{BB962C8B-B14F-4D97-AF65-F5344CB8AC3E}">
        <p14:creationId xmlns:p14="http://schemas.microsoft.com/office/powerpoint/2010/main" val="945691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B246BE-ED86-4321-BA7F-B810D583745D}" type="slidenum">
              <a:rPr lang="en-US" altLang="zh-CN"/>
              <a:pPr/>
              <a:t>28</a:t>
            </a:fld>
            <a:endParaRPr lang="en-US" altLang="zh-CN"/>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altLang="zh-CN"/>
              <a:t>FDDI(</a:t>
            </a:r>
            <a:r>
              <a:rPr lang="zh-CN" altLang="en-US"/>
              <a:t>光纤分布数据接口</a:t>
            </a:r>
            <a:r>
              <a:rPr lang="en-US" altLang="zh-CN"/>
              <a:t>) </a:t>
            </a:r>
          </a:p>
        </p:txBody>
      </p:sp>
    </p:spTree>
    <p:extLst>
      <p:ext uri="{BB962C8B-B14F-4D97-AF65-F5344CB8AC3E}">
        <p14:creationId xmlns:p14="http://schemas.microsoft.com/office/powerpoint/2010/main" val="352408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9200D1-81C2-4817-A38A-E9BD175F4445}" type="slidenum">
              <a:rPr lang="en-US" altLang="zh-CN" smtClean="0"/>
              <a:pPr/>
              <a:t>29</a:t>
            </a:fld>
            <a:endParaRPr lang="en-US" altLang="zh-CN"/>
          </a:p>
        </p:txBody>
      </p:sp>
    </p:spTree>
    <p:extLst>
      <p:ext uri="{BB962C8B-B14F-4D97-AF65-F5344CB8AC3E}">
        <p14:creationId xmlns:p14="http://schemas.microsoft.com/office/powerpoint/2010/main" val="118603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30</a:t>
            </a:fld>
            <a:endParaRPr lang="en-US" altLang="zh-CN"/>
          </a:p>
        </p:txBody>
      </p:sp>
    </p:spTree>
    <p:extLst>
      <p:ext uri="{BB962C8B-B14F-4D97-AF65-F5344CB8AC3E}">
        <p14:creationId xmlns:p14="http://schemas.microsoft.com/office/powerpoint/2010/main" val="1346889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31</a:t>
            </a:fld>
            <a:endParaRPr lang="en-US" altLang="zh-CN"/>
          </a:p>
        </p:txBody>
      </p:sp>
    </p:spTree>
    <p:extLst>
      <p:ext uri="{BB962C8B-B14F-4D97-AF65-F5344CB8AC3E}">
        <p14:creationId xmlns:p14="http://schemas.microsoft.com/office/powerpoint/2010/main" val="4141275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73131"/>
                </a:solidFill>
                <a:effectLst/>
                <a:latin typeface="Arial" panose="020B0604020202020204" pitchFamily="34" charset="0"/>
              </a:rPr>
              <a:t>DSLAM</a:t>
            </a:r>
            <a:r>
              <a:rPr lang="en-US" altLang="zh-CN" b="0" i="0" dirty="0">
                <a:solidFill>
                  <a:srgbClr val="333333"/>
                </a:solidFill>
                <a:effectLst/>
                <a:latin typeface="Arial" panose="020B0604020202020204" pitchFamily="34" charset="0"/>
              </a:rPr>
              <a:t>(Digital Subscriber Line Access Multiplexer,</a:t>
            </a:r>
            <a:r>
              <a:rPr lang="zh-CN" altLang="en-US" b="0" i="0" dirty="0">
                <a:solidFill>
                  <a:srgbClr val="333333"/>
                </a:solidFill>
                <a:effectLst/>
                <a:latin typeface="Arial" panose="020B0604020202020204" pitchFamily="34" charset="0"/>
              </a:rPr>
              <a:t>数字用户线路接入复用器</a:t>
            </a:r>
            <a:r>
              <a:rPr lang="en-US" altLang="zh-CN" b="0" i="0"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是各种</a:t>
            </a:r>
            <a:r>
              <a:rPr lang="en-US" altLang="zh-CN" b="0" i="0" dirty="0">
                <a:solidFill>
                  <a:srgbClr val="333333"/>
                </a:solidFill>
                <a:effectLst/>
                <a:latin typeface="Arial" panose="020B0604020202020204" pitchFamily="34" charset="0"/>
              </a:rPr>
              <a:t>DSL</a:t>
            </a:r>
            <a:r>
              <a:rPr lang="zh-CN" altLang="en-US" b="0" i="0" dirty="0">
                <a:solidFill>
                  <a:srgbClr val="333333"/>
                </a:solidFill>
                <a:effectLst/>
                <a:latin typeface="Arial" panose="020B0604020202020204" pitchFamily="34" charset="0"/>
              </a:rPr>
              <a:t>系统的局端设备，属于最后一公里接入设备，其功能是接纳所有的</a:t>
            </a:r>
            <a:r>
              <a:rPr lang="en-US" altLang="zh-CN" b="0" i="0" dirty="0">
                <a:solidFill>
                  <a:srgbClr val="333333"/>
                </a:solidFill>
                <a:effectLst/>
                <a:latin typeface="Arial" panose="020B0604020202020204" pitchFamily="34" charset="0"/>
              </a:rPr>
              <a:t>DSL</a:t>
            </a:r>
            <a:r>
              <a:rPr lang="zh-CN" altLang="en-US" b="0" i="0" dirty="0">
                <a:solidFill>
                  <a:srgbClr val="333333"/>
                </a:solidFill>
                <a:effectLst/>
                <a:latin typeface="Arial" panose="020B0604020202020204" pitchFamily="34" charset="0"/>
              </a:rPr>
              <a:t>线路，汇聚流量，相当于一个二层交换机</a:t>
            </a:r>
            <a:r>
              <a:rPr lang="en-US" altLang="zh-CN" b="0" i="0" dirty="0">
                <a:solidFill>
                  <a:srgbClr val="333333"/>
                </a:solidFill>
                <a:effectLst/>
                <a:latin typeface="Arial" panose="020B0604020202020204" pitchFamily="34" charset="0"/>
              </a:rPr>
              <a:t>. </a:t>
            </a:r>
            <a:r>
              <a:rPr lang="en-US" altLang="zh-CN" b="0" i="0" dirty="0">
                <a:solidFill>
                  <a:srgbClr val="F73131"/>
                </a:solidFill>
                <a:effectLst/>
                <a:latin typeface="Arial" panose="020B0604020202020204" pitchFamily="34" charset="0"/>
              </a:rPr>
              <a:t>SR</a:t>
            </a:r>
            <a:r>
              <a:rPr lang="en-US" altLang="zh-CN" b="0" i="0" dirty="0">
                <a:solidFill>
                  <a:srgbClr val="333333"/>
                </a:solidFill>
                <a:effectLst/>
                <a:latin typeface="Arial" panose="020B0604020202020204" pitchFamily="34" charset="0"/>
              </a:rPr>
              <a:t>(Service Router</a:t>
            </a:r>
            <a:r>
              <a:rPr lang="zh-CN" altLang="en-US" b="0" i="0" dirty="0">
                <a:solidFill>
                  <a:srgbClr val="333333"/>
                </a:solidFill>
                <a:effectLst/>
                <a:latin typeface="Arial" panose="020B0604020202020204" pitchFamily="34" charset="0"/>
              </a:rPr>
              <a:t>，全业务路由器</a:t>
            </a:r>
            <a:r>
              <a:rPr lang="en-US" altLang="zh-CN" b="0" i="0" dirty="0">
                <a:solidFill>
                  <a:srgbClr val="333333"/>
                </a:solidFill>
                <a:effectLst/>
                <a:latin typeface="Arial" panose="020B0604020202020204" pitchFamily="34" charset="0"/>
              </a:rPr>
              <a:t>),</a:t>
            </a:r>
            <a:r>
              <a:rPr lang="en-US" altLang="zh-CN" b="0" i="0" dirty="0">
                <a:solidFill>
                  <a:srgbClr val="F73131"/>
                </a:solidFill>
                <a:effectLst/>
                <a:latin typeface="Arial" panose="020B0604020202020204" pitchFamily="34" charset="0"/>
              </a:rPr>
              <a:t>CR</a:t>
            </a:r>
            <a:r>
              <a:rPr lang="en-US" altLang="zh-CN" b="0" i="0" dirty="0">
                <a:solidFill>
                  <a:srgbClr val="333333"/>
                </a:solidFill>
                <a:effectLst/>
                <a:latin typeface="Arial" panose="020B0604020202020204" pitchFamily="34" charset="0"/>
              </a:rPr>
              <a:t>(Core Router</a:t>
            </a:r>
            <a:r>
              <a:rPr lang="zh-CN" altLang="en-US" b="0" i="0" dirty="0">
                <a:solidFill>
                  <a:srgbClr val="333333"/>
                </a:solidFill>
                <a:effectLst/>
                <a:latin typeface="Arial" panose="020B0604020202020204" pitchFamily="34" charset="0"/>
              </a:rPr>
              <a:t>，核心路由器</a:t>
            </a:r>
            <a:r>
              <a:rPr lang="en-US" altLang="zh-CN" b="0" i="0" dirty="0">
                <a:solidFill>
                  <a:srgbClr val="333333"/>
                </a:solidFill>
                <a:effectLst/>
                <a:latin typeface="Arial" panose="020B0604020202020204" pitchFamily="34" charset="0"/>
              </a:rPr>
              <a:t>).</a:t>
            </a:r>
          </a:p>
          <a:p>
            <a:r>
              <a:rPr lang="en-US" altLang="zh-CN" b="0" i="0" dirty="0">
                <a:solidFill>
                  <a:srgbClr val="333333"/>
                </a:solidFill>
                <a:effectLst/>
                <a:latin typeface="Helvetica Neue"/>
              </a:rPr>
              <a:t>ONU(</a:t>
            </a:r>
            <a:r>
              <a:rPr lang="zh-CN" altLang="en-US" b="0" i="0" dirty="0">
                <a:solidFill>
                  <a:srgbClr val="333333"/>
                </a:solidFill>
                <a:effectLst/>
                <a:latin typeface="Arial" panose="020B0604020202020204" pitchFamily="34" charset="0"/>
              </a:rPr>
              <a:t>光网络单元</a:t>
            </a:r>
            <a:r>
              <a:rPr lang="en-US" altLang="zh-CN" b="0" i="0" dirty="0">
                <a:solidFill>
                  <a:srgbClr val="333333"/>
                </a:solidFill>
                <a:effectLst/>
                <a:latin typeface="Helvetica Neue"/>
              </a:rPr>
              <a:t>)</a:t>
            </a:r>
            <a:r>
              <a:rPr lang="zh-CN" altLang="en-US" b="0" i="0" dirty="0">
                <a:solidFill>
                  <a:srgbClr val="333333"/>
                </a:solidFill>
                <a:effectLst/>
                <a:latin typeface="Helvetica Neue"/>
              </a:rPr>
              <a:t>，是由核心功能电路、供电和管理等公共单元和通信接口组成，核心功能块包括用户和服务复用功能、传输复用功能以及</a:t>
            </a:r>
            <a:r>
              <a:rPr lang="en-US" altLang="zh-CN" b="0" i="0" dirty="0">
                <a:solidFill>
                  <a:srgbClr val="333333"/>
                </a:solidFill>
                <a:effectLst/>
                <a:latin typeface="Helvetica Neue"/>
              </a:rPr>
              <a:t>ODN</a:t>
            </a:r>
            <a:r>
              <a:rPr lang="zh-CN" altLang="en-US" b="0" i="0" dirty="0">
                <a:solidFill>
                  <a:srgbClr val="333333"/>
                </a:solidFill>
                <a:effectLst/>
                <a:latin typeface="Helvetica Neue"/>
              </a:rPr>
              <a:t>接口功能。</a:t>
            </a:r>
            <a:endParaRPr lang="en-US" altLang="zh-CN" b="0" i="0" dirty="0">
              <a:solidFill>
                <a:srgbClr val="333333"/>
              </a:solidFill>
              <a:effectLst/>
              <a:latin typeface="Helvetica Neue"/>
            </a:endParaRPr>
          </a:p>
          <a:p>
            <a:r>
              <a:rPr lang="en-US" altLang="zh-CN" b="0" i="0" dirty="0">
                <a:solidFill>
                  <a:srgbClr val="333333"/>
                </a:solidFill>
                <a:effectLst/>
                <a:latin typeface="Helvetica Neue"/>
              </a:rPr>
              <a:t>OLT(optical line terminal</a:t>
            </a:r>
            <a:r>
              <a:rPr lang="zh-CN" altLang="en-US" b="0" i="0" dirty="0">
                <a:solidFill>
                  <a:srgbClr val="333333"/>
                </a:solidFill>
                <a:effectLst/>
                <a:latin typeface="Helvetica Neue"/>
              </a:rPr>
              <a:t>，光线路终端</a:t>
            </a:r>
            <a:r>
              <a:rPr lang="en-US" altLang="zh-CN" b="0" i="0" dirty="0">
                <a:solidFill>
                  <a:srgbClr val="333333"/>
                </a:solidFill>
                <a:effectLst/>
                <a:latin typeface="Helvetica Neue"/>
              </a:rPr>
              <a:t>)</a:t>
            </a:r>
            <a:r>
              <a:rPr lang="zh-CN" altLang="en-US" b="0" i="0" dirty="0">
                <a:solidFill>
                  <a:srgbClr val="333333"/>
                </a:solidFill>
                <a:effectLst/>
                <a:latin typeface="Helvetica Neue"/>
              </a:rPr>
              <a:t>，指的是用于连接</a:t>
            </a:r>
            <a:r>
              <a:rPr lang="zh-CN" altLang="en-US" b="0" i="0" u="none" strike="noStrike" dirty="0">
                <a:solidFill>
                  <a:srgbClr val="136EC2"/>
                </a:solidFill>
                <a:effectLst/>
                <a:latin typeface="Helvetica Neue"/>
                <a:hlinkClick r:id="rId3"/>
              </a:rPr>
              <a:t>光纤</a:t>
            </a:r>
            <a:r>
              <a:rPr lang="zh-CN" altLang="en-US" b="0" i="0" dirty="0">
                <a:solidFill>
                  <a:srgbClr val="333333"/>
                </a:solidFill>
                <a:effectLst/>
                <a:latin typeface="Helvetica Neue"/>
              </a:rPr>
              <a:t>干线的终端设备</a:t>
            </a:r>
            <a:r>
              <a:rPr lang="en-US" altLang="zh-CN" b="0" i="0" dirty="0">
                <a:solidFill>
                  <a:srgbClr val="333333"/>
                </a:solidFill>
                <a:effectLst/>
                <a:latin typeface="Helvetica Neue"/>
              </a:rPr>
              <a:t>.</a:t>
            </a:r>
          </a:p>
          <a:p>
            <a:r>
              <a:rPr lang="en-US" altLang="zh-CN" b="0" i="0" dirty="0">
                <a:solidFill>
                  <a:srgbClr val="333333"/>
                </a:solidFill>
                <a:effectLst/>
                <a:latin typeface="Helvetica Neue"/>
              </a:rPr>
              <a:t>BRAS</a:t>
            </a:r>
            <a:r>
              <a:rPr lang="zh-CN" altLang="en-US" b="0" i="0" dirty="0">
                <a:solidFill>
                  <a:srgbClr val="333333"/>
                </a:solidFill>
                <a:effectLst/>
                <a:latin typeface="Helvetica Neue"/>
              </a:rPr>
              <a:t>（</a:t>
            </a:r>
            <a:r>
              <a:rPr lang="en-US" altLang="zh-CN" b="0" i="0" dirty="0">
                <a:solidFill>
                  <a:srgbClr val="333333"/>
                </a:solidFill>
                <a:effectLst/>
                <a:latin typeface="Helvetica Neue"/>
              </a:rPr>
              <a:t>Broadband Remote Access Server,</a:t>
            </a:r>
            <a:r>
              <a:rPr lang="zh-CN" altLang="en-US" b="0" i="0" dirty="0">
                <a:solidFill>
                  <a:srgbClr val="333333"/>
                </a:solidFill>
                <a:effectLst/>
                <a:latin typeface="Helvetica Neue"/>
              </a:rPr>
              <a:t>宽带接入服务器）是面向</a:t>
            </a:r>
            <a:r>
              <a:rPr lang="zh-CN" altLang="en-US" b="0" i="0" u="none" strike="noStrike" dirty="0">
                <a:solidFill>
                  <a:srgbClr val="136EC2"/>
                </a:solidFill>
                <a:effectLst/>
                <a:latin typeface="Helvetica Neue"/>
                <a:hlinkClick r:id="rId4"/>
              </a:rPr>
              <a:t>宽带网络</a:t>
            </a:r>
            <a:r>
              <a:rPr lang="zh-CN" altLang="en-US" b="0" i="0" dirty="0">
                <a:solidFill>
                  <a:srgbClr val="333333"/>
                </a:solidFill>
                <a:effectLst/>
                <a:latin typeface="Helvetica Neue"/>
              </a:rPr>
              <a:t>应用的新型接入</a:t>
            </a:r>
            <a:r>
              <a:rPr lang="zh-CN" altLang="en-US" b="0" i="0" u="none" strike="noStrike" dirty="0">
                <a:solidFill>
                  <a:srgbClr val="136EC2"/>
                </a:solidFill>
                <a:effectLst/>
                <a:latin typeface="Helvetica Neue"/>
                <a:hlinkClick r:id="rId5"/>
              </a:rPr>
              <a:t>网关</a:t>
            </a:r>
            <a:r>
              <a:rPr lang="zh-CN" altLang="en-US" b="0" i="0" dirty="0">
                <a:solidFill>
                  <a:srgbClr val="333333"/>
                </a:solidFill>
                <a:effectLst/>
                <a:latin typeface="Helvetica Neue"/>
              </a:rPr>
              <a:t>，它位于</a:t>
            </a:r>
            <a:r>
              <a:rPr lang="zh-CN" altLang="en-US" b="0" i="0" u="none" strike="noStrike" dirty="0">
                <a:solidFill>
                  <a:srgbClr val="136EC2"/>
                </a:solidFill>
                <a:effectLst/>
                <a:latin typeface="Helvetica Neue"/>
                <a:hlinkClick r:id="rId6"/>
              </a:rPr>
              <a:t>骨干网</a:t>
            </a:r>
            <a:r>
              <a:rPr lang="zh-CN" altLang="en-US" b="0" i="0" dirty="0">
                <a:solidFill>
                  <a:srgbClr val="333333"/>
                </a:solidFill>
                <a:effectLst/>
                <a:latin typeface="Helvetica Neue"/>
              </a:rPr>
              <a:t>的边缘层，可以完成用户带宽的</a:t>
            </a:r>
            <a:r>
              <a:rPr lang="en-US" altLang="zh-CN" b="0" i="0" dirty="0">
                <a:solidFill>
                  <a:srgbClr val="333333"/>
                </a:solidFill>
                <a:effectLst/>
                <a:latin typeface="Helvetica Neue"/>
              </a:rPr>
              <a:t>IP/</a:t>
            </a:r>
            <a:r>
              <a:rPr lang="en-US" altLang="zh-CN" b="0" i="0" u="none" strike="noStrike" dirty="0">
                <a:solidFill>
                  <a:srgbClr val="136EC2"/>
                </a:solidFill>
                <a:effectLst/>
                <a:latin typeface="Helvetica Neue"/>
                <a:hlinkClick r:id="rId7"/>
              </a:rPr>
              <a:t>ATM</a:t>
            </a:r>
            <a:r>
              <a:rPr lang="zh-CN" altLang="en-US" b="0" i="0" u="none" strike="noStrike" dirty="0">
                <a:solidFill>
                  <a:srgbClr val="136EC2"/>
                </a:solidFill>
                <a:effectLst/>
                <a:latin typeface="Helvetica Neue"/>
                <a:hlinkClick r:id="rId7"/>
              </a:rPr>
              <a:t>网</a:t>
            </a:r>
            <a:r>
              <a:rPr lang="zh-CN" altLang="en-US" b="0" i="0" dirty="0">
                <a:solidFill>
                  <a:srgbClr val="333333"/>
                </a:solidFill>
                <a:effectLst/>
                <a:latin typeface="Helvetica Neue"/>
              </a:rPr>
              <a:t>的数据接入</a:t>
            </a:r>
            <a:r>
              <a:rPr lang="en-US" altLang="zh-CN" b="0" i="0" dirty="0">
                <a:solidFill>
                  <a:srgbClr val="333333"/>
                </a:solidFill>
                <a:effectLst/>
                <a:latin typeface="Helvetica Neue"/>
              </a:rPr>
              <a:t>.</a:t>
            </a:r>
            <a:endParaRPr lang="zh-CN" altLang="en-US" dirty="0"/>
          </a:p>
        </p:txBody>
      </p:sp>
      <p:sp>
        <p:nvSpPr>
          <p:cNvPr id="4" name="灯片编号占位符 3"/>
          <p:cNvSpPr>
            <a:spLocks noGrp="1"/>
          </p:cNvSpPr>
          <p:nvPr>
            <p:ph type="sldNum" sz="quarter" idx="5"/>
          </p:nvPr>
        </p:nvSpPr>
        <p:spPr/>
        <p:txBody>
          <a:bodyPr/>
          <a:lstStyle/>
          <a:p>
            <a:fld id="{119200D1-81C2-4817-A38A-E9BD175F4445}" type="slidenum">
              <a:rPr lang="en-US" altLang="zh-CN" smtClean="0"/>
              <a:pPr/>
              <a:t>32</a:t>
            </a:fld>
            <a:endParaRPr lang="en-US" altLang="zh-CN"/>
          </a:p>
        </p:txBody>
      </p:sp>
    </p:spTree>
    <p:extLst>
      <p:ext uri="{BB962C8B-B14F-4D97-AF65-F5344CB8AC3E}">
        <p14:creationId xmlns:p14="http://schemas.microsoft.com/office/powerpoint/2010/main" val="2087371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1AAF31A-D967-461F-962E-D5725785EF1C}" type="slidenum">
              <a:rPr lang="en-US" altLang="zh-CN"/>
              <a:pPr/>
              <a:t>42</a:t>
            </a:fld>
            <a:endParaRPr lang="en-US" altLang="zh-CN"/>
          </a:p>
        </p:txBody>
      </p:sp>
      <p:sp>
        <p:nvSpPr>
          <p:cNvPr id="148482" name="幻灯片图像占位符 1"/>
          <p:cNvSpPr>
            <a:spLocks noGrp="1" noRot="1" noChangeAspect="1" noTextEdit="1"/>
          </p:cNvSpPr>
          <p:nvPr>
            <p:ph type="sldImg"/>
          </p:nvPr>
        </p:nvSpPr>
        <p:spPr>
          <a:xfrm>
            <a:off x="992188" y="768350"/>
            <a:ext cx="5114925" cy="3836988"/>
          </a:xfrm>
          <a:ln/>
        </p:spPr>
      </p:sp>
      <p:sp>
        <p:nvSpPr>
          <p:cNvPr id="148483" name="备注占位符 2"/>
          <p:cNvSpPr>
            <a:spLocks noGrp="1"/>
          </p:cNvSpPr>
          <p:nvPr>
            <p:ph type="body" idx="1"/>
          </p:nvPr>
        </p:nvSpPr>
        <p:spPr>
          <a:xfrm>
            <a:off x="709613" y="4860925"/>
            <a:ext cx="5680075" cy="4605338"/>
          </a:xfrm>
        </p:spPr>
        <p:txBody>
          <a:bodyPr lIns="99048" tIns="49524" rIns="99048" bIns="49524"/>
          <a:lstStyle/>
          <a:p>
            <a:pPr>
              <a:spcBef>
                <a:spcPct val="0"/>
              </a:spcBef>
            </a:pPr>
            <a:r>
              <a:rPr lang="zh-CN" altLang="en-US"/>
              <a:t>在此基础上，人类可以以更加精细和动态的方式管理生产和生活，达到“智慧”状态，提高资源利用率和生产力水平，改善人与自然间的关系。</a:t>
            </a:r>
          </a:p>
        </p:txBody>
      </p:sp>
      <p:sp>
        <p:nvSpPr>
          <p:cNvPr id="21508" name="灯片编号占位符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17CADFBB-B02F-42D4-9878-BA62EA2ECDCE}" type="slidenum">
              <a:rPr lang="en-US" altLang="zh-CN" sz="1300">
                <a:latin typeface="Calibri" pitchFamily="34" charset="0"/>
              </a:rPr>
              <a:pPr algn="r" defTabSz="990600"/>
              <a:t>42</a:t>
            </a:fld>
            <a:endParaRPr lang="en-US" altLang="zh-CN" sz="1300">
              <a:latin typeface="Calibri" pitchFamily="34" charset="0"/>
            </a:endParaRPr>
          </a:p>
        </p:txBody>
      </p:sp>
    </p:spTree>
    <p:extLst>
      <p:ext uri="{BB962C8B-B14F-4D97-AF65-F5344CB8AC3E}">
        <p14:creationId xmlns:p14="http://schemas.microsoft.com/office/powerpoint/2010/main" val="3797807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375B98F-6A13-4923-AC81-7F3B94B520DB}" type="slidenum">
              <a:rPr lang="en-US" altLang="zh-CN"/>
              <a:pPr/>
              <a:t>43</a:t>
            </a:fld>
            <a:endParaRPr lang="en-US" altLang="zh-CN"/>
          </a:p>
        </p:txBody>
      </p:sp>
      <p:sp>
        <p:nvSpPr>
          <p:cNvPr id="146434" name="幻灯片图像占位符 1"/>
          <p:cNvSpPr>
            <a:spLocks noGrp="1" noRot="1" noChangeAspect="1" noTextEdit="1"/>
          </p:cNvSpPr>
          <p:nvPr>
            <p:ph type="sldImg"/>
          </p:nvPr>
        </p:nvSpPr>
        <p:spPr>
          <a:xfrm>
            <a:off x="992188" y="768350"/>
            <a:ext cx="5114925" cy="3836988"/>
          </a:xfrm>
          <a:ln/>
        </p:spPr>
      </p:sp>
      <p:sp>
        <p:nvSpPr>
          <p:cNvPr id="146435" name="备注占位符 2"/>
          <p:cNvSpPr>
            <a:spLocks noGrp="1"/>
          </p:cNvSpPr>
          <p:nvPr>
            <p:ph type="body" idx="1"/>
          </p:nvPr>
        </p:nvSpPr>
        <p:spPr>
          <a:xfrm>
            <a:off x="709613" y="4860925"/>
            <a:ext cx="5680075" cy="4605338"/>
          </a:xfrm>
        </p:spPr>
        <p:txBody>
          <a:bodyPr lIns="99048" tIns="49524" rIns="99048" bIns="49524"/>
          <a:lstStyle/>
          <a:p>
            <a:pPr>
              <a:spcBef>
                <a:spcPct val="0"/>
              </a:spcBef>
            </a:pPr>
            <a:r>
              <a:rPr lang="zh-CN" altLang="en-US"/>
              <a:t>物联网可分为三层：感知层、网络层和应用层。</a:t>
            </a:r>
          </a:p>
        </p:txBody>
      </p:sp>
      <p:sp>
        <p:nvSpPr>
          <p:cNvPr id="22532" name="灯片编号占位符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6EE43B55-B4FD-4941-A09E-B67EB72CFE70}" type="slidenum">
              <a:rPr lang="en-US" altLang="zh-CN" sz="1300">
                <a:latin typeface="Calibri" pitchFamily="34" charset="0"/>
              </a:rPr>
              <a:pPr algn="r" defTabSz="990600"/>
              <a:t>43</a:t>
            </a:fld>
            <a:endParaRPr lang="en-US" altLang="zh-CN" sz="1300">
              <a:latin typeface="Calibri" pitchFamily="34" charset="0"/>
            </a:endParaRPr>
          </a:p>
        </p:txBody>
      </p:sp>
    </p:spTree>
    <p:extLst>
      <p:ext uri="{BB962C8B-B14F-4D97-AF65-F5344CB8AC3E}">
        <p14:creationId xmlns:p14="http://schemas.microsoft.com/office/powerpoint/2010/main" val="175243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37F5D1-2B27-4EBE-AC31-62EE3AF50C95}" type="slidenum">
              <a:rPr lang="en-US" altLang="zh-CN"/>
              <a:pPr/>
              <a:t>5</a:t>
            </a:fld>
            <a:endParaRPr lang="en-US" altLang="zh-CN"/>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ltLang="zh-CN" dirty="0"/>
              <a:t>[1]</a:t>
            </a:r>
            <a:r>
              <a:rPr lang="zh-CN" altLang="en-US" dirty="0"/>
              <a:t>教科书，</a:t>
            </a:r>
            <a:r>
              <a:rPr lang="en-US" altLang="zh-CN" dirty="0"/>
              <a:t>P1</a:t>
            </a:r>
          </a:p>
          <a:p>
            <a:r>
              <a:rPr lang="zh-CN" altLang="en-US" dirty="0"/>
              <a:t>网络是什么？自然界有哪些网？在我们的家里已有哪些网络？水、电都连成网，成为人们生活所需的必要的基础设施，电视网、电话网也是信息网络。另外，还有公路网、铁路网，被称为国家基础设施，公路网有点类似于分组交换，而铁路网更象是电路交换。</a:t>
            </a:r>
            <a:endParaRPr lang="en-US" altLang="zh-CN"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a:t>ARPA:</a:t>
            </a:r>
            <a:r>
              <a:rPr lang="zh-CN" altLang="en-US" dirty="0"/>
              <a:t>是美国国防部高级研究计划署，</a:t>
            </a:r>
            <a:r>
              <a:rPr lang="en-US" altLang="zh-CN" sz="1200" b="0" i="0" u="none" strike="noStrike" kern="1200" dirty="0">
                <a:solidFill>
                  <a:schemeClr val="tx1"/>
                </a:solidFill>
                <a:latin typeface="Arial" charset="0"/>
                <a:ea typeface="宋体" pitchFamily="2" charset="-122"/>
                <a:cs typeface="+mn-cs"/>
                <a:hlinkClick r:id="rId3"/>
              </a:rPr>
              <a:t>ARPANET</a:t>
            </a:r>
            <a:r>
              <a:rPr lang="zh-CN" altLang="en-US" sz="1200" b="0" i="0" u="none" strike="noStrike" kern="1200" dirty="0">
                <a:solidFill>
                  <a:schemeClr val="tx1"/>
                </a:solidFill>
                <a:latin typeface="Arial" charset="0"/>
                <a:ea typeface="宋体" pitchFamily="2" charset="-122"/>
                <a:cs typeface="+mn-cs"/>
              </a:rPr>
              <a:t>于</a:t>
            </a:r>
            <a:r>
              <a:rPr lang="en-US" altLang="zh-CN" sz="1200" b="0" i="0" kern="1200" dirty="0">
                <a:solidFill>
                  <a:schemeClr val="tx1"/>
                </a:solidFill>
                <a:latin typeface="Arial" charset="0"/>
                <a:ea typeface="宋体" pitchFamily="2" charset="-122"/>
                <a:cs typeface="+mn-cs"/>
              </a:rPr>
              <a:t>1969</a:t>
            </a:r>
            <a:r>
              <a:rPr lang="zh-CN" altLang="en-US" sz="1200" b="0" i="0" kern="1200" dirty="0">
                <a:solidFill>
                  <a:schemeClr val="tx1"/>
                </a:solidFill>
                <a:latin typeface="Arial" charset="0"/>
                <a:ea typeface="宋体" pitchFamily="2" charset="-122"/>
                <a:cs typeface="+mn-cs"/>
              </a:rPr>
              <a:t>年由国防部创建，最初用来验证计算机联网的不同方式。它仅限于军事用途。</a:t>
            </a:r>
            <a:endParaRPr lang="zh-CN" altLang="en-US" dirty="0"/>
          </a:p>
        </p:txBody>
      </p:sp>
    </p:spTree>
    <p:extLst>
      <p:ext uri="{BB962C8B-B14F-4D97-AF65-F5344CB8AC3E}">
        <p14:creationId xmlns:p14="http://schemas.microsoft.com/office/powerpoint/2010/main" val="3682471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a:solidFill>
                  <a:schemeClr val="tx1"/>
                </a:solidFill>
                <a:latin typeface="Arial" charset="0"/>
                <a:ea typeface="宋体" pitchFamily="2" charset="-122"/>
                <a:cs typeface="+mn-cs"/>
              </a:rPr>
              <a:t>电气和电子工程师协会</a:t>
            </a:r>
            <a:r>
              <a:rPr lang="en-US" altLang="zh-CN" sz="1200" b="0" i="0" kern="1200" dirty="0">
                <a:solidFill>
                  <a:schemeClr val="tx1"/>
                </a:solidFill>
                <a:latin typeface="Arial" charset="0"/>
                <a:ea typeface="宋体" pitchFamily="2" charset="-122"/>
                <a:cs typeface="+mn-cs"/>
              </a:rPr>
              <a:t>( IEEE</a:t>
            </a:r>
            <a:r>
              <a:rPr lang="zh-CN" altLang="en-US" sz="1200" b="0" i="0" kern="1200" dirty="0">
                <a:solidFill>
                  <a:schemeClr val="tx1"/>
                </a:solidFill>
                <a:latin typeface="Arial" charset="0"/>
                <a:ea typeface="宋体" pitchFamily="2" charset="-122"/>
                <a:cs typeface="+mn-cs"/>
              </a:rPr>
              <a:t>，全称是</a:t>
            </a:r>
            <a:r>
              <a:rPr lang="en-US" altLang="zh-CN" sz="1200" b="0" i="0" kern="1200" dirty="0">
                <a:solidFill>
                  <a:schemeClr val="tx1"/>
                </a:solidFill>
                <a:latin typeface="Arial" charset="0"/>
                <a:ea typeface="宋体" pitchFamily="2" charset="-122"/>
                <a:cs typeface="+mn-cs"/>
              </a:rPr>
              <a:t>Institute of Electrical and Electronics Engineers)</a:t>
            </a:r>
            <a:r>
              <a:rPr lang="zh-CN" altLang="en-US" sz="1200" b="0" i="0" kern="1200" dirty="0">
                <a:solidFill>
                  <a:schemeClr val="tx1"/>
                </a:solidFill>
                <a:latin typeface="Arial" charset="0"/>
                <a:ea typeface="宋体" pitchFamily="2" charset="-122"/>
                <a:cs typeface="+mn-cs"/>
              </a:rPr>
              <a:t>是一个国际性的电子技术与信息科学</a:t>
            </a:r>
            <a:r>
              <a:rPr lang="zh-CN" altLang="en-US" sz="1200" b="0" i="0" u="none" strike="noStrike" kern="1200" dirty="0">
                <a:solidFill>
                  <a:schemeClr val="tx1"/>
                </a:solidFill>
                <a:latin typeface="Arial" charset="0"/>
                <a:ea typeface="宋体" pitchFamily="2" charset="-122"/>
                <a:cs typeface="+mn-cs"/>
                <a:hlinkClick r:id="rId3"/>
              </a:rPr>
              <a:t>工程师</a:t>
            </a:r>
            <a:r>
              <a:rPr lang="zh-CN" altLang="en-US" sz="1200" b="0" i="0" kern="1200" dirty="0">
                <a:solidFill>
                  <a:schemeClr val="tx1"/>
                </a:solidFill>
                <a:latin typeface="Arial" charset="0"/>
                <a:ea typeface="宋体" pitchFamily="2" charset="-122"/>
                <a:cs typeface="+mn-cs"/>
              </a:rPr>
              <a:t>的协会，是目前全球最大的</a:t>
            </a:r>
            <a:r>
              <a:rPr lang="zh-CN" altLang="en-US" sz="1200" b="0" i="0" u="none" strike="noStrike" kern="1200" dirty="0">
                <a:solidFill>
                  <a:schemeClr val="tx1"/>
                </a:solidFill>
                <a:latin typeface="Arial" charset="0"/>
                <a:ea typeface="宋体" pitchFamily="2" charset="-122"/>
                <a:cs typeface="+mn-cs"/>
                <a:hlinkClick r:id="rId4"/>
              </a:rPr>
              <a:t>非营利性</a:t>
            </a:r>
            <a:r>
              <a:rPr lang="zh-CN" altLang="en-US" sz="1200" b="0" i="0" kern="1200" dirty="0">
                <a:solidFill>
                  <a:schemeClr val="tx1"/>
                </a:solidFill>
                <a:latin typeface="Arial" charset="0"/>
                <a:ea typeface="宋体" pitchFamily="2" charset="-122"/>
                <a:cs typeface="+mn-cs"/>
              </a:rPr>
              <a:t>专业技术学会，其会员人数超过</a:t>
            </a:r>
            <a:r>
              <a:rPr lang="en-US" altLang="zh-CN" sz="1200" b="0" i="0" kern="1200" dirty="0">
                <a:solidFill>
                  <a:schemeClr val="tx1"/>
                </a:solidFill>
                <a:latin typeface="Arial" charset="0"/>
                <a:ea typeface="宋体" pitchFamily="2" charset="-122"/>
                <a:cs typeface="+mn-cs"/>
              </a:rPr>
              <a:t>40</a:t>
            </a:r>
            <a:r>
              <a:rPr lang="zh-CN" altLang="en-US" sz="1200" b="0" i="0" kern="1200" dirty="0">
                <a:solidFill>
                  <a:schemeClr val="tx1"/>
                </a:solidFill>
                <a:latin typeface="Arial" charset="0"/>
                <a:ea typeface="宋体" pitchFamily="2" charset="-122"/>
                <a:cs typeface="+mn-cs"/>
              </a:rPr>
              <a:t>万人，遍布</a:t>
            </a:r>
            <a:r>
              <a:rPr lang="en-US" altLang="zh-CN" sz="1200" b="0" i="0" kern="1200" dirty="0">
                <a:solidFill>
                  <a:schemeClr val="tx1"/>
                </a:solidFill>
                <a:latin typeface="Arial" charset="0"/>
                <a:ea typeface="宋体" pitchFamily="2" charset="-122"/>
                <a:cs typeface="+mn-cs"/>
              </a:rPr>
              <a:t>160</a:t>
            </a:r>
            <a:r>
              <a:rPr lang="zh-CN" altLang="en-US" sz="1200" b="0" i="0" kern="1200" dirty="0">
                <a:solidFill>
                  <a:schemeClr val="tx1"/>
                </a:solidFill>
                <a:latin typeface="Arial" charset="0"/>
                <a:ea typeface="宋体" pitchFamily="2" charset="-122"/>
                <a:cs typeface="+mn-cs"/>
              </a:rPr>
              <a:t>多个国家。</a:t>
            </a:r>
            <a:r>
              <a:rPr lang="en-US" altLang="zh-CN" sz="1200" b="0" i="0" kern="1200" dirty="0">
                <a:solidFill>
                  <a:schemeClr val="tx1"/>
                </a:solidFill>
                <a:latin typeface="Arial" charset="0"/>
                <a:ea typeface="宋体" pitchFamily="2" charset="-122"/>
                <a:cs typeface="+mn-cs"/>
              </a:rPr>
              <a:t>IEEE</a:t>
            </a:r>
            <a:r>
              <a:rPr lang="zh-CN" altLang="en-US" sz="1200" b="0" i="0" kern="1200" dirty="0">
                <a:solidFill>
                  <a:schemeClr val="tx1"/>
                </a:solidFill>
                <a:latin typeface="Arial" charset="0"/>
                <a:ea typeface="宋体" pitchFamily="2" charset="-122"/>
                <a:cs typeface="+mn-cs"/>
              </a:rPr>
              <a:t>致力于电气、电子、</a:t>
            </a:r>
            <a:r>
              <a:rPr lang="zh-CN" altLang="en-US" sz="1200" b="0" i="0" u="none" strike="noStrike" kern="1200" dirty="0">
                <a:solidFill>
                  <a:schemeClr val="tx1"/>
                </a:solidFill>
                <a:latin typeface="Arial" charset="0"/>
                <a:ea typeface="宋体" pitchFamily="2" charset="-122"/>
                <a:cs typeface="+mn-cs"/>
                <a:hlinkClick r:id="rId5"/>
              </a:rPr>
              <a:t>计算机</a:t>
            </a:r>
            <a:r>
              <a:rPr lang="zh-CN" altLang="en-US" sz="1200" b="0" i="0" kern="1200" dirty="0">
                <a:solidFill>
                  <a:schemeClr val="tx1"/>
                </a:solidFill>
                <a:latin typeface="Arial" charset="0"/>
                <a:ea typeface="宋体" pitchFamily="2" charset="-122"/>
                <a:cs typeface="+mn-cs"/>
              </a:rPr>
              <a:t>工程和与科学有关的领域的开发和研究。</a:t>
            </a:r>
            <a:endParaRPr lang="en-US" altLang="zh-CN" sz="1200" b="0" i="0" kern="1200" dirty="0">
              <a:solidFill>
                <a:schemeClr val="tx1"/>
              </a:solidFill>
              <a:latin typeface="Arial" charset="0"/>
              <a:ea typeface="宋体" pitchFamily="2" charset="-122"/>
              <a:cs typeface="+mn-cs"/>
            </a:endParaRPr>
          </a:p>
          <a:p>
            <a:r>
              <a:rPr lang="zh-CN" altLang="en-US" sz="1200" b="0" i="0" kern="1200" dirty="0">
                <a:solidFill>
                  <a:schemeClr val="tx1"/>
                </a:solidFill>
                <a:latin typeface="Arial" charset="0"/>
                <a:ea typeface="宋体" pitchFamily="2" charset="-122"/>
                <a:cs typeface="+mn-cs"/>
              </a:rPr>
              <a:t>互联网工程任务组（</a:t>
            </a:r>
            <a:r>
              <a:rPr lang="en-US" altLang="zh-CN" sz="1200" b="0" i="0" kern="1200" dirty="0">
                <a:solidFill>
                  <a:schemeClr val="tx1"/>
                </a:solidFill>
                <a:latin typeface="Arial" charset="0"/>
                <a:ea typeface="宋体" pitchFamily="2" charset="-122"/>
                <a:cs typeface="+mn-cs"/>
              </a:rPr>
              <a:t>The Internet Engineering Task Force</a:t>
            </a:r>
            <a:r>
              <a:rPr lang="zh-CN" altLang="en-US" sz="1200" b="0" i="0" kern="1200" dirty="0">
                <a:solidFill>
                  <a:schemeClr val="tx1"/>
                </a:solidFill>
                <a:latin typeface="Arial" charset="0"/>
                <a:ea typeface="宋体" pitchFamily="2" charset="-122"/>
                <a:cs typeface="+mn-cs"/>
              </a:rPr>
              <a:t>，简称 </a:t>
            </a:r>
            <a:r>
              <a:rPr lang="en-US" altLang="zh-CN" sz="1200" b="0" i="0" kern="1200" dirty="0">
                <a:solidFill>
                  <a:schemeClr val="tx1"/>
                </a:solidFill>
                <a:latin typeface="Arial" charset="0"/>
                <a:ea typeface="宋体" pitchFamily="2" charset="-122"/>
                <a:cs typeface="+mn-cs"/>
              </a:rPr>
              <a:t>IETF</a:t>
            </a:r>
            <a:r>
              <a:rPr lang="zh-CN" altLang="en-US" sz="1200" b="0" i="0" kern="1200" dirty="0">
                <a:solidFill>
                  <a:schemeClr val="tx1"/>
                </a:solidFill>
                <a:latin typeface="Arial" charset="0"/>
                <a:ea typeface="宋体" pitchFamily="2" charset="-122"/>
                <a:cs typeface="+mn-cs"/>
              </a:rPr>
              <a:t>）</a:t>
            </a:r>
            <a:r>
              <a:rPr lang="en-US" altLang="zh-CN" sz="1200" b="0" i="0" kern="1200" dirty="0">
                <a:solidFill>
                  <a:schemeClr val="tx1"/>
                </a:solidFill>
                <a:latin typeface="Arial" charset="0"/>
                <a:ea typeface="宋体" pitchFamily="2" charset="-122"/>
                <a:cs typeface="+mn-cs"/>
              </a:rPr>
              <a:t>,</a:t>
            </a:r>
            <a:r>
              <a:rPr lang="zh-CN" altLang="en-US" sz="1200" b="0" i="0" kern="1200" dirty="0">
                <a:solidFill>
                  <a:schemeClr val="tx1"/>
                </a:solidFill>
                <a:latin typeface="Arial" charset="0"/>
                <a:ea typeface="宋体" pitchFamily="2" charset="-122"/>
                <a:cs typeface="+mn-cs"/>
              </a:rPr>
              <a:t>成立于</a:t>
            </a:r>
            <a:r>
              <a:rPr lang="en-US" altLang="zh-CN" sz="1200" b="0" i="0" kern="1200" dirty="0">
                <a:solidFill>
                  <a:schemeClr val="tx1"/>
                </a:solidFill>
                <a:latin typeface="Arial" charset="0"/>
                <a:ea typeface="宋体" pitchFamily="2" charset="-122"/>
                <a:cs typeface="+mn-cs"/>
              </a:rPr>
              <a:t>1985</a:t>
            </a:r>
            <a:r>
              <a:rPr lang="zh-CN" altLang="en-US" sz="1200" b="0" i="0" kern="1200" dirty="0">
                <a:solidFill>
                  <a:schemeClr val="tx1"/>
                </a:solidFill>
                <a:latin typeface="Arial" charset="0"/>
                <a:ea typeface="宋体" pitchFamily="2" charset="-122"/>
                <a:cs typeface="+mn-cs"/>
              </a:rPr>
              <a:t>年底，是全球互联网最具权威的技术</a:t>
            </a:r>
            <a:r>
              <a:rPr lang="zh-CN" altLang="en-US" sz="1200" b="0" i="0" kern="1200">
                <a:solidFill>
                  <a:schemeClr val="tx1"/>
                </a:solidFill>
                <a:latin typeface="Arial" charset="0"/>
                <a:ea typeface="宋体" pitchFamily="2" charset="-122"/>
                <a:cs typeface="+mn-cs"/>
              </a:rPr>
              <a:t>标准化组织。</a:t>
            </a:r>
            <a:endParaRPr lang="zh-CN" altLang="en-US" dirty="0"/>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45</a:t>
            </a:fld>
            <a:endParaRPr lang="en-US" altLang="zh-CN"/>
          </a:p>
        </p:txBody>
      </p:sp>
    </p:spTree>
    <p:extLst>
      <p:ext uri="{BB962C8B-B14F-4D97-AF65-F5344CB8AC3E}">
        <p14:creationId xmlns:p14="http://schemas.microsoft.com/office/powerpoint/2010/main" val="544076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a:t>Prof </a:t>
            </a:r>
            <a:r>
              <a:rPr lang="en-US" altLang="zh-CN" dirty="0" err="1"/>
              <a:t>Kleinrock</a:t>
            </a:r>
            <a:r>
              <a:rPr lang="en-US" altLang="zh-CN" dirty="0"/>
              <a:t>, one of the fore-fathers of Internet, the same who wrote the first paper on packet switching (1962) and sent the first message over the Arpanet (1969)</a:t>
            </a:r>
          </a:p>
          <a:p>
            <a:endParaRPr lang="zh-CN" altLang="en-US" dirty="0"/>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47</a:t>
            </a:fld>
            <a:endParaRPr lang="en-US" altLang="zh-CN"/>
          </a:p>
        </p:txBody>
      </p:sp>
    </p:spTree>
    <p:extLst>
      <p:ext uri="{BB962C8B-B14F-4D97-AF65-F5344CB8AC3E}">
        <p14:creationId xmlns:p14="http://schemas.microsoft.com/office/powerpoint/2010/main" val="1336744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29AC2-E2D0-453D-B7F4-9F05F8A4B36F}" type="slidenum">
              <a:rPr lang="en-US" altLang="zh-CN"/>
              <a:pPr/>
              <a:t>50</a:t>
            </a:fld>
            <a:endParaRPr lang="en-US" altLang="zh-C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ltLang="zh-CN" dirty="0"/>
              <a:t>“</a:t>
            </a:r>
            <a:r>
              <a:rPr lang="zh-CN" altLang="en-US" dirty="0"/>
              <a:t>上帝创造了何等的奇迹！ ”</a:t>
            </a:r>
          </a:p>
          <a:p>
            <a:r>
              <a:rPr lang="en-US" altLang="zh-CN" dirty="0"/>
              <a:t>"All we wanted to do was to login from our host computer at UCLA to the SRI host computer," said </a:t>
            </a:r>
            <a:r>
              <a:rPr lang="en-US" altLang="zh-CN" dirty="0" err="1"/>
              <a:t>Kleinrock</a:t>
            </a:r>
            <a:r>
              <a:rPr lang="en-US" altLang="zh-CN" dirty="0"/>
              <a:t>. "We needed to transmit the letters 'log' to SRI, at which point the SRI host would add the letters 'in' to complete the word 'login'." </a:t>
            </a:r>
          </a:p>
          <a:p>
            <a:r>
              <a:rPr lang="en-US" altLang="zh-CN" dirty="0"/>
              <a:t>The UCLA researchers set up a telephone connection in addition to the data network connection so that the programmers at each end could talk to each other and report what they were each seeing at their end of the connection. </a:t>
            </a:r>
          </a:p>
          <a:p>
            <a:r>
              <a:rPr lang="en-US" altLang="zh-CN" dirty="0"/>
              <a:t>The UCLA team began by sending the 'L' and asked, "Did you get the L?" The reply from SRI: "Yes." </a:t>
            </a:r>
          </a:p>
          <a:p>
            <a:r>
              <a:rPr lang="en-US" altLang="zh-CN" dirty="0"/>
              <a:t>They then sent the 'O' and asked, "Did you get the O?" Again came the reply from the Stanford programmer: "Yes." </a:t>
            </a:r>
          </a:p>
          <a:p>
            <a:r>
              <a:rPr lang="en-US" altLang="zh-CN" dirty="0"/>
              <a:t>However, when the UCLA engineers attempted to send the letter 'G' the host computer at Stanford crashed. </a:t>
            </a:r>
          </a:p>
          <a:p>
            <a:r>
              <a:rPr lang="en-US" altLang="zh-CN" dirty="0"/>
              <a:t>"As a result, history now records how clever we were to send such a prophetic first message, namely 'lo,'" said </a:t>
            </a:r>
            <a:r>
              <a:rPr lang="en-US" altLang="zh-CN" dirty="0" err="1"/>
              <a:t>Kleinrock</a:t>
            </a:r>
            <a:r>
              <a:rPr lang="en-US" altLang="zh-CN" dirty="0"/>
              <a:t>.</a:t>
            </a:r>
          </a:p>
          <a:p>
            <a:r>
              <a:rPr lang="en-US" altLang="zh-CN" b="1" dirty="0"/>
              <a:t>The Internet is Born ! At UCLA on October 29, 1969</a:t>
            </a:r>
            <a:endParaRPr lang="en-US" altLang="zh-CN" dirty="0"/>
          </a:p>
          <a:p>
            <a:endParaRPr lang="en-US" altLang="zh-CN" dirty="0"/>
          </a:p>
        </p:txBody>
      </p:sp>
    </p:spTree>
    <p:extLst>
      <p:ext uri="{BB962C8B-B14F-4D97-AF65-F5344CB8AC3E}">
        <p14:creationId xmlns:p14="http://schemas.microsoft.com/office/powerpoint/2010/main" val="2402559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BBD0C-F355-4FFA-A051-3054DB8972B1}" type="slidenum">
              <a:rPr lang="en-US" altLang="zh-CN"/>
              <a:pPr/>
              <a:t>53</a:t>
            </a:fld>
            <a:endParaRPr lang="en-US" altLang="zh-CN"/>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zh-CN" altLang="en-US"/>
              <a:t>到</a:t>
            </a:r>
            <a:r>
              <a:rPr lang="en-US" altLang="zh-CN"/>
              <a:t>10</a:t>
            </a:r>
            <a:r>
              <a:rPr lang="zh-CN" altLang="en-US"/>
              <a:t>年</a:t>
            </a:r>
            <a:r>
              <a:rPr lang="en-US" altLang="zh-CN"/>
              <a:t>1</a:t>
            </a:r>
            <a:r>
              <a:rPr lang="zh-CN" altLang="en-US"/>
              <a:t>月，主机数已达</a:t>
            </a:r>
            <a:r>
              <a:rPr lang="en-US" altLang="zh-CN"/>
              <a:t>8</a:t>
            </a:r>
            <a:r>
              <a:rPr lang="zh-CN" altLang="en-US"/>
              <a:t>亿</a:t>
            </a:r>
          </a:p>
        </p:txBody>
      </p:sp>
    </p:spTree>
    <p:extLst>
      <p:ext uri="{BB962C8B-B14F-4D97-AF65-F5344CB8AC3E}">
        <p14:creationId xmlns:p14="http://schemas.microsoft.com/office/powerpoint/2010/main" val="257032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讲解与书本的对应关系</a:t>
            </a:r>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6</a:t>
            </a:fld>
            <a:endParaRPr lang="en-US" altLang="zh-CN"/>
          </a:p>
        </p:txBody>
      </p:sp>
    </p:spTree>
    <p:extLst>
      <p:ext uri="{BB962C8B-B14F-4D97-AF65-F5344CB8AC3E}">
        <p14:creationId xmlns:p14="http://schemas.microsoft.com/office/powerpoint/2010/main" val="4035654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7</a:t>
            </a:fld>
            <a:endParaRPr lang="en-US" altLang="zh-CN"/>
          </a:p>
        </p:txBody>
      </p:sp>
    </p:spTree>
    <p:extLst>
      <p:ext uri="{BB962C8B-B14F-4D97-AF65-F5344CB8AC3E}">
        <p14:creationId xmlns:p14="http://schemas.microsoft.com/office/powerpoint/2010/main" val="15755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A490F-8581-49F6-BA74-D7ABF6E086B5}" type="slidenum">
              <a:rPr lang="en-US" altLang="zh-CN"/>
              <a:pPr/>
              <a:t>10</a:t>
            </a:fld>
            <a:endParaRPr lang="en-US" altLang="zh-CN"/>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ltLang="zh-CN" dirty="0"/>
              <a:t>NGI</a:t>
            </a:r>
            <a:r>
              <a:rPr lang="zh-CN" altLang="en-US" dirty="0"/>
              <a:t>：建 立 更 快、 更 智 能 的 互 联 网 ，使当时的数 据 传 输 速 度 提 高 </a:t>
            </a:r>
            <a:r>
              <a:rPr lang="en-US" altLang="zh-CN" dirty="0"/>
              <a:t>100~ 1000 </a:t>
            </a:r>
            <a:r>
              <a:rPr lang="zh-CN" altLang="en-US" dirty="0"/>
              <a:t>倍 </a:t>
            </a:r>
          </a:p>
          <a:p>
            <a:r>
              <a:rPr lang="en-US" altLang="zh-CN" dirty="0"/>
              <a:t>GENI</a:t>
            </a:r>
            <a:r>
              <a:rPr lang="zh-CN" altLang="en-US" dirty="0"/>
              <a:t>和</a:t>
            </a:r>
            <a:r>
              <a:rPr lang="en-US" altLang="zh-CN" dirty="0"/>
              <a:t>FIND</a:t>
            </a:r>
            <a:r>
              <a:rPr lang="zh-CN" altLang="en-US" dirty="0"/>
              <a:t>要从可扩展性、安全性、移动性、实时性等方面出发，发现和评估可以作为</a:t>
            </a:r>
            <a:r>
              <a:rPr lang="en-US" altLang="zh-CN" dirty="0"/>
              <a:t>21</a:t>
            </a:r>
            <a:r>
              <a:rPr lang="zh-CN" altLang="en-US" dirty="0"/>
              <a:t>世纪互联网基础的新的革命性的概念、理论和示范性技术</a:t>
            </a:r>
          </a:p>
        </p:txBody>
      </p:sp>
    </p:spTree>
    <p:extLst>
      <p:ext uri="{BB962C8B-B14F-4D97-AF65-F5344CB8AC3E}">
        <p14:creationId xmlns:p14="http://schemas.microsoft.com/office/powerpoint/2010/main" val="262911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ARPA:</a:t>
            </a:r>
            <a:r>
              <a:rPr lang="zh-CN" altLang="en-US" dirty="0"/>
              <a:t>美国国防部高级研究计划署，</a:t>
            </a:r>
            <a:r>
              <a:rPr lang="en-US" altLang="zh-CN" sz="1200" b="0" i="0" u="none" strike="noStrike" kern="1200" dirty="0">
                <a:solidFill>
                  <a:schemeClr val="tx1"/>
                </a:solidFill>
                <a:latin typeface="Arial" charset="0"/>
                <a:ea typeface="宋体" pitchFamily="2" charset="-122"/>
                <a:cs typeface="+mn-cs"/>
                <a:hlinkClick r:id="rId3"/>
              </a:rPr>
              <a:t>ARPANET</a:t>
            </a:r>
            <a:r>
              <a:rPr lang="zh-CN" altLang="en-US" sz="1200" b="0" i="0" u="none" strike="noStrike" kern="1200" dirty="0">
                <a:solidFill>
                  <a:schemeClr val="tx1"/>
                </a:solidFill>
                <a:latin typeface="Arial" charset="0"/>
                <a:ea typeface="宋体" pitchFamily="2" charset="-122"/>
                <a:cs typeface="+mn-cs"/>
              </a:rPr>
              <a:t>于</a:t>
            </a:r>
            <a:r>
              <a:rPr lang="en-US" altLang="zh-CN" sz="1200" b="0" i="0" kern="1200" dirty="0">
                <a:solidFill>
                  <a:schemeClr val="tx1"/>
                </a:solidFill>
                <a:latin typeface="Arial" charset="0"/>
                <a:ea typeface="宋体" pitchFamily="2" charset="-122"/>
                <a:cs typeface="+mn-cs"/>
              </a:rPr>
              <a:t>1969</a:t>
            </a:r>
            <a:r>
              <a:rPr lang="zh-CN" altLang="en-US" sz="1200" b="0" i="0" kern="1200" dirty="0">
                <a:solidFill>
                  <a:schemeClr val="tx1"/>
                </a:solidFill>
                <a:latin typeface="Arial" charset="0"/>
                <a:ea typeface="宋体" pitchFamily="2" charset="-122"/>
                <a:cs typeface="+mn-cs"/>
              </a:rPr>
              <a:t>年由国防部创建，最初用来验证计算机联网的不同方式。它仅限于军事用途。</a:t>
            </a:r>
            <a:endParaRPr lang="zh-CN" altLang="en-US" dirty="0"/>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11</a:t>
            </a:fld>
            <a:endParaRPr lang="en-US" altLang="zh-CN"/>
          </a:p>
        </p:txBody>
      </p:sp>
    </p:spTree>
    <p:extLst>
      <p:ext uri="{BB962C8B-B14F-4D97-AF65-F5344CB8AC3E}">
        <p14:creationId xmlns:p14="http://schemas.microsoft.com/office/powerpoint/2010/main" val="2432727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12</a:t>
            </a:fld>
            <a:endParaRPr lang="en-US" altLang="zh-CN"/>
          </a:p>
        </p:txBody>
      </p:sp>
    </p:spTree>
    <p:extLst>
      <p:ext uri="{BB962C8B-B14F-4D97-AF65-F5344CB8AC3E}">
        <p14:creationId xmlns:p14="http://schemas.microsoft.com/office/powerpoint/2010/main" val="866589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33333"/>
                </a:solidFill>
                <a:effectLst/>
                <a:latin typeface="Helvetica Neue"/>
              </a:rPr>
              <a:t>2022</a:t>
            </a:r>
            <a:r>
              <a:rPr lang="zh-CN" altLang="en-US" b="0" i="0" dirty="0">
                <a:solidFill>
                  <a:srgbClr val="333333"/>
                </a:solidFill>
                <a:effectLst/>
                <a:latin typeface="Helvetica Neue"/>
              </a:rPr>
              <a:t>年</a:t>
            </a:r>
            <a:r>
              <a:rPr lang="en-US" altLang="zh-CN" b="0" i="0" dirty="0">
                <a:solidFill>
                  <a:srgbClr val="333333"/>
                </a:solidFill>
                <a:effectLst/>
                <a:latin typeface="Helvetica Neue"/>
              </a:rPr>
              <a:t>3</a:t>
            </a:r>
            <a:r>
              <a:rPr lang="zh-CN" altLang="en-US" b="0" i="0" dirty="0">
                <a:solidFill>
                  <a:srgbClr val="333333"/>
                </a:solidFill>
                <a:effectLst/>
                <a:latin typeface="Helvetica Neue"/>
              </a:rPr>
              <a:t>月，提请十三届全国人大五次会议审查的计划报告提出，实施“东数西算”工程。数字时代正在召唤一张高效率的“算力网”。“东数西算”中的“数”，指的是数据，“算”指的是算力，即对数据的处理能力。“东数西算”是通过构建数据中心、云计算、大数据一体化的新型算力网络体系，将东部算力需求有序引导到西部，优化数据中心建设布局，促进东西部协同联动。</a:t>
            </a:r>
            <a:endParaRPr lang="zh-CN" altLang="en-US" dirty="0"/>
          </a:p>
        </p:txBody>
      </p:sp>
      <p:sp>
        <p:nvSpPr>
          <p:cNvPr id="4" name="灯片编号占位符 3"/>
          <p:cNvSpPr>
            <a:spLocks noGrp="1"/>
          </p:cNvSpPr>
          <p:nvPr>
            <p:ph type="sldNum" sz="quarter" idx="5"/>
          </p:nvPr>
        </p:nvSpPr>
        <p:spPr/>
        <p:txBody>
          <a:bodyPr/>
          <a:lstStyle/>
          <a:p>
            <a:fld id="{119200D1-81C2-4817-A38A-E9BD175F4445}" type="slidenum">
              <a:rPr lang="en-US" altLang="zh-CN" smtClean="0"/>
              <a:pPr/>
              <a:t>18</a:t>
            </a:fld>
            <a:endParaRPr lang="en-US" altLang="zh-CN"/>
          </a:p>
        </p:txBody>
      </p:sp>
    </p:spTree>
    <p:extLst>
      <p:ext uri="{BB962C8B-B14F-4D97-AF65-F5344CB8AC3E}">
        <p14:creationId xmlns:p14="http://schemas.microsoft.com/office/powerpoint/2010/main" val="3178572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9200D1-81C2-4817-A38A-E9BD175F4445}" type="slidenum">
              <a:rPr lang="en-US" altLang="zh-CN" smtClean="0"/>
              <a:pPr/>
              <a:t>19</a:t>
            </a:fld>
            <a:endParaRPr lang="en-US" altLang="zh-CN"/>
          </a:p>
        </p:txBody>
      </p:sp>
    </p:spTree>
    <p:extLst>
      <p:ext uri="{BB962C8B-B14F-4D97-AF65-F5344CB8AC3E}">
        <p14:creationId xmlns:p14="http://schemas.microsoft.com/office/powerpoint/2010/main" val="1376194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2438400"/>
            <a:ext cx="9009063" cy="1052513"/>
            <a:chOff x="0" y="1536"/>
            <a:chExt cx="5675" cy="663"/>
          </a:xfrm>
        </p:grpSpPr>
        <p:grpSp>
          <p:nvGrpSpPr>
            <p:cNvPr id="15363" name="Group 3"/>
            <p:cNvGrpSpPr>
              <a:grpSpLocks/>
            </p:cNvGrpSpPr>
            <p:nvPr/>
          </p:nvGrpSpPr>
          <p:grpSpPr bwMode="auto">
            <a:xfrm>
              <a:off x="183" y="1604"/>
              <a:ext cx="448" cy="299"/>
              <a:chOff x="720" y="336"/>
              <a:chExt cx="624" cy="432"/>
            </a:xfrm>
          </p:grpSpPr>
          <p:sp>
            <p:nvSpPr>
              <p:cNvPr id="15364"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zh-CN" altLang="en-US"/>
              </a:p>
            </p:txBody>
          </p:sp>
          <p:sp>
            <p:nvSpPr>
              <p:cNvPr id="1536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zh-CN" altLang="en-US"/>
              </a:p>
            </p:txBody>
          </p:sp>
        </p:grpSp>
        <p:grpSp>
          <p:nvGrpSpPr>
            <p:cNvPr id="15366" name="Group 6"/>
            <p:cNvGrpSpPr>
              <a:grpSpLocks/>
            </p:cNvGrpSpPr>
            <p:nvPr/>
          </p:nvGrpSpPr>
          <p:grpSpPr bwMode="auto">
            <a:xfrm>
              <a:off x="261" y="1870"/>
              <a:ext cx="465" cy="299"/>
              <a:chOff x="912" y="2640"/>
              <a:chExt cx="672" cy="432"/>
            </a:xfrm>
          </p:grpSpPr>
          <p:sp>
            <p:nvSpPr>
              <p:cNvPr id="15367"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zh-CN" altLang="en-US"/>
              </a:p>
            </p:txBody>
          </p:sp>
          <p:sp>
            <p:nvSpPr>
              <p:cNvPr id="1536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zh-CN" altLang="en-US"/>
              </a:p>
            </p:txBody>
          </p:sp>
        </p:grpSp>
        <p:sp>
          <p:nvSpPr>
            <p:cNvPr id="1536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zh-CN" altLang="en-US"/>
            </a:p>
          </p:txBody>
        </p:sp>
        <p:sp>
          <p:nvSpPr>
            <p:cNvPr id="15370"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zh-CN" altLang="en-US"/>
            </a:p>
          </p:txBody>
        </p:sp>
        <p:sp>
          <p:nvSpPr>
            <p:cNvPr id="1537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5374"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zh-CN"/>
          </a:p>
        </p:txBody>
      </p:sp>
      <p:sp>
        <p:nvSpPr>
          <p:cNvPr id="15375"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zh-CN"/>
          </a:p>
        </p:txBody>
      </p:sp>
      <p:sp>
        <p:nvSpPr>
          <p:cNvPr id="1537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298FFAAF-77A5-46AA-8203-5FC0299F8BFB}"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6F34620-8A1D-4A00-8E8C-139D939144F4}"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51E1C9A-2088-497C-BE4B-94714A924F7F}"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931E106-F4CF-4DA4-B878-29B4FEFFB9F2}"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5F3E912-561A-4527-9842-35BB3682AE18}"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6A68BE71-6B4F-47B9-ABFB-DE3D0D3E9DB3}"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914FD29D-D58B-413D-8A17-443CCCE2D242}"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6E9C343-E3CF-40B7-8E27-8776A9B6B0D6}"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667FE9C6-1717-4F56-97FF-42D5C6A45BEF}"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D5D6819B-777E-413C-BC44-EF53F7328EA8}"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4EE46BF-099F-4BE9-BF78-275A04C23B4D}"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zh-CN" altLang="zh-CN" sz="2400"/>
          </a:p>
        </p:txBody>
      </p:sp>
      <p:sp>
        <p:nvSpPr>
          <p:cNvPr id="1433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zh-CN" altLang="zh-CN" sz="2400"/>
          </a:p>
        </p:txBody>
      </p:sp>
      <p:sp>
        <p:nvSpPr>
          <p:cNvPr id="1434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zh-CN" altLang="zh-CN" sz="2400"/>
          </a:p>
        </p:txBody>
      </p:sp>
      <p:sp>
        <p:nvSpPr>
          <p:cNvPr id="1434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zh-CN" altLang="zh-CN" sz="2400"/>
          </a:p>
        </p:txBody>
      </p:sp>
      <p:sp>
        <p:nvSpPr>
          <p:cNvPr id="1434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zh-CN" altLang="zh-CN" sz="2400"/>
          </a:p>
        </p:txBody>
      </p:sp>
      <p:sp>
        <p:nvSpPr>
          <p:cNvPr id="1434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zh-CN" altLang="zh-CN" sz="2400"/>
          </a:p>
        </p:txBody>
      </p:sp>
      <p:sp>
        <p:nvSpPr>
          <p:cNvPr id="1434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zh-CN" altLang="zh-CN" sz="2400"/>
          </a:p>
        </p:txBody>
      </p:sp>
      <p:sp>
        <p:nvSpPr>
          <p:cNvPr id="1434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434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54C0648C-CAF7-4362-99CE-F6EE47B0DE3E}"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ea typeface="宋体" pitchFamily="2" charset="-122"/>
        </a:defRPr>
      </a:lvl2pPr>
      <a:lvl3pPr algn="l" rtl="0" fontAlgn="base">
        <a:spcBef>
          <a:spcPct val="0"/>
        </a:spcBef>
        <a:spcAft>
          <a:spcPct val="0"/>
        </a:spcAft>
        <a:defRPr sz="4400">
          <a:solidFill>
            <a:schemeClr val="tx2"/>
          </a:solidFill>
          <a:latin typeface="Tahoma" pitchFamily="34" charset="0"/>
          <a:ea typeface="宋体" pitchFamily="2" charset="-122"/>
        </a:defRPr>
      </a:lvl3pPr>
      <a:lvl4pPr algn="l" rtl="0" fontAlgn="base">
        <a:spcBef>
          <a:spcPct val="0"/>
        </a:spcBef>
        <a:spcAft>
          <a:spcPct val="0"/>
        </a:spcAft>
        <a:defRPr sz="4400">
          <a:solidFill>
            <a:schemeClr val="tx2"/>
          </a:solidFill>
          <a:latin typeface="Tahoma" pitchFamily="34" charset="0"/>
          <a:ea typeface="宋体" pitchFamily="2" charset="-122"/>
        </a:defRPr>
      </a:lvl4pPr>
      <a:lvl5pPr algn="l" rtl="0" fontAlgn="base">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jpeg"/><Relationship Id="rId7" Type="http://schemas.openxmlformats.org/officeDocument/2006/relationships/hyperlink" Target="http://tw.theme.shopping.yahoo.com/nb/nb_monday_2123.html"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s://git.ustc.edu.cn/infonet/computer-network-experiment" TargetMode="External"/><Relationship Id="rId11" Type="http://schemas.openxmlformats.org/officeDocument/2006/relationships/image" Target="../media/image1.emf"/><Relationship Id="rId5" Type="http://schemas.openxmlformats.org/officeDocument/2006/relationships/hyperlink" Target="http://if.ustc.edu.cn/course/" TargetMode="External"/><Relationship Id="rId10" Type="http://schemas.openxmlformats.org/officeDocument/2006/relationships/oleObject" Target="../embeddings/oleObject1.bin"/><Relationship Id="rId4" Type="http://schemas.openxmlformats.org/officeDocument/2006/relationships/hyperlink" Target="mailto:plhong@ustc.edu.cn"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53.xml"/><Relationship Id="rId4" Type="http://schemas.openxmlformats.org/officeDocument/2006/relationships/slide" Target="slide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du.cn/" TargetMode="External"/><Relationship Id="rId2" Type="http://schemas.openxmlformats.org/officeDocument/2006/relationships/hyperlink" Target="https://www.cnnic.c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oleObject" Target="../embeddings/oleObject13.bin"/><Relationship Id="rId26" Type="http://schemas.openxmlformats.org/officeDocument/2006/relationships/oleObject" Target="../embeddings/oleObject21.bin"/><Relationship Id="rId39" Type="http://schemas.openxmlformats.org/officeDocument/2006/relationships/oleObject" Target="../embeddings/oleObject34.bin"/><Relationship Id="rId21" Type="http://schemas.openxmlformats.org/officeDocument/2006/relationships/oleObject" Target="../embeddings/oleObject16.bin"/><Relationship Id="rId34" Type="http://schemas.openxmlformats.org/officeDocument/2006/relationships/oleObject" Target="../embeddings/oleObject29.bin"/><Relationship Id="rId42" Type="http://schemas.openxmlformats.org/officeDocument/2006/relationships/oleObject" Target="../embeddings/oleObject37.bin"/><Relationship Id="rId47" Type="http://schemas.openxmlformats.org/officeDocument/2006/relationships/oleObject" Target="../embeddings/oleObject42.bin"/><Relationship Id="rId7" Type="http://schemas.openxmlformats.org/officeDocument/2006/relationships/image" Target="../media/image21.png"/><Relationship Id="rId2" Type="http://schemas.openxmlformats.org/officeDocument/2006/relationships/slideLayout" Target="../slideLayouts/slideLayout7.xml"/><Relationship Id="rId16" Type="http://schemas.openxmlformats.org/officeDocument/2006/relationships/oleObject" Target="../embeddings/oleObject11.bin"/><Relationship Id="rId29" Type="http://schemas.openxmlformats.org/officeDocument/2006/relationships/oleObject" Target="../embeddings/oleObject24.bin"/><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oleObject" Target="../embeddings/oleObject7.bin"/><Relationship Id="rId24" Type="http://schemas.openxmlformats.org/officeDocument/2006/relationships/oleObject" Target="../embeddings/oleObject19.bin"/><Relationship Id="rId32" Type="http://schemas.openxmlformats.org/officeDocument/2006/relationships/oleObject" Target="../embeddings/oleObject27.bin"/><Relationship Id="rId37" Type="http://schemas.openxmlformats.org/officeDocument/2006/relationships/oleObject" Target="../embeddings/oleObject32.bin"/><Relationship Id="rId40" Type="http://schemas.openxmlformats.org/officeDocument/2006/relationships/oleObject" Target="../embeddings/oleObject35.bin"/><Relationship Id="rId45" Type="http://schemas.openxmlformats.org/officeDocument/2006/relationships/oleObject" Target="../embeddings/oleObject40.bin"/><Relationship Id="rId5" Type="http://schemas.openxmlformats.org/officeDocument/2006/relationships/image" Target="../media/image20.png"/><Relationship Id="rId15" Type="http://schemas.openxmlformats.org/officeDocument/2006/relationships/oleObject" Target="../embeddings/oleObject10.bin"/><Relationship Id="rId23" Type="http://schemas.openxmlformats.org/officeDocument/2006/relationships/oleObject" Target="../embeddings/oleObject18.bin"/><Relationship Id="rId28" Type="http://schemas.openxmlformats.org/officeDocument/2006/relationships/oleObject" Target="../embeddings/oleObject23.bin"/><Relationship Id="rId36" Type="http://schemas.openxmlformats.org/officeDocument/2006/relationships/oleObject" Target="../embeddings/oleObject31.bin"/><Relationship Id="rId10" Type="http://schemas.openxmlformats.org/officeDocument/2006/relationships/image" Target="../media/image22.png"/><Relationship Id="rId19" Type="http://schemas.openxmlformats.org/officeDocument/2006/relationships/oleObject" Target="../embeddings/oleObject14.bin"/><Relationship Id="rId31" Type="http://schemas.openxmlformats.org/officeDocument/2006/relationships/oleObject" Target="../embeddings/oleObject26.bin"/><Relationship Id="rId44" Type="http://schemas.openxmlformats.org/officeDocument/2006/relationships/oleObject" Target="../embeddings/oleObject39.bin"/><Relationship Id="rId4" Type="http://schemas.openxmlformats.org/officeDocument/2006/relationships/oleObject" Target="../embeddings/oleObject3.bin"/><Relationship Id="rId9" Type="http://schemas.openxmlformats.org/officeDocument/2006/relationships/oleObject" Target="../embeddings/oleObject6.bin"/><Relationship Id="rId14" Type="http://schemas.openxmlformats.org/officeDocument/2006/relationships/oleObject" Target="../embeddings/oleObject9.bin"/><Relationship Id="rId22" Type="http://schemas.openxmlformats.org/officeDocument/2006/relationships/oleObject" Target="../embeddings/oleObject17.bin"/><Relationship Id="rId27" Type="http://schemas.openxmlformats.org/officeDocument/2006/relationships/oleObject" Target="../embeddings/oleObject22.bin"/><Relationship Id="rId30" Type="http://schemas.openxmlformats.org/officeDocument/2006/relationships/oleObject" Target="../embeddings/oleObject25.bin"/><Relationship Id="rId35" Type="http://schemas.openxmlformats.org/officeDocument/2006/relationships/oleObject" Target="../embeddings/oleObject30.bin"/><Relationship Id="rId43" Type="http://schemas.openxmlformats.org/officeDocument/2006/relationships/oleObject" Target="../embeddings/oleObject38.bin"/><Relationship Id="rId48" Type="http://schemas.openxmlformats.org/officeDocument/2006/relationships/image" Target="../media/image24.wmf"/><Relationship Id="rId8" Type="http://schemas.openxmlformats.org/officeDocument/2006/relationships/oleObject" Target="../embeddings/oleObject5.bin"/><Relationship Id="rId3" Type="http://schemas.openxmlformats.org/officeDocument/2006/relationships/notesSlide" Target="../notesSlides/notesSlide14.xml"/><Relationship Id="rId12" Type="http://schemas.openxmlformats.org/officeDocument/2006/relationships/oleObject" Target="../embeddings/oleObject8.bin"/><Relationship Id="rId17" Type="http://schemas.openxmlformats.org/officeDocument/2006/relationships/oleObject" Target="../embeddings/oleObject12.bin"/><Relationship Id="rId25" Type="http://schemas.openxmlformats.org/officeDocument/2006/relationships/oleObject" Target="../embeddings/oleObject20.bin"/><Relationship Id="rId33" Type="http://schemas.openxmlformats.org/officeDocument/2006/relationships/oleObject" Target="../embeddings/oleObject28.bin"/><Relationship Id="rId38" Type="http://schemas.openxmlformats.org/officeDocument/2006/relationships/oleObject" Target="../embeddings/oleObject33.bin"/><Relationship Id="rId46" Type="http://schemas.openxmlformats.org/officeDocument/2006/relationships/oleObject" Target="../embeddings/oleObject41.bin"/><Relationship Id="rId20" Type="http://schemas.openxmlformats.org/officeDocument/2006/relationships/oleObject" Target="../embeddings/oleObject15.bin"/><Relationship Id="rId41"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2" Type="http://schemas.openxmlformats.org/officeDocument/2006/relationships/hyperlink" Target="https://www.bilibili.com/video/BV1JV411t7ow/"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ns4.ustc.edu.c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hyperlink" Target="http://linux.ustc.edu.cn/a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grouper.ieee.org/groups/802/"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research.lumeta.com/ches/map/index.html"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直接连接符 67"/>
          <p:cNvCxnSpPr>
            <a:stCxn id="18" idx="7"/>
            <a:endCxn id="16" idx="2"/>
          </p:cNvCxnSpPr>
          <p:nvPr/>
        </p:nvCxnSpPr>
        <p:spPr>
          <a:xfrm flipV="1">
            <a:off x="2610900" y="1169265"/>
            <a:ext cx="3849650" cy="14196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13" idx="5"/>
            <a:endCxn id="14" idx="1"/>
          </p:cNvCxnSpPr>
          <p:nvPr/>
        </p:nvCxnSpPr>
        <p:spPr>
          <a:xfrm>
            <a:off x="2947672" y="998731"/>
            <a:ext cx="4427762" cy="22183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16" idx="3"/>
            <a:endCxn id="11" idx="7"/>
          </p:cNvCxnSpPr>
          <p:nvPr/>
        </p:nvCxnSpPr>
        <p:spPr>
          <a:xfrm flipH="1">
            <a:off x="2397678" y="1341698"/>
            <a:ext cx="4134296" cy="32967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endCxn id="14" idx="3"/>
          </p:cNvCxnSpPr>
          <p:nvPr/>
        </p:nvCxnSpPr>
        <p:spPr>
          <a:xfrm flipV="1">
            <a:off x="2248863" y="3631259"/>
            <a:ext cx="5126571" cy="11560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0" idx="6"/>
            <a:endCxn id="14" idx="2"/>
          </p:cNvCxnSpPr>
          <p:nvPr/>
        </p:nvCxnSpPr>
        <p:spPr>
          <a:xfrm>
            <a:off x="1475656" y="1508956"/>
            <a:ext cx="5800104" cy="191522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17" idx="7"/>
          </p:cNvCxnSpPr>
          <p:nvPr/>
        </p:nvCxnSpPr>
        <p:spPr>
          <a:xfrm flipH="1">
            <a:off x="7059940" y="3645024"/>
            <a:ext cx="464388" cy="6644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2" idx="4"/>
          </p:cNvCxnSpPr>
          <p:nvPr/>
        </p:nvCxnSpPr>
        <p:spPr>
          <a:xfrm flipH="1">
            <a:off x="7812361" y="1923003"/>
            <a:ext cx="576065" cy="13468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3" idx="6"/>
          </p:cNvCxnSpPr>
          <p:nvPr/>
        </p:nvCxnSpPr>
        <p:spPr>
          <a:xfrm>
            <a:off x="2987826" y="901794"/>
            <a:ext cx="3600399" cy="18896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11"/>
          <p:cNvSpPr txBox="1"/>
          <p:nvPr/>
        </p:nvSpPr>
        <p:spPr>
          <a:xfrm>
            <a:off x="3471234" y="3131338"/>
            <a:ext cx="2246834" cy="276999"/>
          </a:xfrm>
          <a:prstGeom prst="rect">
            <a:avLst/>
          </a:prstGeom>
          <a:noFill/>
        </p:spPr>
        <p:txBody>
          <a:bodyPr wrap="none" rtlCol="0">
            <a:spAutoFit/>
          </a:bodyPr>
          <a:lstStyle/>
          <a:p>
            <a:pPr algn="ctr"/>
            <a:r>
              <a:rPr lang="en-US" altLang="zh-CN" dirty="0">
                <a:ln w="18415" cmpd="sng">
                  <a:noFill/>
                  <a:prstDash val="solid"/>
                </a:ln>
                <a:solidFill>
                  <a:srgbClr val="FFFFFF"/>
                </a:solidFill>
                <a:latin typeface="微软雅黑" panose="020B0503020204020204" pitchFamily="34" charset="-122"/>
                <a:ea typeface="微软雅黑" panose="020B0503020204020204" pitchFamily="34" charset="-122"/>
              </a:rPr>
              <a:t>Microsoft Office PowerPoint</a:t>
            </a:r>
            <a:endParaRPr lang="zh-CN" altLang="en-US" dirty="0">
              <a:ln w="18415" cmpd="sng">
                <a:noFill/>
                <a:prstDash val="solid"/>
              </a:ln>
              <a:solidFill>
                <a:srgbClr val="FFFFFF"/>
              </a:solidFill>
              <a:latin typeface="微软雅黑" panose="020B0503020204020204" pitchFamily="34" charset="-122"/>
              <a:ea typeface="微软雅黑" panose="020B0503020204020204" pitchFamily="34" charset="-122"/>
            </a:endParaRPr>
          </a:p>
        </p:txBody>
      </p:sp>
      <p:sp>
        <p:nvSpPr>
          <p:cNvPr id="10" name="椭圆 9"/>
          <p:cNvSpPr/>
          <p:nvPr/>
        </p:nvSpPr>
        <p:spPr>
          <a:xfrm>
            <a:off x="899592" y="1220924"/>
            <a:ext cx="576064" cy="576064"/>
          </a:xfrm>
          <a:prstGeom prst="ellipse">
            <a:avLst/>
          </a:prstGeom>
          <a:solidFill>
            <a:srgbClr val="30A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038406" y="4576821"/>
            <a:ext cx="420915" cy="420915"/>
          </a:xfrm>
          <a:prstGeom prst="ellipse">
            <a:avLst/>
          </a:prstGeom>
          <a:solidFill>
            <a:srgbClr val="30A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244409" y="1634971"/>
            <a:ext cx="288032" cy="288032"/>
          </a:xfrm>
          <a:prstGeom prst="ellipse">
            <a:avLst/>
          </a:prstGeom>
          <a:solidFill>
            <a:srgbClr val="30A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713645" y="764704"/>
            <a:ext cx="274180" cy="274180"/>
          </a:xfrm>
          <a:prstGeom prst="ellipse">
            <a:avLst/>
          </a:prstGeom>
          <a:solidFill>
            <a:srgbClr val="409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275760" y="3131337"/>
            <a:ext cx="680616" cy="585695"/>
          </a:xfrm>
          <a:prstGeom prst="ellipse">
            <a:avLst/>
          </a:prstGeom>
          <a:solidFill>
            <a:srgbClr val="409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89132" y="3269837"/>
            <a:ext cx="399360" cy="399360"/>
          </a:xfrm>
          <a:prstGeom prst="ellipse">
            <a:avLst/>
          </a:prstGeom>
          <a:solidFill>
            <a:srgbClr val="B9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460550" y="925408"/>
            <a:ext cx="487714" cy="487714"/>
          </a:xfrm>
          <a:prstGeom prst="ellipse">
            <a:avLst/>
          </a:prstGeom>
          <a:solidFill>
            <a:srgbClr val="B9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790332" y="4263263"/>
            <a:ext cx="315865" cy="315865"/>
          </a:xfrm>
          <a:prstGeom prst="ellipse">
            <a:avLst/>
          </a:prstGeom>
          <a:solidFill>
            <a:srgbClr val="B9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107700" y="2502582"/>
            <a:ext cx="589537" cy="589537"/>
          </a:xfrm>
          <a:prstGeom prst="ellipse">
            <a:avLst/>
          </a:prstGeom>
          <a:solidFill>
            <a:srgbClr val="75D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a:stCxn id="10" idx="7"/>
            <a:endCxn id="13" idx="2"/>
          </p:cNvCxnSpPr>
          <p:nvPr/>
        </p:nvCxnSpPr>
        <p:spPr>
          <a:xfrm flipV="1">
            <a:off x="1391293" y="901795"/>
            <a:ext cx="1322352" cy="4034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6" idx="6"/>
            <a:endCxn id="12" idx="1"/>
          </p:cNvCxnSpPr>
          <p:nvPr/>
        </p:nvCxnSpPr>
        <p:spPr>
          <a:xfrm>
            <a:off x="6948264" y="1169266"/>
            <a:ext cx="1338326" cy="5078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1" idx="6"/>
            <a:endCxn id="17" idx="2"/>
          </p:cNvCxnSpPr>
          <p:nvPr/>
        </p:nvCxnSpPr>
        <p:spPr>
          <a:xfrm flipV="1">
            <a:off x="2459321" y="4421196"/>
            <a:ext cx="4331011" cy="36608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11" idx="1"/>
            <a:endCxn id="15" idx="5"/>
          </p:cNvCxnSpPr>
          <p:nvPr/>
        </p:nvCxnSpPr>
        <p:spPr>
          <a:xfrm flipH="1" flipV="1">
            <a:off x="1030007" y="3610712"/>
            <a:ext cx="1070040" cy="10277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10" idx="3"/>
            <a:endCxn id="15" idx="0"/>
          </p:cNvCxnSpPr>
          <p:nvPr/>
        </p:nvCxnSpPr>
        <p:spPr>
          <a:xfrm flipH="1">
            <a:off x="888813" y="1712625"/>
            <a:ext cx="95143" cy="15572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10" idx="5"/>
            <a:endCxn id="18" idx="1"/>
          </p:cNvCxnSpPr>
          <p:nvPr/>
        </p:nvCxnSpPr>
        <p:spPr>
          <a:xfrm>
            <a:off x="1391293" y="1712625"/>
            <a:ext cx="802742" cy="8762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13" idx="4"/>
            <a:endCxn id="18" idx="0"/>
          </p:cNvCxnSpPr>
          <p:nvPr/>
        </p:nvCxnSpPr>
        <p:spPr>
          <a:xfrm flipH="1">
            <a:off x="2402469" y="1038885"/>
            <a:ext cx="448267" cy="14636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5" idx="6"/>
            <a:endCxn id="18" idx="3"/>
          </p:cNvCxnSpPr>
          <p:nvPr/>
        </p:nvCxnSpPr>
        <p:spPr>
          <a:xfrm flipV="1">
            <a:off x="1088493" y="3005783"/>
            <a:ext cx="1105543" cy="46373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8" idx="4"/>
            <a:endCxn id="11" idx="0"/>
          </p:cNvCxnSpPr>
          <p:nvPr/>
        </p:nvCxnSpPr>
        <p:spPr>
          <a:xfrm flipH="1">
            <a:off x="2248864" y="3092118"/>
            <a:ext cx="153605" cy="14847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7"/>
            <a:endCxn id="13" idx="3"/>
          </p:cNvCxnSpPr>
          <p:nvPr/>
        </p:nvCxnSpPr>
        <p:spPr>
          <a:xfrm flipV="1">
            <a:off x="1030008" y="998732"/>
            <a:ext cx="1723791" cy="23295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16" idx="5"/>
            <a:endCxn id="14" idx="0"/>
          </p:cNvCxnSpPr>
          <p:nvPr/>
        </p:nvCxnSpPr>
        <p:spPr>
          <a:xfrm>
            <a:off x="6876840" y="1341698"/>
            <a:ext cx="739228" cy="178963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16" idx="4"/>
            <a:endCxn id="17" idx="0"/>
          </p:cNvCxnSpPr>
          <p:nvPr/>
        </p:nvCxnSpPr>
        <p:spPr>
          <a:xfrm>
            <a:off x="6704408" y="1413122"/>
            <a:ext cx="243857" cy="28501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Rectangle 4">
            <a:extLst>
              <a:ext uri="{FF2B5EF4-FFF2-40B4-BE49-F238E27FC236}">
                <a16:creationId xmlns:a16="http://schemas.microsoft.com/office/drawing/2014/main" id="{2AD96418-E241-422D-AE0F-2131E906D4CF}"/>
              </a:ext>
            </a:extLst>
          </p:cNvPr>
          <p:cNvSpPr txBox="1">
            <a:spLocks noChangeArrowheads="1"/>
          </p:cNvSpPr>
          <p:nvPr/>
        </p:nvSpPr>
        <p:spPr>
          <a:xfrm>
            <a:off x="1989300" y="1341254"/>
            <a:ext cx="4951052" cy="1326168"/>
          </a:xfrm>
          <a:prstGeom prst="rect">
            <a:avLst/>
          </a:prstGeom>
          <a:blipFill>
            <a:blip r:embed="rId3" cstate="print"/>
            <a:tile tx="0" ty="0" sx="100000" sy="100000" flip="none" algn="tl"/>
          </a:blipFill>
          <a:effectLst>
            <a:glow rad="101600">
              <a:schemeClr val="accent2">
                <a:satMod val="175000"/>
                <a:alpha val="40000"/>
              </a:schemeClr>
            </a:glow>
          </a:effectLst>
          <a:scene3d>
            <a:camera prst="orthographicFront"/>
            <a:lightRig rig="threePt" dir="t"/>
          </a:scene3d>
          <a:sp3d>
            <a:bevelT/>
          </a:sp3d>
        </p:spPr>
        <p:txBody>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ea typeface="宋体" pitchFamily="2" charset="-122"/>
              </a:defRPr>
            </a:lvl2pPr>
            <a:lvl3pPr algn="l" rtl="0" fontAlgn="base">
              <a:spcBef>
                <a:spcPct val="0"/>
              </a:spcBef>
              <a:spcAft>
                <a:spcPct val="0"/>
              </a:spcAft>
              <a:defRPr sz="4400">
                <a:solidFill>
                  <a:schemeClr val="tx2"/>
                </a:solidFill>
                <a:latin typeface="Tahoma" pitchFamily="34" charset="0"/>
                <a:ea typeface="宋体" pitchFamily="2" charset="-122"/>
              </a:defRPr>
            </a:lvl3pPr>
            <a:lvl4pPr algn="l" rtl="0" fontAlgn="base">
              <a:spcBef>
                <a:spcPct val="0"/>
              </a:spcBef>
              <a:spcAft>
                <a:spcPct val="0"/>
              </a:spcAft>
              <a:defRPr sz="4400">
                <a:solidFill>
                  <a:schemeClr val="tx2"/>
                </a:solidFill>
                <a:latin typeface="Tahoma" pitchFamily="34" charset="0"/>
                <a:ea typeface="宋体" pitchFamily="2" charset="-122"/>
              </a:defRPr>
            </a:lvl4pPr>
            <a:lvl5pPr algn="l" rtl="0" fontAlgn="base">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pPr algn="ctr"/>
            <a:r>
              <a:rPr lang="zh-CN" altLang="en-US" kern="0" dirty="0"/>
              <a:t>计算机网络</a:t>
            </a:r>
            <a:br>
              <a:rPr lang="zh-CN" altLang="en-US" kern="0" dirty="0"/>
            </a:br>
            <a:r>
              <a:rPr lang="en-US" altLang="zh-CN" sz="4000" kern="0" dirty="0"/>
              <a:t>Computer Networks</a:t>
            </a:r>
          </a:p>
        </p:txBody>
      </p:sp>
      <p:sp>
        <p:nvSpPr>
          <p:cNvPr id="39" name="Line 44">
            <a:extLst>
              <a:ext uri="{FF2B5EF4-FFF2-40B4-BE49-F238E27FC236}">
                <a16:creationId xmlns:a16="http://schemas.microsoft.com/office/drawing/2014/main" id="{0A5EEBCC-C429-4FF0-B2DC-EBA583D68F10}"/>
              </a:ext>
            </a:extLst>
          </p:cNvPr>
          <p:cNvSpPr>
            <a:spLocks noChangeShapeType="1"/>
          </p:cNvSpPr>
          <p:nvPr/>
        </p:nvSpPr>
        <p:spPr bwMode="auto">
          <a:xfrm>
            <a:off x="979002" y="6201257"/>
            <a:ext cx="2430065"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350"/>
          </a:p>
        </p:txBody>
      </p:sp>
      <p:sp>
        <p:nvSpPr>
          <p:cNvPr id="41" name="Line 42">
            <a:extLst>
              <a:ext uri="{FF2B5EF4-FFF2-40B4-BE49-F238E27FC236}">
                <a16:creationId xmlns:a16="http://schemas.microsoft.com/office/drawing/2014/main" id="{11FC7D76-6468-4ADA-8E42-BA9C84EA1CF8}"/>
              </a:ext>
            </a:extLst>
          </p:cNvPr>
          <p:cNvSpPr>
            <a:spLocks noChangeShapeType="1"/>
          </p:cNvSpPr>
          <p:nvPr/>
        </p:nvSpPr>
        <p:spPr bwMode="auto">
          <a:xfrm flipV="1">
            <a:off x="5238056" y="5877272"/>
            <a:ext cx="3654424" cy="1538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350"/>
          </a:p>
        </p:txBody>
      </p:sp>
      <p:grpSp>
        <p:nvGrpSpPr>
          <p:cNvPr id="43" name="Group 35">
            <a:extLst>
              <a:ext uri="{FF2B5EF4-FFF2-40B4-BE49-F238E27FC236}">
                <a16:creationId xmlns:a16="http://schemas.microsoft.com/office/drawing/2014/main" id="{BCBCE64F-5FC2-4A6F-B4AA-8197EAFAB697}"/>
              </a:ext>
            </a:extLst>
          </p:cNvPr>
          <p:cNvGrpSpPr>
            <a:grpSpLocks/>
          </p:cNvGrpSpPr>
          <p:nvPr/>
        </p:nvGrpSpPr>
        <p:grpSpPr bwMode="auto">
          <a:xfrm>
            <a:off x="3332548" y="4674872"/>
            <a:ext cx="2532471" cy="1988336"/>
            <a:chOff x="1696" y="1633"/>
            <a:chExt cx="2270" cy="2085"/>
          </a:xfrm>
        </p:grpSpPr>
        <p:sp>
          <p:nvSpPr>
            <p:cNvPr id="45" name="Freeform 6">
              <a:extLst>
                <a:ext uri="{FF2B5EF4-FFF2-40B4-BE49-F238E27FC236}">
                  <a16:creationId xmlns:a16="http://schemas.microsoft.com/office/drawing/2014/main" id="{B478D8F1-543A-4CED-AB4F-0BA5016BF9E9}"/>
                </a:ext>
              </a:extLst>
            </p:cNvPr>
            <p:cNvSpPr>
              <a:spLocks/>
            </p:cNvSpPr>
            <p:nvPr/>
          </p:nvSpPr>
          <p:spPr bwMode="auto">
            <a:xfrm>
              <a:off x="2006" y="3265"/>
              <a:ext cx="742" cy="453"/>
            </a:xfrm>
            <a:custGeom>
              <a:avLst/>
              <a:gdLst>
                <a:gd name="T0" fmla="*/ 17 w 604"/>
                <a:gd name="T1" fmla="*/ 206 h 369"/>
                <a:gd name="T2" fmla="*/ 1190 w 604"/>
                <a:gd name="T3" fmla="*/ 0 h 369"/>
                <a:gd name="T4" fmla="*/ 1376 w 604"/>
                <a:gd name="T5" fmla="*/ 412 h 369"/>
                <a:gd name="T6" fmla="*/ 38 w 604"/>
                <a:gd name="T7" fmla="*/ 399 h 369"/>
                <a:gd name="T8" fmla="*/ 17 w 604"/>
                <a:gd name="T9" fmla="*/ 206 h 3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369">
                  <a:moveTo>
                    <a:pt x="7" y="91"/>
                  </a:moveTo>
                  <a:lnTo>
                    <a:pt x="523" y="0"/>
                  </a:lnTo>
                  <a:lnTo>
                    <a:pt x="604" y="182"/>
                  </a:lnTo>
                  <a:cubicBezTo>
                    <a:pt x="603" y="181"/>
                    <a:pt x="58" y="369"/>
                    <a:pt x="16" y="176"/>
                  </a:cubicBezTo>
                  <a:cubicBezTo>
                    <a:pt x="11" y="152"/>
                    <a:pt x="0" y="126"/>
                    <a:pt x="7" y="91"/>
                  </a:cubicBezTo>
                  <a:close/>
                </a:path>
              </a:pathLst>
            </a:custGeom>
            <a:gradFill rotWithShape="1">
              <a:gsLst>
                <a:gs pos="0">
                  <a:schemeClr val="accent1"/>
                </a:gs>
                <a:gs pos="100000">
                  <a:schemeClr val="tx1"/>
                </a:gs>
              </a:gsLst>
              <a:lin ang="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47" name="Freeform 14">
              <a:extLst>
                <a:ext uri="{FF2B5EF4-FFF2-40B4-BE49-F238E27FC236}">
                  <a16:creationId xmlns:a16="http://schemas.microsoft.com/office/drawing/2014/main" id="{22535FD2-CEE7-4F29-AEDF-84C7758EA4CC}"/>
                </a:ext>
              </a:extLst>
            </p:cNvPr>
            <p:cNvSpPr>
              <a:spLocks/>
            </p:cNvSpPr>
            <p:nvPr/>
          </p:nvSpPr>
          <p:spPr bwMode="auto">
            <a:xfrm rot="8118893">
              <a:off x="1980" y="1865"/>
              <a:ext cx="742" cy="453"/>
            </a:xfrm>
            <a:custGeom>
              <a:avLst/>
              <a:gdLst>
                <a:gd name="T0" fmla="*/ 17 w 604"/>
                <a:gd name="T1" fmla="*/ 206 h 369"/>
                <a:gd name="T2" fmla="*/ 1190 w 604"/>
                <a:gd name="T3" fmla="*/ 0 h 369"/>
                <a:gd name="T4" fmla="*/ 1376 w 604"/>
                <a:gd name="T5" fmla="*/ 412 h 369"/>
                <a:gd name="T6" fmla="*/ 38 w 604"/>
                <a:gd name="T7" fmla="*/ 399 h 369"/>
                <a:gd name="T8" fmla="*/ 17 w 604"/>
                <a:gd name="T9" fmla="*/ 206 h 3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369">
                  <a:moveTo>
                    <a:pt x="7" y="91"/>
                  </a:moveTo>
                  <a:lnTo>
                    <a:pt x="523" y="0"/>
                  </a:lnTo>
                  <a:lnTo>
                    <a:pt x="604" y="182"/>
                  </a:lnTo>
                  <a:cubicBezTo>
                    <a:pt x="603" y="181"/>
                    <a:pt x="58" y="369"/>
                    <a:pt x="16" y="176"/>
                  </a:cubicBezTo>
                  <a:cubicBezTo>
                    <a:pt x="11" y="152"/>
                    <a:pt x="0" y="126"/>
                    <a:pt x="7" y="91"/>
                  </a:cubicBezTo>
                  <a:close/>
                </a:path>
              </a:pathLst>
            </a:custGeom>
            <a:gradFill rotWithShape="1">
              <a:gsLst>
                <a:gs pos="0">
                  <a:schemeClr val="accent1"/>
                </a:gs>
                <a:gs pos="100000">
                  <a:schemeClr val="tx1"/>
                </a:gs>
              </a:gsLst>
              <a:lin ang="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48" name="Freeform 22">
              <a:extLst>
                <a:ext uri="{FF2B5EF4-FFF2-40B4-BE49-F238E27FC236}">
                  <a16:creationId xmlns:a16="http://schemas.microsoft.com/office/drawing/2014/main" id="{21BCFD0A-8FBD-4D57-A29E-84C6AB77187B}"/>
                </a:ext>
              </a:extLst>
            </p:cNvPr>
            <p:cNvSpPr>
              <a:spLocks/>
            </p:cNvSpPr>
            <p:nvPr/>
          </p:nvSpPr>
          <p:spPr bwMode="auto">
            <a:xfrm rot="-6520444">
              <a:off x="3212" y="2625"/>
              <a:ext cx="742" cy="453"/>
            </a:xfrm>
            <a:custGeom>
              <a:avLst/>
              <a:gdLst>
                <a:gd name="T0" fmla="*/ 17 w 604"/>
                <a:gd name="T1" fmla="*/ 206 h 369"/>
                <a:gd name="T2" fmla="*/ 1190 w 604"/>
                <a:gd name="T3" fmla="*/ 0 h 369"/>
                <a:gd name="T4" fmla="*/ 1376 w 604"/>
                <a:gd name="T5" fmla="*/ 412 h 369"/>
                <a:gd name="T6" fmla="*/ 38 w 604"/>
                <a:gd name="T7" fmla="*/ 399 h 369"/>
                <a:gd name="T8" fmla="*/ 17 w 604"/>
                <a:gd name="T9" fmla="*/ 206 h 3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369">
                  <a:moveTo>
                    <a:pt x="7" y="91"/>
                  </a:moveTo>
                  <a:lnTo>
                    <a:pt x="523" y="0"/>
                  </a:lnTo>
                  <a:lnTo>
                    <a:pt x="604" y="182"/>
                  </a:lnTo>
                  <a:cubicBezTo>
                    <a:pt x="603" y="181"/>
                    <a:pt x="58" y="369"/>
                    <a:pt x="16" y="176"/>
                  </a:cubicBezTo>
                  <a:cubicBezTo>
                    <a:pt x="11" y="152"/>
                    <a:pt x="0" y="126"/>
                    <a:pt x="7" y="91"/>
                  </a:cubicBezTo>
                  <a:close/>
                </a:path>
              </a:pathLst>
            </a:custGeom>
            <a:gradFill rotWithShape="1">
              <a:gsLst>
                <a:gs pos="0">
                  <a:schemeClr val="accent1"/>
                </a:gs>
                <a:gs pos="100000">
                  <a:schemeClr val="tx1"/>
                </a:gs>
              </a:gsLst>
              <a:lin ang="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49" name="Freeform 7">
              <a:extLst>
                <a:ext uri="{FF2B5EF4-FFF2-40B4-BE49-F238E27FC236}">
                  <a16:creationId xmlns:a16="http://schemas.microsoft.com/office/drawing/2014/main" id="{BF0E6197-4BEF-4BA1-8421-B7494176C873}"/>
                </a:ext>
              </a:extLst>
            </p:cNvPr>
            <p:cNvSpPr>
              <a:spLocks/>
            </p:cNvSpPr>
            <p:nvPr/>
          </p:nvSpPr>
          <p:spPr bwMode="auto">
            <a:xfrm>
              <a:off x="1963" y="3061"/>
              <a:ext cx="795" cy="652"/>
            </a:xfrm>
            <a:custGeom>
              <a:avLst/>
              <a:gdLst>
                <a:gd name="T0" fmla="*/ 13 w 3125"/>
                <a:gd name="T1" fmla="*/ 7 h 2566"/>
                <a:gd name="T2" fmla="*/ 13 w 3125"/>
                <a:gd name="T3" fmla="*/ 7 h 2566"/>
                <a:gd name="T4" fmla="*/ 3 w 3125"/>
                <a:gd name="T5" fmla="*/ 9 h 2566"/>
                <a:gd name="T6" fmla="*/ 0 w 3125"/>
                <a:gd name="T7" fmla="*/ 8 h 2566"/>
                <a:gd name="T8" fmla="*/ 0 w 3125"/>
                <a:gd name="T9" fmla="*/ 7 h 2566"/>
                <a:gd name="T10" fmla="*/ 3 w 3125"/>
                <a:gd name="T11" fmla="*/ 0 h 2566"/>
                <a:gd name="T12" fmla="*/ 3 w 3125"/>
                <a:gd name="T13" fmla="*/ 0 h 2566"/>
                <a:gd name="T14" fmla="*/ 1 w 3125"/>
                <a:gd name="T15" fmla="*/ 5 h 2566"/>
                <a:gd name="T16" fmla="*/ 13 w 3125"/>
                <a:gd name="T17" fmla="*/ 7 h 25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25" h="2566">
                  <a:moveTo>
                    <a:pt x="3124" y="1669"/>
                  </a:moveTo>
                  <a:cubicBezTo>
                    <a:pt x="3125" y="1668"/>
                    <a:pt x="3110" y="1674"/>
                    <a:pt x="3082" y="1683"/>
                  </a:cubicBezTo>
                  <a:cubicBezTo>
                    <a:pt x="2835" y="1769"/>
                    <a:pt x="1555" y="2238"/>
                    <a:pt x="690" y="2164"/>
                  </a:cubicBezTo>
                  <a:cubicBezTo>
                    <a:pt x="390" y="2139"/>
                    <a:pt x="155" y="2010"/>
                    <a:pt x="10" y="1828"/>
                  </a:cubicBezTo>
                  <a:cubicBezTo>
                    <a:pt x="0" y="1816"/>
                    <a:pt x="25" y="1806"/>
                    <a:pt x="18" y="1791"/>
                  </a:cubicBezTo>
                  <a:cubicBezTo>
                    <a:pt x="10" y="1051"/>
                    <a:pt x="590" y="0"/>
                    <a:pt x="595" y="4"/>
                  </a:cubicBezTo>
                  <a:lnTo>
                    <a:pt x="638" y="34"/>
                  </a:lnTo>
                  <a:cubicBezTo>
                    <a:pt x="638" y="34"/>
                    <a:pt x="222" y="811"/>
                    <a:pt x="216" y="1269"/>
                  </a:cubicBezTo>
                  <a:cubicBezTo>
                    <a:pt x="210" y="1726"/>
                    <a:pt x="141" y="2566"/>
                    <a:pt x="3124" y="1669"/>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grpSp>
          <p:nvGrpSpPr>
            <p:cNvPr id="51" name="Group 34">
              <a:extLst>
                <a:ext uri="{FF2B5EF4-FFF2-40B4-BE49-F238E27FC236}">
                  <a16:creationId xmlns:a16="http://schemas.microsoft.com/office/drawing/2014/main" id="{386DFBD2-FD0D-49D5-9EDD-D26E099691A4}"/>
                </a:ext>
              </a:extLst>
            </p:cNvPr>
            <p:cNvGrpSpPr>
              <a:grpSpLocks/>
            </p:cNvGrpSpPr>
            <p:nvPr/>
          </p:nvGrpSpPr>
          <p:grpSpPr bwMode="auto">
            <a:xfrm>
              <a:off x="1925" y="2024"/>
              <a:ext cx="1633" cy="1633"/>
              <a:chOff x="1973" y="2024"/>
              <a:chExt cx="1633" cy="1633"/>
            </a:xfrm>
          </p:grpSpPr>
          <p:sp>
            <p:nvSpPr>
              <p:cNvPr id="76" name="Oval 30">
                <a:extLst>
                  <a:ext uri="{FF2B5EF4-FFF2-40B4-BE49-F238E27FC236}">
                    <a16:creationId xmlns:a16="http://schemas.microsoft.com/office/drawing/2014/main" id="{BC98AAD8-5251-4A33-BFE0-A4266C053E38}"/>
                  </a:ext>
                </a:extLst>
              </p:cNvPr>
              <p:cNvSpPr>
                <a:spLocks noChangeArrowheads="1"/>
              </p:cNvSpPr>
              <p:nvPr/>
            </p:nvSpPr>
            <p:spPr bwMode="auto">
              <a:xfrm>
                <a:off x="1973" y="2024"/>
                <a:ext cx="1633" cy="1633"/>
              </a:xfrm>
              <a:prstGeom prst="ellipse">
                <a:avLst/>
              </a:prstGeom>
              <a:solidFill>
                <a:srgbClr val="DEDE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ea typeface="微软雅黑" panose="020B0503020204020204" pitchFamily="34" charset="-122"/>
                </a:endParaRPr>
              </a:p>
            </p:txBody>
          </p:sp>
          <p:sp>
            <p:nvSpPr>
              <p:cNvPr id="77" name="Oval 31">
                <a:extLst>
                  <a:ext uri="{FF2B5EF4-FFF2-40B4-BE49-F238E27FC236}">
                    <a16:creationId xmlns:a16="http://schemas.microsoft.com/office/drawing/2014/main" id="{8F1952B9-E0B5-43D9-8E7D-24EDE1A3B907}"/>
                  </a:ext>
                </a:extLst>
              </p:cNvPr>
              <p:cNvSpPr>
                <a:spLocks noChangeArrowheads="1"/>
              </p:cNvSpPr>
              <p:nvPr/>
            </p:nvSpPr>
            <p:spPr bwMode="auto">
              <a:xfrm>
                <a:off x="2018" y="2069"/>
                <a:ext cx="1542" cy="154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ea typeface="微软雅黑" panose="020B0503020204020204" pitchFamily="34" charset="-122"/>
                </a:endParaRPr>
              </a:p>
            </p:txBody>
          </p:sp>
          <p:sp>
            <p:nvSpPr>
              <p:cNvPr id="78" name="Oval 32">
                <a:extLst>
                  <a:ext uri="{FF2B5EF4-FFF2-40B4-BE49-F238E27FC236}">
                    <a16:creationId xmlns:a16="http://schemas.microsoft.com/office/drawing/2014/main" id="{69243565-6C75-4510-85BC-A21FCB9B076B}"/>
                  </a:ext>
                </a:extLst>
              </p:cNvPr>
              <p:cNvSpPr>
                <a:spLocks noChangeArrowheads="1"/>
              </p:cNvSpPr>
              <p:nvPr/>
            </p:nvSpPr>
            <p:spPr bwMode="auto">
              <a:xfrm>
                <a:off x="2064" y="2115"/>
                <a:ext cx="1451" cy="1451"/>
              </a:xfrm>
              <a:prstGeom prst="ellipse">
                <a:avLst/>
              </a:prstGeom>
              <a:gradFill rotWithShape="1">
                <a:gsLst>
                  <a:gs pos="0">
                    <a:srgbClr val="6F6F6F"/>
                  </a:gs>
                  <a:gs pos="50000">
                    <a:srgbClr val="D3D3D3"/>
                  </a:gs>
                  <a:gs pos="100000">
                    <a:srgbClr val="6F6F6F"/>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ea typeface="微软雅黑" panose="020B0503020204020204" pitchFamily="34" charset="-122"/>
                </a:endParaRPr>
              </a:p>
            </p:txBody>
          </p:sp>
          <p:sp>
            <p:nvSpPr>
              <p:cNvPr id="79" name="Oval 33">
                <a:extLst>
                  <a:ext uri="{FF2B5EF4-FFF2-40B4-BE49-F238E27FC236}">
                    <a16:creationId xmlns:a16="http://schemas.microsoft.com/office/drawing/2014/main" id="{7F102ABE-ABE0-4170-A73A-8932CE611B02}"/>
                  </a:ext>
                </a:extLst>
              </p:cNvPr>
              <p:cNvSpPr>
                <a:spLocks noChangeArrowheads="1"/>
              </p:cNvSpPr>
              <p:nvPr/>
            </p:nvSpPr>
            <p:spPr bwMode="auto">
              <a:xfrm>
                <a:off x="2178" y="2136"/>
                <a:ext cx="1225" cy="977"/>
              </a:xfrm>
              <a:prstGeom prst="ellipse">
                <a:avLst/>
              </a:prstGeom>
              <a:gradFill rotWithShape="1">
                <a:gsLst>
                  <a:gs pos="0">
                    <a:schemeClr val="bg1">
                      <a:alpha val="48000"/>
                    </a:schemeClr>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ea typeface="微软雅黑" panose="020B0503020204020204" pitchFamily="34" charset="-122"/>
                </a:endParaRPr>
              </a:p>
            </p:txBody>
          </p:sp>
        </p:grpSp>
        <p:sp>
          <p:nvSpPr>
            <p:cNvPr id="52" name="Freeform 8">
              <a:extLst>
                <a:ext uri="{FF2B5EF4-FFF2-40B4-BE49-F238E27FC236}">
                  <a16:creationId xmlns:a16="http://schemas.microsoft.com/office/drawing/2014/main" id="{95E13271-3EED-4389-A4E0-1A6562E2556E}"/>
                </a:ext>
              </a:extLst>
            </p:cNvPr>
            <p:cNvSpPr>
              <a:spLocks/>
            </p:cNvSpPr>
            <p:nvPr/>
          </p:nvSpPr>
          <p:spPr bwMode="auto">
            <a:xfrm>
              <a:off x="1964" y="3061"/>
              <a:ext cx="482" cy="561"/>
            </a:xfrm>
            <a:custGeom>
              <a:avLst/>
              <a:gdLst>
                <a:gd name="T0" fmla="*/ 426 w 482"/>
                <a:gd name="T1" fmla="*/ 530 h 561"/>
                <a:gd name="T2" fmla="*/ 176 w 482"/>
                <a:gd name="T3" fmla="*/ 550 h 561"/>
                <a:gd name="T4" fmla="*/ 3 w 482"/>
                <a:gd name="T5" fmla="*/ 464 h 561"/>
                <a:gd name="T6" fmla="*/ 5 w 482"/>
                <a:gd name="T7" fmla="*/ 455 h 561"/>
                <a:gd name="T8" fmla="*/ 151 w 482"/>
                <a:gd name="T9" fmla="*/ 1 h 561"/>
                <a:gd name="T10" fmla="*/ 162 w 482"/>
                <a:gd name="T11" fmla="*/ 9 h 561"/>
                <a:gd name="T12" fmla="*/ 55 w 482"/>
                <a:gd name="T13" fmla="*/ 322 h 561"/>
                <a:gd name="T14" fmla="*/ 420 w 482"/>
                <a:gd name="T15" fmla="*/ 514 h 561"/>
                <a:gd name="T16" fmla="*/ 426 w 482"/>
                <a:gd name="T17" fmla="*/ 530 h 5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2" h="561">
                  <a:moveTo>
                    <a:pt x="426" y="530"/>
                  </a:moveTo>
                  <a:cubicBezTo>
                    <a:pt x="385" y="536"/>
                    <a:pt x="246" y="561"/>
                    <a:pt x="176" y="550"/>
                  </a:cubicBezTo>
                  <a:cubicBezTo>
                    <a:pt x="99" y="544"/>
                    <a:pt x="39" y="511"/>
                    <a:pt x="3" y="464"/>
                  </a:cubicBezTo>
                  <a:cubicBezTo>
                    <a:pt x="0" y="461"/>
                    <a:pt x="6" y="459"/>
                    <a:pt x="5" y="455"/>
                  </a:cubicBezTo>
                  <a:cubicBezTo>
                    <a:pt x="3" y="267"/>
                    <a:pt x="150" y="0"/>
                    <a:pt x="151" y="1"/>
                  </a:cubicBezTo>
                  <a:lnTo>
                    <a:pt x="162" y="9"/>
                  </a:lnTo>
                  <a:cubicBezTo>
                    <a:pt x="162" y="9"/>
                    <a:pt x="56" y="206"/>
                    <a:pt x="55" y="322"/>
                  </a:cubicBezTo>
                  <a:cubicBezTo>
                    <a:pt x="98" y="406"/>
                    <a:pt x="357" y="480"/>
                    <a:pt x="420" y="514"/>
                  </a:cubicBezTo>
                  <a:cubicBezTo>
                    <a:pt x="482" y="549"/>
                    <a:pt x="467" y="524"/>
                    <a:pt x="426" y="530"/>
                  </a:cubicBezTo>
                  <a:close/>
                </a:path>
              </a:pathLst>
            </a:custGeom>
            <a:gradFill rotWithShape="1">
              <a:gsLst>
                <a:gs pos="0">
                  <a:schemeClr val="accent1">
                    <a:alpha val="89000"/>
                  </a:schemeClr>
                </a:gs>
                <a:gs pos="100000">
                  <a:schemeClr val="accent1">
                    <a:alpha val="62999"/>
                  </a:schemeClr>
                </a:gs>
              </a:gsLst>
              <a:lin ang="540000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54" name="Freeform 17">
              <a:extLst>
                <a:ext uri="{FF2B5EF4-FFF2-40B4-BE49-F238E27FC236}">
                  <a16:creationId xmlns:a16="http://schemas.microsoft.com/office/drawing/2014/main" id="{A5AD9D19-5568-45A3-83BF-24BD7F5A689A}"/>
                </a:ext>
              </a:extLst>
            </p:cNvPr>
            <p:cNvSpPr>
              <a:spLocks/>
            </p:cNvSpPr>
            <p:nvPr/>
          </p:nvSpPr>
          <p:spPr bwMode="auto">
            <a:xfrm rot="8118893">
              <a:off x="2840" y="2143"/>
              <a:ext cx="61" cy="526"/>
            </a:xfrm>
            <a:custGeom>
              <a:avLst/>
              <a:gdLst>
                <a:gd name="T0" fmla="*/ 0 w 238"/>
                <a:gd name="T1" fmla="*/ 0 h 2071"/>
                <a:gd name="T2" fmla="*/ 1 w 238"/>
                <a:gd name="T3" fmla="*/ 8 h 2071"/>
                <a:gd name="T4" fmla="*/ 1 w 238"/>
                <a:gd name="T5" fmla="*/ 8 h 2071"/>
                <a:gd name="T6" fmla="*/ 0 w 238"/>
                <a:gd name="T7" fmla="*/ 0 h 20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8" h="2071">
                  <a:moveTo>
                    <a:pt x="0" y="0"/>
                  </a:moveTo>
                  <a:cubicBezTo>
                    <a:pt x="0" y="0"/>
                    <a:pt x="238" y="1802"/>
                    <a:pt x="214" y="1937"/>
                  </a:cubicBezTo>
                  <a:cubicBezTo>
                    <a:pt x="189" y="2071"/>
                    <a:pt x="110" y="1992"/>
                    <a:pt x="110" y="1961"/>
                  </a:cubicBezTo>
                  <a:cubicBezTo>
                    <a:pt x="110" y="1930"/>
                    <a:pt x="0" y="0"/>
                    <a:pt x="0" y="0"/>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56" name="Freeform 18">
              <a:extLst>
                <a:ext uri="{FF2B5EF4-FFF2-40B4-BE49-F238E27FC236}">
                  <a16:creationId xmlns:a16="http://schemas.microsoft.com/office/drawing/2014/main" id="{673B05AD-B178-4EC3-AC12-D0B618A6F26C}"/>
                </a:ext>
              </a:extLst>
            </p:cNvPr>
            <p:cNvSpPr>
              <a:spLocks/>
            </p:cNvSpPr>
            <p:nvPr/>
          </p:nvSpPr>
          <p:spPr bwMode="auto">
            <a:xfrm rot="8118893">
              <a:off x="2841" y="2144"/>
              <a:ext cx="60" cy="526"/>
            </a:xfrm>
            <a:custGeom>
              <a:avLst/>
              <a:gdLst>
                <a:gd name="T0" fmla="*/ 0 w 238"/>
                <a:gd name="T1" fmla="*/ 0 h 2071"/>
                <a:gd name="T2" fmla="*/ 1 w 238"/>
                <a:gd name="T3" fmla="*/ 8 h 2071"/>
                <a:gd name="T4" fmla="*/ 1 w 238"/>
                <a:gd name="T5" fmla="*/ 8 h 2071"/>
                <a:gd name="T6" fmla="*/ 0 w 238"/>
                <a:gd name="T7" fmla="*/ 0 h 20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8" h="2071">
                  <a:moveTo>
                    <a:pt x="0" y="0"/>
                  </a:moveTo>
                  <a:cubicBezTo>
                    <a:pt x="0" y="0"/>
                    <a:pt x="238" y="1802"/>
                    <a:pt x="214" y="1937"/>
                  </a:cubicBezTo>
                  <a:cubicBezTo>
                    <a:pt x="189" y="2071"/>
                    <a:pt x="110" y="1992"/>
                    <a:pt x="110" y="1961"/>
                  </a:cubicBezTo>
                  <a:cubicBezTo>
                    <a:pt x="110" y="1930"/>
                    <a:pt x="0" y="0"/>
                    <a:pt x="0" y="0"/>
                  </a:cubicBezTo>
                  <a:close/>
                </a:path>
              </a:pathLst>
            </a:custGeom>
            <a:solidFill>
              <a:schemeClr val="accent1">
                <a:alpha val="83920"/>
              </a:schemeClr>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58" name="Freeform 19">
              <a:extLst>
                <a:ext uri="{FF2B5EF4-FFF2-40B4-BE49-F238E27FC236}">
                  <a16:creationId xmlns:a16="http://schemas.microsoft.com/office/drawing/2014/main" id="{F65F03A0-77D4-4BC3-8407-23A4BA34DAA5}"/>
                </a:ext>
              </a:extLst>
            </p:cNvPr>
            <p:cNvSpPr>
              <a:spLocks/>
            </p:cNvSpPr>
            <p:nvPr/>
          </p:nvSpPr>
          <p:spPr bwMode="auto">
            <a:xfrm rot="8118893">
              <a:off x="2671" y="1634"/>
              <a:ext cx="535" cy="931"/>
            </a:xfrm>
            <a:custGeom>
              <a:avLst/>
              <a:gdLst>
                <a:gd name="T0" fmla="*/ 3 w 2103"/>
                <a:gd name="T1" fmla="*/ 5 h 3666"/>
                <a:gd name="T2" fmla="*/ 0 w 2103"/>
                <a:gd name="T3" fmla="*/ 3 h 3666"/>
                <a:gd name="T4" fmla="*/ 6 w 2103"/>
                <a:gd name="T5" fmla="*/ 1 h 3666"/>
                <a:gd name="T6" fmla="*/ 8 w 2103"/>
                <a:gd name="T7" fmla="*/ 0 h 3666"/>
                <a:gd name="T8" fmla="*/ 8 w 2103"/>
                <a:gd name="T9" fmla="*/ 2 h 3666"/>
                <a:gd name="T10" fmla="*/ 9 w 2103"/>
                <a:gd name="T11" fmla="*/ 9 h 3666"/>
                <a:gd name="T12" fmla="*/ 7 w 2103"/>
                <a:gd name="T13" fmla="*/ 8 h 3666"/>
                <a:gd name="T14" fmla="*/ 5 w 2103"/>
                <a:gd name="T15" fmla="*/ 15 h 3666"/>
                <a:gd name="T16" fmla="*/ 2 w 2103"/>
                <a:gd name="T17" fmla="*/ 12 h 3666"/>
                <a:gd name="T18" fmla="*/ 3 w 2103"/>
                <a:gd name="T19" fmla="*/ 5 h 3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3" h="3666">
                  <a:moveTo>
                    <a:pt x="599" y="1067"/>
                  </a:moveTo>
                  <a:lnTo>
                    <a:pt x="0" y="602"/>
                  </a:lnTo>
                  <a:lnTo>
                    <a:pt x="1443" y="113"/>
                  </a:lnTo>
                  <a:cubicBezTo>
                    <a:pt x="1615" y="55"/>
                    <a:pt x="1821" y="0"/>
                    <a:pt x="1923" y="65"/>
                  </a:cubicBezTo>
                  <a:cubicBezTo>
                    <a:pt x="1985" y="103"/>
                    <a:pt x="1995" y="184"/>
                    <a:pt x="1987" y="333"/>
                  </a:cubicBezTo>
                  <a:cubicBezTo>
                    <a:pt x="2036" y="896"/>
                    <a:pt x="2103" y="2119"/>
                    <a:pt x="2103" y="2119"/>
                  </a:cubicBezTo>
                  <a:lnTo>
                    <a:pt x="1651" y="1813"/>
                  </a:lnTo>
                  <a:cubicBezTo>
                    <a:pt x="1651" y="1813"/>
                    <a:pt x="1058" y="2834"/>
                    <a:pt x="1082" y="3654"/>
                  </a:cubicBezTo>
                  <a:cubicBezTo>
                    <a:pt x="1076" y="3666"/>
                    <a:pt x="732" y="3381"/>
                    <a:pt x="461" y="2907"/>
                  </a:cubicBezTo>
                  <a:cubicBezTo>
                    <a:pt x="230" y="2501"/>
                    <a:pt x="109" y="1930"/>
                    <a:pt x="599" y="1067"/>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60" name="Freeform 20">
              <a:extLst>
                <a:ext uri="{FF2B5EF4-FFF2-40B4-BE49-F238E27FC236}">
                  <a16:creationId xmlns:a16="http://schemas.microsoft.com/office/drawing/2014/main" id="{DB7DA15F-4FCE-4A2B-919D-C1A191CA484C}"/>
                </a:ext>
              </a:extLst>
            </p:cNvPr>
            <p:cNvSpPr>
              <a:spLocks/>
            </p:cNvSpPr>
            <p:nvPr/>
          </p:nvSpPr>
          <p:spPr bwMode="auto">
            <a:xfrm rot="8118893">
              <a:off x="2671" y="1633"/>
              <a:ext cx="535" cy="932"/>
            </a:xfrm>
            <a:custGeom>
              <a:avLst/>
              <a:gdLst>
                <a:gd name="T0" fmla="*/ 3 w 2103"/>
                <a:gd name="T1" fmla="*/ 5 h 3666"/>
                <a:gd name="T2" fmla="*/ 0 w 2103"/>
                <a:gd name="T3" fmla="*/ 3 h 3666"/>
                <a:gd name="T4" fmla="*/ 6 w 2103"/>
                <a:gd name="T5" fmla="*/ 1 h 3666"/>
                <a:gd name="T6" fmla="*/ 8 w 2103"/>
                <a:gd name="T7" fmla="*/ 0 h 3666"/>
                <a:gd name="T8" fmla="*/ 8 w 2103"/>
                <a:gd name="T9" fmla="*/ 2 h 3666"/>
                <a:gd name="T10" fmla="*/ 9 w 2103"/>
                <a:gd name="T11" fmla="*/ 9 h 3666"/>
                <a:gd name="T12" fmla="*/ 7 w 2103"/>
                <a:gd name="T13" fmla="*/ 8 h 3666"/>
                <a:gd name="T14" fmla="*/ 5 w 2103"/>
                <a:gd name="T15" fmla="*/ 15 h 3666"/>
                <a:gd name="T16" fmla="*/ 2 w 2103"/>
                <a:gd name="T17" fmla="*/ 12 h 3666"/>
                <a:gd name="T18" fmla="*/ 3 w 2103"/>
                <a:gd name="T19" fmla="*/ 5 h 3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3" h="3666">
                  <a:moveTo>
                    <a:pt x="599" y="1067"/>
                  </a:moveTo>
                  <a:lnTo>
                    <a:pt x="0" y="602"/>
                  </a:lnTo>
                  <a:lnTo>
                    <a:pt x="1443" y="113"/>
                  </a:lnTo>
                  <a:cubicBezTo>
                    <a:pt x="1615" y="55"/>
                    <a:pt x="1821" y="0"/>
                    <a:pt x="1923" y="65"/>
                  </a:cubicBezTo>
                  <a:cubicBezTo>
                    <a:pt x="1985" y="103"/>
                    <a:pt x="1995" y="184"/>
                    <a:pt x="1987" y="333"/>
                  </a:cubicBezTo>
                  <a:cubicBezTo>
                    <a:pt x="2036" y="896"/>
                    <a:pt x="2103" y="2119"/>
                    <a:pt x="2103" y="2119"/>
                  </a:cubicBezTo>
                  <a:lnTo>
                    <a:pt x="1651" y="1813"/>
                  </a:lnTo>
                  <a:cubicBezTo>
                    <a:pt x="1651" y="1813"/>
                    <a:pt x="1058" y="2834"/>
                    <a:pt x="1082" y="3654"/>
                  </a:cubicBezTo>
                  <a:cubicBezTo>
                    <a:pt x="1076" y="3666"/>
                    <a:pt x="732" y="3381"/>
                    <a:pt x="461" y="2907"/>
                  </a:cubicBezTo>
                  <a:cubicBezTo>
                    <a:pt x="230" y="2501"/>
                    <a:pt x="109" y="1930"/>
                    <a:pt x="599" y="1067"/>
                  </a:cubicBezTo>
                  <a:close/>
                </a:path>
              </a:pathLst>
            </a:custGeom>
            <a:gradFill rotWithShape="1">
              <a:gsLst>
                <a:gs pos="0">
                  <a:schemeClr val="accent1">
                    <a:alpha val="78000"/>
                  </a:schemeClr>
                </a:gs>
                <a:gs pos="100000">
                  <a:schemeClr val="accent1">
                    <a:alpha val="39998"/>
                  </a:schemeClr>
                </a:gs>
              </a:gsLst>
              <a:lin ang="540000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62" name="Freeform 25">
              <a:extLst>
                <a:ext uri="{FF2B5EF4-FFF2-40B4-BE49-F238E27FC236}">
                  <a16:creationId xmlns:a16="http://schemas.microsoft.com/office/drawing/2014/main" id="{B552DD3D-1E29-4AC1-ADD4-425E17E483FB}"/>
                </a:ext>
              </a:extLst>
            </p:cNvPr>
            <p:cNvSpPr>
              <a:spLocks/>
            </p:cNvSpPr>
            <p:nvPr/>
          </p:nvSpPr>
          <p:spPr bwMode="auto">
            <a:xfrm rot="-6520444">
              <a:off x="3041" y="2919"/>
              <a:ext cx="61" cy="526"/>
            </a:xfrm>
            <a:custGeom>
              <a:avLst/>
              <a:gdLst>
                <a:gd name="T0" fmla="*/ 0 w 238"/>
                <a:gd name="T1" fmla="*/ 0 h 2071"/>
                <a:gd name="T2" fmla="*/ 1 w 238"/>
                <a:gd name="T3" fmla="*/ 8 h 2071"/>
                <a:gd name="T4" fmla="*/ 1 w 238"/>
                <a:gd name="T5" fmla="*/ 8 h 2071"/>
                <a:gd name="T6" fmla="*/ 0 w 238"/>
                <a:gd name="T7" fmla="*/ 0 h 20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8" h="2071">
                  <a:moveTo>
                    <a:pt x="0" y="0"/>
                  </a:moveTo>
                  <a:cubicBezTo>
                    <a:pt x="0" y="0"/>
                    <a:pt x="238" y="1802"/>
                    <a:pt x="214" y="1937"/>
                  </a:cubicBezTo>
                  <a:cubicBezTo>
                    <a:pt x="189" y="2071"/>
                    <a:pt x="110" y="1992"/>
                    <a:pt x="110" y="1961"/>
                  </a:cubicBezTo>
                  <a:cubicBezTo>
                    <a:pt x="110" y="1930"/>
                    <a:pt x="0" y="0"/>
                    <a:pt x="0" y="0"/>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63" name="Freeform 26">
              <a:extLst>
                <a:ext uri="{FF2B5EF4-FFF2-40B4-BE49-F238E27FC236}">
                  <a16:creationId xmlns:a16="http://schemas.microsoft.com/office/drawing/2014/main" id="{F45EB7D0-3129-4DF1-BE7B-BC234A23E5DB}"/>
                </a:ext>
              </a:extLst>
            </p:cNvPr>
            <p:cNvSpPr>
              <a:spLocks/>
            </p:cNvSpPr>
            <p:nvPr/>
          </p:nvSpPr>
          <p:spPr bwMode="auto">
            <a:xfrm rot="-6520444">
              <a:off x="3042" y="2918"/>
              <a:ext cx="60" cy="526"/>
            </a:xfrm>
            <a:custGeom>
              <a:avLst/>
              <a:gdLst>
                <a:gd name="T0" fmla="*/ 0 w 238"/>
                <a:gd name="T1" fmla="*/ 0 h 2071"/>
                <a:gd name="T2" fmla="*/ 1 w 238"/>
                <a:gd name="T3" fmla="*/ 8 h 2071"/>
                <a:gd name="T4" fmla="*/ 1 w 238"/>
                <a:gd name="T5" fmla="*/ 8 h 2071"/>
                <a:gd name="T6" fmla="*/ 0 w 238"/>
                <a:gd name="T7" fmla="*/ 0 h 20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8" h="2071">
                  <a:moveTo>
                    <a:pt x="0" y="0"/>
                  </a:moveTo>
                  <a:cubicBezTo>
                    <a:pt x="0" y="0"/>
                    <a:pt x="238" y="1802"/>
                    <a:pt x="214" y="1937"/>
                  </a:cubicBezTo>
                  <a:cubicBezTo>
                    <a:pt x="189" y="2071"/>
                    <a:pt x="110" y="1992"/>
                    <a:pt x="110" y="1961"/>
                  </a:cubicBezTo>
                  <a:cubicBezTo>
                    <a:pt x="110" y="1930"/>
                    <a:pt x="0" y="0"/>
                    <a:pt x="0" y="0"/>
                  </a:cubicBezTo>
                  <a:close/>
                </a:path>
              </a:pathLst>
            </a:custGeom>
            <a:solidFill>
              <a:schemeClr val="accent1">
                <a:alpha val="83920"/>
              </a:schemeClr>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64" name="Freeform 27">
              <a:extLst>
                <a:ext uri="{FF2B5EF4-FFF2-40B4-BE49-F238E27FC236}">
                  <a16:creationId xmlns:a16="http://schemas.microsoft.com/office/drawing/2014/main" id="{7094E2B7-7C63-4CF5-9236-CCD4EA6BD881}"/>
                </a:ext>
              </a:extLst>
            </p:cNvPr>
            <p:cNvSpPr>
              <a:spLocks/>
            </p:cNvSpPr>
            <p:nvPr/>
          </p:nvSpPr>
          <p:spPr bwMode="auto">
            <a:xfrm rot="-6520444">
              <a:off x="3050" y="2911"/>
              <a:ext cx="535" cy="931"/>
            </a:xfrm>
            <a:custGeom>
              <a:avLst/>
              <a:gdLst>
                <a:gd name="T0" fmla="*/ 3 w 2103"/>
                <a:gd name="T1" fmla="*/ 5 h 3666"/>
                <a:gd name="T2" fmla="*/ 0 w 2103"/>
                <a:gd name="T3" fmla="*/ 3 h 3666"/>
                <a:gd name="T4" fmla="*/ 6 w 2103"/>
                <a:gd name="T5" fmla="*/ 1 h 3666"/>
                <a:gd name="T6" fmla="*/ 8 w 2103"/>
                <a:gd name="T7" fmla="*/ 0 h 3666"/>
                <a:gd name="T8" fmla="*/ 8 w 2103"/>
                <a:gd name="T9" fmla="*/ 2 h 3666"/>
                <a:gd name="T10" fmla="*/ 9 w 2103"/>
                <a:gd name="T11" fmla="*/ 9 h 3666"/>
                <a:gd name="T12" fmla="*/ 7 w 2103"/>
                <a:gd name="T13" fmla="*/ 8 h 3666"/>
                <a:gd name="T14" fmla="*/ 5 w 2103"/>
                <a:gd name="T15" fmla="*/ 15 h 3666"/>
                <a:gd name="T16" fmla="*/ 2 w 2103"/>
                <a:gd name="T17" fmla="*/ 12 h 3666"/>
                <a:gd name="T18" fmla="*/ 3 w 2103"/>
                <a:gd name="T19" fmla="*/ 5 h 3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3" h="3666">
                  <a:moveTo>
                    <a:pt x="599" y="1067"/>
                  </a:moveTo>
                  <a:lnTo>
                    <a:pt x="0" y="602"/>
                  </a:lnTo>
                  <a:lnTo>
                    <a:pt x="1443" y="113"/>
                  </a:lnTo>
                  <a:cubicBezTo>
                    <a:pt x="1615" y="55"/>
                    <a:pt x="1821" y="0"/>
                    <a:pt x="1923" y="65"/>
                  </a:cubicBezTo>
                  <a:cubicBezTo>
                    <a:pt x="1985" y="103"/>
                    <a:pt x="1995" y="184"/>
                    <a:pt x="1987" y="333"/>
                  </a:cubicBezTo>
                  <a:cubicBezTo>
                    <a:pt x="2036" y="896"/>
                    <a:pt x="2103" y="2119"/>
                    <a:pt x="2103" y="2119"/>
                  </a:cubicBezTo>
                  <a:lnTo>
                    <a:pt x="1651" y="1813"/>
                  </a:lnTo>
                  <a:cubicBezTo>
                    <a:pt x="1651" y="1813"/>
                    <a:pt x="1058" y="2834"/>
                    <a:pt x="1082" y="3654"/>
                  </a:cubicBezTo>
                  <a:cubicBezTo>
                    <a:pt x="1076" y="3666"/>
                    <a:pt x="732" y="3381"/>
                    <a:pt x="461" y="2907"/>
                  </a:cubicBezTo>
                  <a:cubicBezTo>
                    <a:pt x="230" y="2501"/>
                    <a:pt x="109" y="1930"/>
                    <a:pt x="599" y="1067"/>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65" name="Freeform 28">
              <a:extLst>
                <a:ext uri="{FF2B5EF4-FFF2-40B4-BE49-F238E27FC236}">
                  <a16:creationId xmlns:a16="http://schemas.microsoft.com/office/drawing/2014/main" id="{C4EAEBF6-DCDF-4305-B43D-C85734974A97}"/>
                </a:ext>
              </a:extLst>
            </p:cNvPr>
            <p:cNvSpPr>
              <a:spLocks/>
            </p:cNvSpPr>
            <p:nvPr/>
          </p:nvSpPr>
          <p:spPr bwMode="auto">
            <a:xfrm rot="-6520444">
              <a:off x="3051" y="2911"/>
              <a:ext cx="535" cy="932"/>
            </a:xfrm>
            <a:custGeom>
              <a:avLst/>
              <a:gdLst>
                <a:gd name="T0" fmla="*/ 3 w 2103"/>
                <a:gd name="T1" fmla="*/ 5 h 3666"/>
                <a:gd name="T2" fmla="*/ 0 w 2103"/>
                <a:gd name="T3" fmla="*/ 3 h 3666"/>
                <a:gd name="T4" fmla="*/ 6 w 2103"/>
                <a:gd name="T5" fmla="*/ 1 h 3666"/>
                <a:gd name="T6" fmla="*/ 8 w 2103"/>
                <a:gd name="T7" fmla="*/ 0 h 3666"/>
                <a:gd name="T8" fmla="*/ 8 w 2103"/>
                <a:gd name="T9" fmla="*/ 2 h 3666"/>
                <a:gd name="T10" fmla="*/ 9 w 2103"/>
                <a:gd name="T11" fmla="*/ 9 h 3666"/>
                <a:gd name="T12" fmla="*/ 7 w 2103"/>
                <a:gd name="T13" fmla="*/ 8 h 3666"/>
                <a:gd name="T14" fmla="*/ 5 w 2103"/>
                <a:gd name="T15" fmla="*/ 15 h 3666"/>
                <a:gd name="T16" fmla="*/ 2 w 2103"/>
                <a:gd name="T17" fmla="*/ 12 h 3666"/>
                <a:gd name="T18" fmla="*/ 3 w 2103"/>
                <a:gd name="T19" fmla="*/ 5 h 3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3" h="3666">
                  <a:moveTo>
                    <a:pt x="599" y="1067"/>
                  </a:moveTo>
                  <a:lnTo>
                    <a:pt x="0" y="602"/>
                  </a:lnTo>
                  <a:lnTo>
                    <a:pt x="1443" y="113"/>
                  </a:lnTo>
                  <a:cubicBezTo>
                    <a:pt x="1615" y="55"/>
                    <a:pt x="1821" y="0"/>
                    <a:pt x="1923" y="65"/>
                  </a:cubicBezTo>
                  <a:cubicBezTo>
                    <a:pt x="1985" y="103"/>
                    <a:pt x="1995" y="184"/>
                    <a:pt x="1987" y="333"/>
                  </a:cubicBezTo>
                  <a:cubicBezTo>
                    <a:pt x="2036" y="896"/>
                    <a:pt x="2103" y="2119"/>
                    <a:pt x="2103" y="2119"/>
                  </a:cubicBezTo>
                  <a:lnTo>
                    <a:pt x="1651" y="1813"/>
                  </a:lnTo>
                  <a:cubicBezTo>
                    <a:pt x="1651" y="1813"/>
                    <a:pt x="1058" y="2834"/>
                    <a:pt x="1082" y="3654"/>
                  </a:cubicBezTo>
                  <a:cubicBezTo>
                    <a:pt x="1076" y="3666"/>
                    <a:pt x="732" y="3381"/>
                    <a:pt x="461" y="2907"/>
                  </a:cubicBezTo>
                  <a:cubicBezTo>
                    <a:pt x="230" y="2501"/>
                    <a:pt x="109" y="1930"/>
                    <a:pt x="599" y="1067"/>
                  </a:cubicBezTo>
                  <a:close/>
                </a:path>
              </a:pathLst>
            </a:custGeom>
            <a:gradFill rotWithShape="1">
              <a:gsLst>
                <a:gs pos="0">
                  <a:schemeClr val="accent1">
                    <a:alpha val="78000"/>
                  </a:schemeClr>
                </a:gs>
                <a:gs pos="100000">
                  <a:schemeClr val="accent1">
                    <a:alpha val="39998"/>
                  </a:schemeClr>
                </a:gs>
              </a:gsLst>
              <a:lin ang="540000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67" name="Freeform 9">
              <a:extLst>
                <a:ext uri="{FF2B5EF4-FFF2-40B4-BE49-F238E27FC236}">
                  <a16:creationId xmlns:a16="http://schemas.microsoft.com/office/drawing/2014/main" id="{E4D40B5A-8977-4A8A-999E-777B0C939B29}"/>
                </a:ext>
              </a:extLst>
            </p:cNvPr>
            <p:cNvSpPr>
              <a:spLocks/>
            </p:cNvSpPr>
            <p:nvPr/>
          </p:nvSpPr>
          <p:spPr bwMode="auto">
            <a:xfrm>
              <a:off x="2197" y="2639"/>
              <a:ext cx="61" cy="526"/>
            </a:xfrm>
            <a:custGeom>
              <a:avLst/>
              <a:gdLst>
                <a:gd name="T0" fmla="*/ 0 w 238"/>
                <a:gd name="T1" fmla="*/ 0 h 2071"/>
                <a:gd name="T2" fmla="*/ 1 w 238"/>
                <a:gd name="T3" fmla="*/ 8 h 2071"/>
                <a:gd name="T4" fmla="*/ 1 w 238"/>
                <a:gd name="T5" fmla="*/ 8 h 2071"/>
                <a:gd name="T6" fmla="*/ 0 w 238"/>
                <a:gd name="T7" fmla="*/ 0 h 20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8" h="2071">
                  <a:moveTo>
                    <a:pt x="0" y="0"/>
                  </a:moveTo>
                  <a:cubicBezTo>
                    <a:pt x="0" y="0"/>
                    <a:pt x="238" y="1802"/>
                    <a:pt x="214" y="1937"/>
                  </a:cubicBezTo>
                  <a:cubicBezTo>
                    <a:pt x="189" y="2071"/>
                    <a:pt x="110" y="1992"/>
                    <a:pt x="110" y="1961"/>
                  </a:cubicBezTo>
                  <a:cubicBezTo>
                    <a:pt x="110" y="1930"/>
                    <a:pt x="0" y="0"/>
                    <a:pt x="0" y="0"/>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69" name="Freeform 10">
              <a:extLst>
                <a:ext uri="{FF2B5EF4-FFF2-40B4-BE49-F238E27FC236}">
                  <a16:creationId xmlns:a16="http://schemas.microsoft.com/office/drawing/2014/main" id="{191CBA5D-93A6-430A-9DB4-E4A90B8D492C}"/>
                </a:ext>
              </a:extLst>
            </p:cNvPr>
            <p:cNvSpPr>
              <a:spLocks/>
            </p:cNvSpPr>
            <p:nvPr/>
          </p:nvSpPr>
          <p:spPr bwMode="auto">
            <a:xfrm>
              <a:off x="2199" y="2639"/>
              <a:ext cx="60" cy="526"/>
            </a:xfrm>
            <a:custGeom>
              <a:avLst/>
              <a:gdLst>
                <a:gd name="T0" fmla="*/ 0 w 238"/>
                <a:gd name="T1" fmla="*/ 0 h 2071"/>
                <a:gd name="T2" fmla="*/ 1 w 238"/>
                <a:gd name="T3" fmla="*/ 8 h 2071"/>
                <a:gd name="T4" fmla="*/ 1 w 238"/>
                <a:gd name="T5" fmla="*/ 8 h 2071"/>
                <a:gd name="T6" fmla="*/ 0 w 238"/>
                <a:gd name="T7" fmla="*/ 0 h 20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8" h="2071">
                  <a:moveTo>
                    <a:pt x="0" y="0"/>
                  </a:moveTo>
                  <a:cubicBezTo>
                    <a:pt x="0" y="0"/>
                    <a:pt x="238" y="1802"/>
                    <a:pt x="214" y="1937"/>
                  </a:cubicBezTo>
                  <a:cubicBezTo>
                    <a:pt x="189" y="2071"/>
                    <a:pt x="110" y="1992"/>
                    <a:pt x="110" y="1961"/>
                  </a:cubicBezTo>
                  <a:cubicBezTo>
                    <a:pt x="110" y="1930"/>
                    <a:pt x="0" y="0"/>
                    <a:pt x="0" y="0"/>
                  </a:cubicBezTo>
                  <a:close/>
                </a:path>
              </a:pathLst>
            </a:custGeom>
            <a:solidFill>
              <a:schemeClr val="accent1">
                <a:alpha val="83920"/>
              </a:schemeClr>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70" name="Freeform 11">
              <a:extLst>
                <a:ext uri="{FF2B5EF4-FFF2-40B4-BE49-F238E27FC236}">
                  <a16:creationId xmlns:a16="http://schemas.microsoft.com/office/drawing/2014/main" id="{14164AB9-6A14-4EEB-A779-3487C16F19C3}"/>
                </a:ext>
              </a:extLst>
            </p:cNvPr>
            <p:cNvSpPr>
              <a:spLocks/>
            </p:cNvSpPr>
            <p:nvPr/>
          </p:nvSpPr>
          <p:spPr bwMode="auto">
            <a:xfrm>
              <a:off x="1696" y="2606"/>
              <a:ext cx="535" cy="931"/>
            </a:xfrm>
            <a:custGeom>
              <a:avLst/>
              <a:gdLst>
                <a:gd name="T0" fmla="*/ 3 w 2103"/>
                <a:gd name="T1" fmla="*/ 5 h 3666"/>
                <a:gd name="T2" fmla="*/ 0 w 2103"/>
                <a:gd name="T3" fmla="*/ 3 h 3666"/>
                <a:gd name="T4" fmla="*/ 6 w 2103"/>
                <a:gd name="T5" fmla="*/ 1 h 3666"/>
                <a:gd name="T6" fmla="*/ 8 w 2103"/>
                <a:gd name="T7" fmla="*/ 0 h 3666"/>
                <a:gd name="T8" fmla="*/ 8 w 2103"/>
                <a:gd name="T9" fmla="*/ 2 h 3666"/>
                <a:gd name="T10" fmla="*/ 9 w 2103"/>
                <a:gd name="T11" fmla="*/ 9 h 3666"/>
                <a:gd name="T12" fmla="*/ 7 w 2103"/>
                <a:gd name="T13" fmla="*/ 8 h 3666"/>
                <a:gd name="T14" fmla="*/ 5 w 2103"/>
                <a:gd name="T15" fmla="*/ 15 h 3666"/>
                <a:gd name="T16" fmla="*/ 2 w 2103"/>
                <a:gd name="T17" fmla="*/ 12 h 3666"/>
                <a:gd name="T18" fmla="*/ 3 w 2103"/>
                <a:gd name="T19" fmla="*/ 5 h 3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3" h="3666">
                  <a:moveTo>
                    <a:pt x="599" y="1067"/>
                  </a:moveTo>
                  <a:lnTo>
                    <a:pt x="0" y="602"/>
                  </a:lnTo>
                  <a:lnTo>
                    <a:pt x="1443" y="113"/>
                  </a:lnTo>
                  <a:cubicBezTo>
                    <a:pt x="1615" y="55"/>
                    <a:pt x="1821" y="0"/>
                    <a:pt x="1923" y="65"/>
                  </a:cubicBezTo>
                  <a:cubicBezTo>
                    <a:pt x="1985" y="103"/>
                    <a:pt x="1995" y="184"/>
                    <a:pt x="1987" y="333"/>
                  </a:cubicBezTo>
                  <a:cubicBezTo>
                    <a:pt x="2036" y="896"/>
                    <a:pt x="2103" y="2119"/>
                    <a:pt x="2103" y="2119"/>
                  </a:cubicBezTo>
                  <a:lnTo>
                    <a:pt x="1651" y="1813"/>
                  </a:lnTo>
                  <a:cubicBezTo>
                    <a:pt x="1651" y="1813"/>
                    <a:pt x="1058" y="2834"/>
                    <a:pt x="1082" y="3654"/>
                  </a:cubicBezTo>
                  <a:cubicBezTo>
                    <a:pt x="1076" y="3666"/>
                    <a:pt x="732" y="3381"/>
                    <a:pt x="461" y="2907"/>
                  </a:cubicBezTo>
                  <a:cubicBezTo>
                    <a:pt x="230" y="2501"/>
                    <a:pt x="109" y="1930"/>
                    <a:pt x="599" y="1067"/>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71" name="Freeform 12">
              <a:extLst>
                <a:ext uri="{FF2B5EF4-FFF2-40B4-BE49-F238E27FC236}">
                  <a16:creationId xmlns:a16="http://schemas.microsoft.com/office/drawing/2014/main" id="{07C7539E-BF57-4C00-9499-DD1D9BC702D8}"/>
                </a:ext>
              </a:extLst>
            </p:cNvPr>
            <p:cNvSpPr>
              <a:spLocks/>
            </p:cNvSpPr>
            <p:nvPr/>
          </p:nvSpPr>
          <p:spPr bwMode="auto">
            <a:xfrm>
              <a:off x="1696" y="2607"/>
              <a:ext cx="535" cy="932"/>
            </a:xfrm>
            <a:custGeom>
              <a:avLst/>
              <a:gdLst>
                <a:gd name="T0" fmla="*/ 3 w 2103"/>
                <a:gd name="T1" fmla="*/ 5 h 3666"/>
                <a:gd name="T2" fmla="*/ 0 w 2103"/>
                <a:gd name="T3" fmla="*/ 3 h 3666"/>
                <a:gd name="T4" fmla="*/ 6 w 2103"/>
                <a:gd name="T5" fmla="*/ 1 h 3666"/>
                <a:gd name="T6" fmla="*/ 8 w 2103"/>
                <a:gd name="T7" fmla="*/ 0 h 3666"/>
                <a:gd name="T8" fmla="*/ 8 w 2103"/>
                <a:gd name="T9" fmla="*/ 2 h 3666"/>
                <a:gd name="T10" fmla="*/ 9 w 2103"/>
                <a:gd name="T11" fmla="*/ 9 h 3666"/>
                <a:gd name="T12" fmla="*/ 7 w 2103"/>
                <a:gd name="T13" fmla="*/ 8 h 3666"/>
                <a:gd name="T14" fmla="*/ 5 w 2103"/>
                <a:gd name="T15" fmla="*/ 15 h 3666"/>
                <a:gd name="T16" fmla="*/ 2 w 2103"/>
                <a:gd name="T17" fmla="*/ 12 h 3666"/>
                <a:gd name="T18" fmla="*/ 3 w 2103"/>
                <a:gd name="T19" fmla="*/ 5 h 3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3" h="3666">
                  <a:moveTo>
                    <a:pt x="599" y="1067"/>
                  </a:moveTo>
                  <a:lnTo>
                    <a:pt x="0" y="602"/>
                  </a:lnTo>
                  <a:lnTo>
                    <a:pt x="1443" y="113"/>
                  </a:lnTo>
                  <a:cubicBezTo>
                    <a:pt x="1615" y="55"/>
                    <a:pt x="1821" y="0"/>
                    <a:pt x="1923" y="65"/>
                  </a:cubicBezTo>
                  <a:cubicBezTo>
                    <a:pt x="1985" y="103"/>
                    <a:pt x="1995" y="184"/>
                    <a:pt x="1987" y="333"/>
                  </a:cubicBezTo>
                  <a:cubicBezTo>
                    <a:pt x="2036" y="896"/>
                    <a:pt x="2103" y="2119"/>
                    <a:pt x="2103" y="2119"/>
                  </a:cubicBezTo>
                  <a:lnTo>
                    <a:pt x="1651" y="1813"/>
                  </a:lnTo>
                  <a:cubicBezTo>
                    <a:pt x="1651" y="1813"/>
                    <a:pt x="1058" y="2834"/>
                    <a:pt x="1082" y="3654"/>
                  </a:cubicBezTo>
                  <a:cubicBezTo>
                    <a:pt x="1076" y="3666"/>
                    <a:pt x="732" y="3381"/>
                    <a:pt x="461" y="2907"/>
                  </a:cubicBezTo>
                  <a:cubicBezTo>
                    <a:pt x="230" y="2501"/>
                    <a:pt x="109" y="1930"/>
                    <a:pt x="599" y="1067"/>
                  </a:cubicBezTo>
                  <a:close/>
                </a:path>
              </a:pathLst>
            </a:custGeom>
            <a:gradFill rotWithShape="1">
              <a:gsLst>
                <a:gs pos="0">
                  <a:schemeClr val="accent1">
                    <a:alpha val="78000"/>
                  </a:schemeClr>
                </a:gs>
                <a:gs pos="100000">
                  <a:schemeClr val="accent1">
                    <a:alpha val="39998"/>
                  </a:schemeClr>
                </a:gs>
              </a:gsLst>
              <a:lin ang="540000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72" name="Freeform 23">
              <a:extLst>
                <a:ext uri="{FF2B5EF4-FFF2-40B4-BE49-F238E27FC236}">
                  <a16:creationId xmlns:a16="http://schemas.microsoft.com/office/drawing/2014/main" id="{D2914B90-777E-4A72-8B51-6599BEF88DD2}"/>
                </a:ext>
              </a:extLst>
            </p:cNvPr>
            <p:cNvSpPr>
              <a:spLocks/>
            </p:cNvSpPr>
            <p:nvPr/>
          </p:nvSpPr>
          <p:spPr bwMode="auto">
            <a:xfrm>
              <a:off x="3259" y="2492"/>
              <a:ext cx="654" cy="801"/>
            </a:xfrm>
            <a:custGeom>
              <a:avLst/>
              <a:gdLst>
                <a:gd name="T0" fmla="*/ 195 w 654"/>
                <a:gd name="T1" fmla="*/ 0 h 801"/>
                <a:gd name="T2" fmla="*/ 256 w 654"/>
                <a:gd name="T3" fmla="*/ 87 h 801"/>
                <a:gd name="T4" fmla="*/ 513 w 654"/>
                <a:gd name="T5" fmla="*/ 546 h 801"/>
                <a:gd name="T6" fmla="*/ 487 w 654"/>
                <a:gd name="T7" fmla="*/ 738 h 801"/>
                <a:gd name="T8" fmla="*/ 478 w 654"/>
                <a:gd name="T9" fmla="*/ 739 h 801"/>
                <a:gd name="T10" fmla="*/ 1 w 654"/>
                <a:gd name="T11" fmla="*/ 746 h 801"/>
                <a:gd name="T12" fmla="*/ 5 w 654"/>
                <a:gd name="T13" fmla="*/ 733 h 801"/>
                <a:gd name="T14" fmla="*/ 336 w 654"/>
                <a:gd name="T15" fmla="*/ 734 h 801"/>
                <a:gd name="T16" fmla="*/ 195 w 654"/>
                <a:gd name="T17" fmla="*/ 0 h 8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 h="801">
                  <a:moveTo>
                    <a:pt x="195" y="0"/>
                  </a:moveTo>
                  <a:cubicBezTo>
                    <a:pt x="195" y="0"/>
                    <a:pt x="250" y="81"/>
                    <a:pt x="256" y="87"/>
                  </a:cubicBezTo>
                  <a:cubicBezTo>
                    <a:pt x="296" y="140"/>
                    <a:pt x="460" y="332"/>
                    <a:pt x="513" y="546"/>
                  </a:cubicBezTo>
                  <a:cubicBezTo>
                    <a:pt x="532" y="621"/>
                    <a:pt x="520" y="688"/>
                    <a:pt x="487" y="738"/>
                  </a:cubicBezTo>
                  <a:cubicBezTo>
                    <a:pt x="485" y="741"/>
                    <a:pt x="481" y="736"/>
                    <a:pt x="478" y="739"/>
                  </a:cubicBezTo>
                  <a:cubicBezTo>
                    <a:pt x="300" y="801"/>
                    <a:pt x="0" y="747"/>
                    <a:pt x="1" y="746"/>
                  </a:cubicBezTo>
                  <a:lnTo>
                    <a:pt x="5" y="733"/>
                  </a:lnTo>
                  <a:cubicBezTo>
                    <a:pt x="5" y="733"/>
                    <a:pt x="225" y="770"/>
                    <a:pt x="336" y="734"/>
                  </a:cubicBezTo>
                  <a:cubicBezTo>
                    <a:pt x="447" y="698"/>
                    <a:pt x="654" y="646"/>
                    <a:pt x="195" y="0"/>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73" name="Freeform 24">
              <a:extLst>
                <a:ext uri="{FF2B5EF4-FFF2-40B4-BE49-F238E27FC236}">
                  <a16:creationId xmlns:a16="http://schemas.microsoft.com/office/drawing/2014/main" id="{C7AF14A5-80FE-4BF9-AF69-8207EBED6B0B}"/>
                </a:ext>
              </a:extLst>
            </p:cNvPr>
            <p:cNvSpPr>
              <a:spLocks/>
            </p:cNvSpPr>
            <p:nvPr/>
          </p:nvSpPr>
          <p:spPr bwMode="auto">
            <a:xfrm>
              <a:off x="3261" y="2585"/>
              <a:ext cx="705" cy="708"/>
            </a:xfrm>
            <a:custGeom>
              <a:avLst/>
              <a:gdLst>
                <a:gd name="T0" fmla="*/ 261 w 705"/>
                <a:gd name="T1" fmla="*/ 0 h 708"/>
                <a:gd name="T2" fmla="*/ 513 w 705"/>
                <a:gd name="T3" fmla="*/ 453 h 708"/>
                <a:gd name="T4" fmla="*/ 487 w 705"/>
                <a:gd name="T5" fmla="*/ 645 h 708"/>
                <a:gd name="T6" fmla="*/ 478 w 705"/>
                <a:gd name="T7" fmla="*/ 646 h 708"/>
                <a:gd name="T8" fmla="*/ 1 w 705"/>
                <a:gd name="T9" fmla="*/ 653 h 708"/>
                <a:gd name="T10" fmla="*/ 5 w 705"/>
                <a:gd name="T11" fmla="*/ 640 h 708"/>
                <a:gd name="T12" fmla="*/ 336 w 705"/>
                <a:gd name="T13" fmla="*/ 641 h 708"/>
                <a:gd name="T14" fmla="*/ 261 w 705"/>
                <a:gd name="T15" fmla="*/ 0 h 7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5" h="708">
                  <a:moveTo>
                    <a:pt x="261" y="0"/>
                  </a:moveTo>
                  <a:cubicBezTo>
                    <a:pt x="301" y="53"/>
                    <a:pt x="460" y="239"/>
                    <a:pt x="513" y="453"/>
                  </a:cubicBezTo>
                  <a:cubicBezTo>
                    <a:pt x="532" y="528"/>
                    <a:pt x="520" y="595"/>
                    <a:pt x="487" y="645"/>
                  </a:cubicBezTo>
                  <a:cubicBezTo>
                    <a:pt x="485" y="648"/>
                    <a:pt x="481" y="643"/>
                    <a:pt x="478" y="646"/>
                  </a:cubicBezTo>
                  <a:cubicBezTo>
                    <a:pt x="300" y="708"/>
                    <a:pt x="0" y="654"/>
                    <a:pt x="1" y="653"/>
                  </a:cubicBezTo>
                  <a:lnTo>
                    <a:pt x="5" y="640"/>
                  </a:lnTo>
                  <a:cubicBezTo>
                    <a:pt x="5" y="640"/>
                    <a:pt x="225" y="677"/>
                    <a:pt x="336" y="641"/>
                  </a:cubicBezTo>
                  <a:cubicBezTo>
                    <a:pt x="705" y="544"/>
                    <a:pt x="232" y="31"/>
                    <a:pt x="261" y="0"/>
                  </a:cubicBezTo>
                  <a:close/>
                </a:path>
              </a:pathLst>
            </a:custGeom>
            <a:gradFill rotWithShape="1">
              <a:gsLst>
                <a:gs pos="0">
                  <a:schemeClr val="accent1">
                    <a:alpha val="89000"/>
                  </a:schemeClr>
                </a:gs>
                <a:gs pos="100000">
                  <a:schemeClr val="accent1">
                    <a:alpha val="62999"/>
                  </a:schemeClr>
                </a:gs>
              </a:gsLst>
              <a:lin ang="540000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74" name="Freeform 15">
              <a:extLst>
                <a:ext uri="{FF2B5EF4-FFF2-40B4-BE49-F238E27FC236}">
                  <a16:creationId xmlns:a16="http://schemas.microsoft.com/office/drawing/2014/main" id="{3E016C45-A069-4455-AED7-1AD83F511E53}"/>
                </a:ext>
              </a:extLst>
            </p:cNvPr>
            <p:cNvSpPr>
              <a:spLocks/>
            </p:cNvSpPr>
            <p:nvPr/>
          </p:nvSpPr>
          <p:spPr bwMode="auto">
            <a:xfrm rot="8118893">
              <a:off x="2038" y="1829"/>
              <a:ext cx="795" cy="652"/>
            </a:xfrm>
            <a:custGeom>
              <a:avLst/>
              <a:gdLst>
                <a:gd name="T0" fmla="*/ 13 w 3125"/>
                <a:gd name="T1" fmla="*/ 7 h 2566"/>
                <a:gd name="T2" fmla="*/ 13 w 3125"/>
                <a:gd name="T3" fmla="*/ 7 h 2566"/>
                <a:gd name="T4" fmla="*/ 3 w 3125"/>
                <a:gd name="T5" fmla="*/ 9 h 2566"/>
                <a:gd name="T6" fmla="*/ 0 w 3125"/>
                <a:gd name="T7" fmla="*/ 8 h 2566"/>
                <a:gd name="T8" fmla="*/ 0 w 3125"/>
                <a:gd name="T9" fmla="*/ 7 h 2566"/>
                <a:gd name="T10" fmla="*/ 3 w 3125"/>
                <a:gd name="T11" fmla="*/ 0 h 2566"/>
                <a:gd name="T12" fmla="*/ 3 w 3125"/>
                <a:gd name="T13" fmla="*/ 0 h 2566"/>
                <a:gd name="T14" fmla="*/ 1 w 3125"/>
                <a:gd name="T15" fmla="*/ 5 h 2566"/>
                <a:gd name="T16" fmla="*/ 13 w 3125"/>
                <a:gd name="T17" fmla="*/ 7 h 25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25" h="2566">
                  <a:moveTo>
                    <a:pt x="3124" y="1669"/>
                  </a:moveTo>
                  <a:cubicBezTo>
                    <a:pt x="3125" y="1668"/>
                    <a:pt x="3110" y="1674"/>
                    <a:pt x="3082" y="1683"/>
                  </a:cubicBezTo>
                  <a:cubicBezTo>
                    <a:pt x="2835" y="1769"/>
                    <a:pt x="1555" y="2238"/>
                    <a:pt x="690" y="2164"/>
                  </a:cubicBezTo>
                  <a:cubicBezTo>
                    <a:pt x="390" y="2139"/>
                    <a:pt x="155" y="2010"/>
                    <a:pt x="10" y="1828"/>
                  </a:cubicBezTo>
                  <a:cubicBezTo>
                    <a:pt x="0" y="1816"/>
                    <a:pt x="25" y="1806"/>
                    <a:pt x="18" y="1791"/>
                  </a:cubicBezTo>
                  <a:cubicBezTo>
                    <a:pt x="10" y="1051"/>
                    <a:pt x="590" y="0"/>
                    <a:pt x="595" y="4"/>
                  </a:cubicBezTo>
                  <a:lnTo>
                    <a:pt x="638" y="34"/>
                  </a:lnTo>
                  <a:cubicBezTo>
                    <a:pt x="638" y="34"/>
                    <a:pt x="222" y="811"/>
                    <a:pt x="216" y="1269"/>
                  </a:cubicBezTo>
                  <a:cubicBezTo>
                    <a:pt x="210" y="1726"/>
                    <a:pt x="141" y="2566"/>
                    <a:pt x="3124" y="1669"/>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75" name="Freeform 16">
              <a:extLst>
                <a:ext uri="{FF2B5EF4-FFF2-40B4-BE49-F238E27FC236}">
                  <a16:creationId xmlns:a16="http://schemas.microsoft.com/office/drawing/2014/main" id="{1B74685E-F988-4AA2-B7BC-F956A88C38EF}"/>
                </a:ext>
              </a:extLst>
            </p:cNvPr>
            <p:cNvSpPr>
              <a:spLocks/>
            </p:cNvSpPr>
            <p:nvPr/>
          </p:nvSpPr>
          <p:spPr bwMode="auto">
            <a:xfrm rot="8118893">
              <a:off x="2037" y="1830"/>
              <a:ext cx="795" cy="652"/>
            </a:xfrm>
            <a:custGeom>
              <a:avLst/>
              <a:gdLst>
                <a:gd name="T0" fmla="*/ 13 w 3125"/>
                <a:gd name="T1" fmla="*/ 7 h 2566"/>
                <a:gd name="T2" fmla="*/ 13 w 3125"/>
                <a:gd name="T3" fmla="*/ 7 h 2566"/>
                <a:gd name="T4" fmla="*/ 3 w 3125"/>
                <a:gd name="T5" fmla="*/ 9 h 2566"/>
                <a:gd name="T6" fmla="*/ 0 w 3125"/>
                <a:gd name="T7" fmla="*/ 8 h 2566"/>
                <a:gd name="T8" fmla="*/ 0 w 3125"/>
                <a:gd name="T9" fmla="*/ 7 h 2566"/>
                <a:gd name="T10" fmla="*/ 3 w 3125"/>
                <a:gd name="T11" fmla="*/ 0 h 2566"/>
                <a:gd name="T12" fmla="*/ 3 w 3125"/>
                <a:gd name="T13" fmla="*/ 0 h 2566"/>
                <a:gd name="T14" fmla="*/ 1 w 3125"/>
                <a:gd name="T15" fmla="*/ 5 h 2566"/>
                <a:gd name="T16" fmla="*/ 13 w 3125"/>
                <a:gd name="T17" fmla="*/ 7 h 25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25" h="2566">
                  <a:moveTo>
                    <a:pt x="3124" y="1669"/>
                  </a:moveTo>
                  <a:cubicBezTo>
                    <a:pt x="3125" y="1668"/>
                    <a:pt x="3110" y="1674"/>
                    <a:pt x="3082" y="1683"/>
                  </a:cubicBezTo>
                  <a:cubicBezTo>
                    <a:pt x="2835" y="1769"/>
                    <a:pt x="1555" y="2238"/>
                    <a:pt x="690" y="2164"/>
                  </a:cubicBezTo>
                  <a:cubicBezTo>
                    <a:pt x="390" y="2139"/>
                    <a:pt x="155" y="2010"/>
                    <a:pt x="10" y="1828"/>
                  </a:cubicBezTo>
                  <a:cubicBezTo>
                    <a:pt x="0" y="1816"/>
                    <a:pt x="25" y="1806"/>
                    <a:pt x="18" y="1791"/>
                  </a:cubicBezTo>
                  <a:cubicBezTo>
                    <a:pt x="10" y="1051"/>
                    <a:pt x="590" y="0"/>
                    <a:pt x="595" y="4"/>
                  </a:cubicBezTo>
                  <a:lnTo>
                    <a:pt x="638" y="34"/>
                  </a:lnTo>
                  <a:cubicBezTo>
                    <a:pt x="638" y="34"/>
                    <a:pt x="222" y="811"/>
                    <a:pt x="216" y="1269"/>
                  </a:cubicBezTo>
                  <a:cubicBezTo>
                    <a:pt x="210" y="1726"/>
                    <a:pt x="141" y="2566"/>
                    <a:pt x="3124" y="1669"/>
                  </a:cubicBezTo>
                  <a:close/>
                </a:path>
              </a:pathLst>
            </a:custGeom>
            <a:gradFill rotWithShape="1">
              <a:gsLst>
                <a:gs pos="0">
                  <a:schemeClr val="accent1">
                    <a:alpha val="89000"/>
                  </a:schemeClr>
                </a:gs>
                <a:gs pos="100000">
                  <a:schemeClr val="accent1">
                    <a:alpha val="62999"/>
                  </a:schemeClr>
                </a:gs>
              </a:gsLst>
              <a:lin ang="540000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grpSp>
      <p:sp>
        <p:nvSpPr>
          <p:cNvPr id="81" name="Line 37">
            <a:extLst>
              <a:ext uri="{FF2B5EF4-FFF2-40B4-BE49-F238E27FC236}">
                <a16:creationId xmlns:a16="http://schemas.microsoft.com/office/drawing/2014/main" id="{32931DF6-B2F2-4FE1-87BD-D3AFBB6F678B}"/>
              </a:ext>
            </a:extLst>
          </p:cNvPr>
          <p:cNvSpPr>
            <a:spLocks noChangeShapeType="1"/>
          </p:cNvSpPr>
          <p:nvPr/>
        </p:nvSpPr>
        <p:spPr bwMode="auto">
          <a:xfrm flipV="1">
            <a:off x="4861034" y="4413239"/>
            <a:ext cx="4975" cy="55815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350"/>
          </a:p>
        </p:txBody>
      </p:sp>
      <p:sp>
        <p:nvSpPr>
          <p:cNvPr id="82" name="Text Box 41">
            <a:extLst>
              <a:ext uri="{FF2B5EF4-FFF2-40B4-BE49-F238E27FC236}">
                <a16:creationId xmlns:a16="http://schemas.microsoft.com/office/drawing/2014/main" id="{65C03A51-0B42-4C8E-92A7-725D697C0740}"/>
              </a:ext>
            </a:extLst>
          </p:cNvPr>
          <p:cNvSpPr txBox="1">
            <a:spLocks noChangeArrowheads="1"/>
          </p:cNvSpPr>
          <p:nvPr/>
        </p:nvSpPr>
        <p:spPr bwMode="auto">
          <a:xfrm>
            <a:off x="2359026" y="3283504"/>
            <a:ext cx="473325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80000"/>
              </a:lnSpc>
            </a:pPr>
            <a:r>
              <a:rPr lang="zh-CN" altLang="en-US" sz="3200" dirty="0">
                <a:latin typeface="华文行楷" pitchFamily="2" charset="-122"/>
                <a:ea typeface="华文行楷" pitchFamily="2" charset="-122"/>
              </a:rPr>
              <a:t>主讲：洪佩琳，韩江萍</a:t>
            </a:r>
            <a:endParaRPr lang="en-US" altLang="zh-CN" sz="2400" dirty="0">
              <a:latin typeface="华文行楷" pitchFamily="2" charset="-122"/>
              <a:ea typeface="华文行楷" pitchFamily="2" charset="-122"/>
            </a:endParaRPr>
          </a:p>
          <a:p>
            <a:pPr algn="ctr">
              <a:lnSpc>
                <a:spcPct val="80000"/>
              </a:lnSpc>
            </a:pPr>
            <a:r>
              <a:rPr lang="zh-CN" altLang="en-US" sz="2400" dirty="0">
                <a:latin typeface="华文行楷" pitchFamily="2" charset="-122"/>
                <a:ea typeface="华文行楷" pitchFamily="2" charset="-122"/>
              </a:rPr>
              <a:t> </a:t>
            </a:r>
            <a:r>
              <a:rPr lang="en-US" altLang="zh-CN" sz="2400" dirty="0">
                <a:solidFill>
                  <a:srgbClr val="FF0000"/>
                </a:solidFill>
                <a:hlinkClick r:id="rId4"/>
              </a:rPr>
              <a:t>plhong@ustc.edu.cn</a:t>
            </a:r>
            <a:endParaRPr lang="en-US" altLang="zh-CN" sz="2400" dirty="0">
              <a:solidFill>
                <a:srgbClr val="FF0000"/>
              </a:solidFill>
            </a:endParaRPr>
          </a:p>
          <a:p>
            <a:pPr algn="ctr">
              <a:lnSpc>
                <a:spcPct val="80000"/>
              </a:lnSpc>
            </a:pPr>
            <a:r>
              <a:rPr lang="en-US" altLang="zh-CN" sz="2400" dirty="0">
                <a:solidFill>
                  <a:srgbClr val="FF0000"/>
                </a:solidFill>
              </a:rPr>
              <a:t>jphai@ustc.edu.cn</a:t>
            </a:r>
          </a:p>
        </p:txBody>
      </p:sp>
      <p:sp>
        <p:nvSpPr>
          <p:cNvPr id="83" name="Text Box 43">
            <a:extLst>
              <a:ext uri="{FF2B5EF4-FFF2-40B4-BE49-F238E27FC236}">
                <a16:creationId xmlns:a16="http://schemas.microsoft.com/office/drawing/2014/main" id="{7D3FA7DF-9EC2-4D46-AB4A-77A5A47265F8}"/>
              </a:ext>
            </a:extLst>
          </p:cNvPr>
          <p:cNvSpPr txBox="1">
            <a:spLocks noChangeArrowheads="1"/>
          </p:cNvSpPr>
          <p:nvPr/>
        </p:nvSpPr>
        <p:spPr bwMode="auto">
          <a:xfrm>
            <a:off x="5568177" y="5701802"/>
            <a:ext cx="3575823"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80000"/>
              </a:lnSpc>
            </a:pPr>
            <a:r>
              <a:rPr lang="zh-CN" altLang="en-US" sz="1400" dirty="0">
                <a:latin typeface="+mn-ea"/>
                <a:ea typeface="+mn-ea"/>
              </a:rPr>
              <a:t>青教计划：薛颖杰，</a:t>
            </a:r>
            <a:r>
              <a:rPr lang="en-US" altLang="zh-CN" sz="1400" dirty="0">
                <a:latin typeface="+mn-ea"/>
                <a:ea typeface="+mn-ea"/>
              </a:rPr>
              <a:t>yjxue@ustc.edu.cn</a:t>
            </a:r>
          </a:p>
          <a:p>
            <a:pPr>
              <a:lnSpc>
                <a:spcPct val="80000"/>
              </a:lnSpc>
            </a:pPr>
            <a:endParaRPr lang="en-US" altLang="zh-CN" sz="1400" dirty="0">
              <a:latin typeface="+mn-ea"/>
              <a:ea typeface="+mn-ea"/>
            </a:endParaRPr>
          </a:p>
          <a:p>
            <a:pPr>
              <a:lnSpc>
                <a:spcPct val="80000"/>
              </a:lnSpc>
            </a:pPr>
            <a:r>
              <a:rPr lang="zh-CN" altLang="en-US" sz="1400" dirty="0">
                <a:latin typeface="+mn-ea"/>
                <a:ea typeface="+mn-ea"/>
              </a:rPr>
              <a:t>助教：张子和，程子豪</a:t>
            </a:r>
            <a:endParaRPr lang="en-US" altLang="zh-CN" sz="1400" dirty="0">
              <a:latin typeface="+mn-ea"/>
              <a:ea typeface="+mn-ea"/>
            </a:endParaRPr>
          </a:p>
        </p:txBody>
      </p:sp>
      <p:sp>
        <p:nvSpPr>
          <p:cNvPr id="84" name="Text Box 45">
            <a:extLst>
              <a:ext uri="{FF2B5EF4-FFF2-40B4-BE49-F238E27FC236}">
                <a16:creationId xmlns:a16="http://schemas.microsoft.com/office/drawing/2014/main" id="{5EE88543-6D7A-4CE8-B99D-83D5743765D3}"/>
              </a:ext>
            </a:extLst>
          </p:cNvPr>
          <p:cNvSpPr txBox="1">
            <a:spLocks noChangeArrowheads="1"/>
          </p:cNvSpPr>
          <p:nvPr/>
        </p:nvSpPr>
        <p:spPr bwMode="auto">
          <a:xfrm>
            <a:off x="95499" y="5161359"/>
            <a:ext cx="32815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2000" dirty="0">
                <a:latin typeface="华文新魏" pitchFamily="2" charset="-122"/>
                <a:ea typeface="华文新魏" pitchFamily="2" charset="-122"/>
              </a:rPr>
              <a:t>课程主页</a:t>
            </a:r>
            <a:endParaRPr lang="en-US" altLang="zh-CN" sz="2000" dirty="0">
              <a:latin typeface="华文新魏" pitchFamily="2" charset="-122"/>
              <a:ea typeface="华文新魏" pitchFamily="2" charset="-122"/>
            </a:endParaRPr>
          </a:p>
          <a:p>
            <a:pPr algn="just"/>
            <a:r>
              <a:rPr lang="en-US" altLang="zh-CN" sz="2000" dirty="0">
                <a:solidFill>
                  <a:srgbClr val="FF0000"/>
                </a:solidFill>
                <a:hlinkClick r:id="rId5"/>
              </a:rPr>
              <a:t>http://if.ustc.edu.cn/course/</a:t>
            </a:r>
            <a:endParaRPr lang="en-US" altLang="zh-CN" sz="2000" dirty="0">
              <a:solidFill>
                <a:srgbClr val="FF0000"/>
              </a:solidFill>
            </a:endParaRPr>
          </a:p>
          <a:p>
            <a:pPr algn="just"/>
            <a:r>
              <a:rPr lang="en-US" altLang="zh-CN" sz="2000" dirty="0">
                <a:ea typeface="微软雅黑" panose="020B0503020204020204" pitchFamily="34" charset="-122"/>
                <a:hlinkClick r:id="rId6"/>
              </a:rPr>
              <a:t>https://git.ustc.edu.cn/infonet/computer-network-experiment</a:t>
            </a:r>
            <a:endParaRPr lang="en-US" altLang="zh-CN" sz="2000" dirty="0">
              <a:ea typeface="微软雅黑" panose="020B0503020204020204" pitchFamily="34" charset="-122"/>
            </a:endParaRPr>
          </a:p>
          <a:p>
            <a:pPr algn="just"/>
            <a:endParaRPr lang="zh-CN" altLang="en-US" sz="2000" b="1" dirty="0">
              <a:ea typeface="微软雅黑" panose="020B0503020204020204" pitchFamily="34" charset="-122"/>
            </a:endParaRPr>
          </a:p>
        </p:txBody>
      </p:sp>
      <p:pic>
        <p:nvPicPr>
          <p:cNvPr id="80" name="Picture 332" descr="nb_monday_2123_1">
            <a:hlinkClick r:id="rId7"/>
          </p:cNvPr>
          <p:cNvPicPr>
            <a:picLocks noChangeAspect="1" noChangeArrowheads="1"/>
          </p:cNvPicPr>
          <p:nvPr/>
        </p:nvPicPr>
        <p:blipFill>
          <a:blip r:embed="rId8" cstate="print">
            <a:clrChange>
              <a:clrFrom>
                <a:srgbClr val="FEFFFF"/>
              </a:clrFrom>
              <a:clrTo>
                <a:srgbClr val="FEFFFF">
                  <a:alpha val="0"/>
                </a:srgbClr>
              </a:clrTo>
            </a:clrChange>
          </a:blip>
          <a:srcRect l="8333" t="8333" r="8333" b="8333"/>
          <a:stretch>
            <a:fillRect/>
          </a:stretch>
        </p:blipFill>
        <p:spPr bwMode="auto">
          <a:xfrm>
            <a:off x="7092280" y="4653136"/>
            <a:ext cx="433387" cy="433388"/>
          </a:xfrm>
          <a:prstGeom prst="rect">
            <a:avLst/>
          </a:prstGeom>
          <a:noFill/>
          <a:ln w="25400">
            <a:noFill/>
            <a:miter lim="800000"/>
            <a:headEnd/>
            <a:tailEnd/>
          </a:ln>
        </p:spPr>
      </p:pic>
      <p:pic>
        <p:nvPicPr>
          <p:cNvPr id="85" name="Picture 332" descr="nb_monday_2123_1">
            <a:hlinkClick r:id="rId7"/>
          </p:cNvPr>
          <p:cNvPicPr>
            <a:picLocks noChangeAspect="1" noChangeArrowheads="1"/>
          </p:cNvPicPr>
          <p:nvPr/>
        </p:nvPicPr>
        <p:blipFill>
          <a:blip r:embed="rId8" cstate="print">
            <a:clrChange>
              <a:clrFrom>
                <a:srgbClr val="FEFFFF"/>
              </a:clrFrom>
              <a:clrTo>
                <a:srgbClr val="FEFFFF">
                  <a:alpha val="0"/>
                </a:srgbClr>
              </a:clrTo>
            </a:clrChange>
          </a:blip>
          <a:srcRect l="8333" t="8333" r="8333" b="8333"/>
          <a:stretch>
            <a:fillRect/>
          </a:stretch>
        </p:blipFill>
        <p:spPr bwMode="auto">
          <a:xfrm>
            <a:off x="323528" y="4005064"/>
            <a:ext cx="433387" cy="433388"/>
          </a:xfrm>
          <a:prstGeom prst="rect">
            <a:avLst/>
          </a:prstGeom>
          <a:noFill/>
          <a:ln w="25400">
            <a:noFill/>
            <a:miter lim="800000"/>
            <a:headEnd/>
            <a:tailEnd/>
          </a:ln>
        </p:spPr>
      </p:pic>
      <p:pic>
        <p:nvPicPr>
          <p:cNvPr id="86" name="Picture 332" descr="nb_monday_2123_1">
            <a:hlinkClick r:id="rId7"/>
          </p:cNvPr>
          <p:cNvPicPr>
            <a:picLocks noChangeAspect="1" noChangeArrowheads="1"/>
          </p:cNvPicPr>
          <p:nvPr/>
        </p:nvPicPr>
        <p:blipFill>
          <a:blip r:embed="rId8" cstate="print">
            <a:clrChange>
              <a:clrFrom>
                <a:srgbClr val="FEFFFF"/>
              </a:clrFrom>
              <a:clrTo>
                <a:srgbClr val="FEFFFF">
                  <a:alpha val="0"/>
                </a:srgbClr>
              </a:clrTo>
            </a:clrChange>
          </a:blip>
          <a:srcRect l="8333" t="8333" r="8333" b="8333"/>
          <a:stretch>
            <a:fillRect/>
          </a:stretch>
        </p:blipFill>
        <p:spPr bwMode="auto">
          <a:xfrm>
            <a:off x="1475656" y="5085184"/>
            <a:ext cx="433387" cy="433388"/>
          </a:xfrm>
          <a:prstGeom prst="rect">
            <a:avLst/>
          </a:prstGeom>
          <a:noFill/>
          <a:ln w="25400">
            <a:noFill/>
            <a:miter lim="800000"/>
            <a:headEnd/>
            <a:tailEnd/>
          </a:ln>
        </p:spPr>
      </p:pic>
      <p:cxnSp>
        <p:nvCxnSpPr>
          <p:cNvPr id="88" name="直接连接符 87"/>
          <p:cNvCxnSpPr>
            <a:stCxn id="15" idx="4"/>
          </p:cNvCxnSpPr>
          <p:nvPr/>
        </p:nvCxnSpPr>
        <p:spPr>
          <a:xfrm flipH="1">
            <a:off x="683568" y="3669197"/>
            <a:ext cx="205244" cy="407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11" idx="3"/>
          </p:cNvCxnSpPr>
          <p:nvPr/>
        </p:nvCxnSpPr>
        <p:spPr>
          <a:xfrm flipH="1">
            <a:off x="1835697" y="4936094"/>
            <a:ext cx="264351" cy="29885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58412" y="4328912"/>
            <a:ext cx="1296144" cy="338554"/>
          </a:xfrm>
          <a:prstGeom prst="rect">
            <a:avLst/>
          </a:prstGeom>
          <a:noFill/>
        </p:spPr>
        <p:txBody>
          <a:bodyPr wrap="square" rtlCol="0">
            <a:spAutoFit/>
          </a:bodyPr>
          <a:lstStyle/>
          <a:p>
            <a:r>
              <a:rPr lang="en-US" altLang="zh-CN" sz="1600" b="1" dirty="0"/>
              <a:t>Computer</a:t>
            </a:r>
            <a:endParaRPr lang="zh-CN" altLang="en-US" sz="1600" b="1" dirty="0"/>
          </a:p>
        </p:txBody>
      </p:sp>
      <p:pic>
        <p:nvPicPr>
          <p:cNvPr id="96" name="Picture 331" descr="ap1"/>
          <p:cNvPicPr>
            <a:picLocks noChangeAspect="1" noChangeArrowheads="1"/>
          </p:cNvPicPr>
          <p:nvPr/>
        </p:nvPicPr>
        <p:blipFill>
          <a:blip r:embed="rId9" cstate="print"/>
          <a:srcRect r="6151"/>
          <a:stretch>
            <a:fillRect/>
          </a:stretch>
        </p:blipFill>
        <p:spPr bwMode="auto">
          <a:xfrm>
            <a:off x="7812360" y="3933056"/>
            <a:ext cx="636588" cy="477837"/>
          </a:xfrm>
          <a:prstGeom prst="rect">
            <a:avLst/>
          </a:prstGeom>
          <a:noFill/>
          <a:ln w="9525">
            <a:noFill/>
            <a:miter lim="800000"/>
            <a:headEnd/>
            <a:tailEnd/>
          </a:ln>
        </p:spPr>
      </p:pic>
      <p:cxnSp>
        <p:nvCxnSpPr>
          <p:cNvPr id="98" name="直接连接符 97"/>
          <p:cNvCxnSpPr/>
          <p:nvPr/>
        </p:nvCxnSpPr>
        <p:spPr>
          <a:xfrm>
            <a:off x="7812360" y="3645024"/>
            <a:ext cx="340308" cy="64807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Object 371"/>
          <p:cNvGraphicFramePr>
            <a:graphicFrameLocks noChangeAspect="1"/>
          </p:cNvGraphicFramePr>
          <p:nvPr/>
        </p:nvGraphicFramePr>
        <p:xfrm>
          <a:off x="7524328" y="4437112"/>
          <a:ext cx="531813" cy="488950"/>
        </p:xfrm>
        <a:graphic>
          <a:graphicData uri="http://schemas.openxmlformats.org/presentationml/2006/ole">
            <mc:AlternateContent xmlns:mc="http://schemas.openxmlformats.org/markup-compatibility/2006">
              <mc:Choice xmlns:v="urn:schemas-microsoft-com:vml" Requires="v">
                <p:oleObj spid="_x0000_s123966" name="Visio" r:id="rId10" imgW="718515" imgH="661213" progId="Visio.Drawing.11">
                  <p:embed/>
                </p:oleObj>
              </mc:Choice>
              <mc:Fallback>
                <p:oleObj name="Visio" r:id="rId10" imgW="718515" imgH="661213" progId="Visio.Drawing.11">
                  <p:embed/>
                  <p:pic>
                    <p:nvPicPr>
                      <p:cNvPr id="0" name="Object 3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24328" y="4437112"/>
                        <a:ext cx="5318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5701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65845A37-792F-4753-8149-9E8AEBCD5298}" type="slidenum">
              <a:rPr lang="en-US" altLang="zh-CN"/>
              <a:pPr/>
              <a:t>10</a:t>
            </a:fld>
            <a:endParaRPr lang="en-US" altLang="zh-CN"/>
          </a:p>
        </p:txBody>
      </p:sp>
      <p:sp>
        <p:nvSpPr>
          <p:cNvPr id="58370" name="Rectangle 2"/>
          <p:cNvSpPr>
            <a:spLocks noGrp="1" noChangeArrowheads="1"/>
          </p:cNvSpPr>
          <p:nvPr>
            <p:ph type="title"/>
          </p:nvPr>
        </p:nvSpPr>
        <p:spPr>
          <a:xfrm>
            <a:off x="714348" y="142852"/>
            <a:ext cx="7793037" cy="857233"/>
          </a:xfrm>
        </p:spPr>
        <p:txBody>
          <a:bodyPr/>
          <a:lstStyle/>
          <a:p>
            <a:r>
              <a:rPr lang="en-US" altLang="zh-CN" dirty="0"/>
              <a:t>1.1Internet </a:t>
            </a:r>
            <a:r>
              <a:rPr lang="zh-CN" altLang="en-US" dirty="0"/>
              <a:t>的发展史</a:t>
            </a:r>
          </a:p>
        </p:txBody>
      </p:sp>
      <p:sp>
        <p:nvSpPr>
          <p:cNvPr id="58371" name="Rectangle 3"/>
          <p:cNvSpPr>
            <a:spLocks noGrp="1" noChangeArrowheads="1"/>
          </p:cNvSpPr>
          <p:nvPr>
            <p:ph type="body" idx="1"/>
          </p:nvPr>
        </p:nvSpPr>
        <p:spPr>
          <a:xfrm>
            <a:off x="0" y="1071546"/>
            <a:ext cx="9144000" cy="5786454"/>
          </a:xfrm>
          <a:solidFill>
            <a:schemeClr val="bg1"/>
          </a:solidFill>
        </p:spPr>
        <p:txBody>
          <a:bodyPr/>
          <a:lstStyle/>
          <a:p>
            <a:r>
              <a:rPr lang="en-US" altLang="zh-CN" sz="2400" b="1" dirty="0"/>
              <a:t>Internet</a:t>
            </a:r>
            <a:r>
              <a:rPr lang="en-US" altLang="zh-CN" sz="2400" b="1" dirty="0">
                <a:latin typeface="Arial"/>
              </a:rPr>
              <a:t>——</a:t>
            </a:r>
            <a:r>
              <a:rPr lang="zh-CN" altLang="en-US" sz="2400" b="1" dirty="0"/>
              <a:t>因特网（国际互连网，互联网（</a:t>
            </a:r>
            <a:r>
              <a:rPr lang="en-US" altLang="zh-CN" sz="2400" b="1" dirty="0"/>
              <a:t>internet</a:t>
            </a:r>
            <a:r>
              <a:rPr lang="zh-CN" altLang="en-US" sz="2400" b="1" dirty="0"/>
              <a:t>））</a:t>
            </a:r>
          </a:p>
          <a:p>
            <a:pPr lvl="1"/>
            <a:r>
              <a:rPr lang="zh-CN" altLang="en-US" sz="2000" b="1" dirty="0">
                <a:latin typeface="宋体" pitchFamily="2" charset="-122"/>
              </a:rPr>
              <a:t>指全球最大的、开放的，由众多网络相互连接而成的计算机网络，它由美国阿帕网（</a:t>
            </a:r>
            <a:r>
              <a:rPr lang="en-US" altLang="zh-CN" sz="2000" b="1" dirty="0" err="1">
                <a:latin typeface="宋体" pitchFamily="2" charset="-122"/>
              </a:rPr>
              <a:t>ARPAnet</a:t>
            </a:r>
            <a:r>
              <a:rPr lang="zh-CN" altLang="en-US" sz="2000" b="1" dirty="0">
                <a:latin typeface="宋体" pitchFamily="2" charset="-122"/>
              </a:rPr>
              <a:t>）发展而成，主要采用</a:t>
            </a:r>
            <a:r>
              <a:rPr lang="en-US" altLang="zh-CN" sz="2000" b="1" dirty="0">
                <a:latin typeface="宋体" pitchFamily="2" charset="-122"/>
              </a:rPr>
              <a:t>TCP/IP</a:t>
            </a:r>
            <a:r>
              <a:rPr lang="zh-CN" altLang="en-US" sz="2000" b="1" dirty="0">
                <a:latin typeface="宋体" pitchFamily="2" charset="-122"/>
              </a:rPr>
              <a:t>协议。</a:t>
            </a:r>
          </a:p>
          <a:p>
            <a:r>
              <a:rPr lang="zh-CN" altLang="en-US" sz="2400" b="1" dirty="0"/>
              <a:t>历史</a:t>
            </a:r>
          </a:p>
          <a:p>
            <a:pPr lvl="1"/>
            <a:r>
              <a:rPr lang="en-US" altLang="zh-CN" sz="2000" b="1" dirty="0">
                <a:latin typeface="宋体" pitchFamily="2" charset="-122"/>
              </a:rPr>
              <a:t>1969</a:t>
            </a:r>
            <a:r>
              <a:rPr lang="zh-CN" altLang="en-US" sz="2000" b="1" dirty="0">
                <a:latin typeface="宋体" pitchFamily="2" charset="-122"/>
              </a:rPr>
              <a:t>年起源于美国国防部</a:t>
            </a:r>
            <a:r>
              <a:rPr lang="zh-CN" altLang="en-US" sz="2000" b="1" dirty="0">
                <a:solidFill>
                  <a:srgbClr val="C00000"/>
                </a:solidFill>
                <a:latin typeface="宋体" pitchFamily="2" charset="-122"/>
              </a:rPr>
              <a:t>高级研究计划署</a:t>
            </a:r>
            <a:r>
              <a:rPr lang="zh-CN" altLang="en-US" sz="2000" b="1" dirty="0">
                <a:latin typeface="宋体" pitchFamily="2" charset="-122"/>
              </a:rPr>
              <a:t>的</a:t>
            </a:r>
            <a:r>
              <a:rPr lang="en-US" altLang="zh-CN" sz="2000" b="1" dirty="0" err="1">
                <a:latin typeface="宋体" pitchFamily="2" charset="-122"/>
                <a:hlinkClick r:id="rId3" action="ppaction://hlinksldjump"/>
              </a:rPr>
              <a:t>ARPAnet</a:t>
            </a:r>
            <a:endParaRPr lang="en-US" altLang="zh-CN" sz="2000" b="1" dirty="0">
              <a:latin typeface="宋体" pitchFamily="2" charset="-122"/>
            </a:endParaRPr>
          </a:p>
          <a:p>
            <a:pPr lvl="1"/>
            <a:r>
              <a:rPr lang="en-US" altLang="zh-CN" sz="2000" b="1" dirty="0">
                <a:latin typeface="宋体" pitchFamily="2" charset="-122"/>
              </a:rPr>
              <a:t>1979</a:t>
            </a:r>
            <a:r>
              <a:rPr lang="zh-CN" altLang="en-US" sz="2000" b="1" dirty="0">
                <a:latin typeface="宋体" pitchFamily="2" charset="-122"/>
              </a:rPr>
              <a:t>年，研究开发</a:t>
            </a:r>
            <a:r>
              <a:rPr lang="en-US" altLang="zh-CN" sz="2000" b="1" dirty="0">
                <a:latin typeface="宋体" pitchFamily="2" charset="-122"/>
              </a:rPr>
              <a:t>TCP/IP</a:t>
            </a:r>
            <a:r>
              <a:rPr lang="zh-CN" altLang="en-US" sz="2000" b="1" dirty="0">
                <a:latin typeface="宋体" pitchFamily="2" charset="-122"/>
              </a:rPr>
              <a:t>，</a:t>
            </a:r>
            <a:r>
              <a:rPr lang="en-US" altLang="zh-CN" sz="2000" b="1" dirty="0">
                <a:latin typeface="宋体" pitchFamily="2" charset="-122"/>
              </a:rPr>
              <a:t>80</a:t>
            </a:r>
            <a:r>
              <a:rPr lang="zh-CN" altLang="en-US" sz="2000" b="1" dirty="0">
                <a:latin typeface="宋体" pitchFamily="2" charset="-122"/>
              </a:rPr>
              <a:t>年代</a:t>
            </a:r>
            <a:r>
              <a:rPr lang="en-US" altLang="zh-CN" sz="2000" b="1" dirty="0">
                <a:latin typeface="宋体" pitchFamily="2" charset="-122"/>
              </a:rPr>
              <a:t>TCP/IP-》UNIX</a:t>
            </a:r>
          </a:p>
          <a:p>
            <a:pPr lvl="1"/>
            <a:r>
              <a:rPr lang="en-US" altLang="zh-CN" sz="2000" b="1" dirty="0">
                <a:latin typeface="宋体" pitchFamily="2" charset="-122"/>
              </a:rPr>
              <a:t>1985</a:t>
            </a:r>
            <a:r>
              <a:rPr lang="zh-CN" altLang="en-US" sz="2000" b="1" dirty="0">
                <a:latin typeface="宋体" pitchFamily="2" charset="-122"/>
              </a:rPr>
              <a:t>年，美国国家科学基金会</a:t>
            </a:r>
            <a:r>
              <a:rPr lang="en-US" altLang="zh-CN" sz="2000" b="1" dirty="0">
                <a:latin typeface="宋体" pitchFamily="2" charset="-122"/>
              </a:rPr>
              <a:t>NSF</a:t>
            </a:r>
            <a:r>
              <a:rPr lang="zh-CN" altLang="en-US" sz="2000" b="1" dirty="0">
                <a:latin typeface="宋体" pitchFamily="2" charset="-122"/>
              </a:rPr>
              <a:t>投入</a:t>
            </a:r>
            <a:r>
              <a:rPr lang="en-US" altLang="zh-CN" sz="2000" b="1" dirty="0">
                <a:latin typeface="宋体" pitchFamily="2" charset="-122"/>
              </a:rPr>
              <a:t>TCP/IP</a:t>
            </a:r>
            <a:r>
              <a:rPr lang="zh-CN" altLang="en-US" sz="2000" b="1" dirty="0">
                <a:latin typeface="宋体" pitchFamily="2" charset="-122"/>
              </a:rPr>
              <a:t>的研发，建成</a:t>
            </a:r>
            <a:r>
              <a:rPr lang="en-US" altLang="zh-CN" sz="2000" b="1" dirty="0" err="1">
                <a:latin typeface="宋体" pitchFamily="2" charset="-122"/>
                <a:hlinkClick r:id="rId4" action="ppaction://hlinksldjump"/>
              </a:rPr>
              <a:t>NSFNet</a:t>
            </a:r>
            <a:endParaRPr lang="en-US" altLang="zh-CN" sz="2000" b="1" dirty="0">
              <a:latin typeface="宋体" pitchFamily="2" charset="-122"/>
            </a:endParaRPr>
          </a:p>
          <a:p>
            <a:pPr lvl="1"/>
            <a:r>
              <a:rPr lang="en-US" altLang="zh-CN" sz="2000" b="1" dirty="0">
                <a:latin typeface="宋体" pitchFamily="2" charset="-122"/>
              </a:rPr>
              <a:t>90</a:t>
            </a:r>
            <a:r>
              <a:rPr lang="zh-CN" altLang="en-US" sz="2000" b="1" dirty="0">
                <a:latin typeface="宋体" pitchFamily="2" charset="-122"/>
              </a:rPr>
              <a:t>年代后，</a:t>
            </a:r>
            <a:r>
              <a:rPr lang="en-US" altLang="zh-CN" sz="2000" b="1" dirty="0">
                <a:latin typeface="宋体" pitchFamily="2" charset="-122"/>
              </a:rPr>
              <a:t>Internet</a:t>
            </a:r>
            <a:r>
              <a:rPr lang="zh-CN" altLang="en-US" sz="2000" b="1" dirty="0">
                <a:latin typeface="宋体" pitchFamily="2" charset="-122"/>
              </a:rPr>
              <a:t>飞速发展，入网的</a:t>
            </a:r>
            <a:r>
              <a:rPr lang="zh-CN" altLang="en-US" sz="2000" b="1" dirty="0">
                <a:latin typeface="宋体" pitchFamily="2" charset="-122"/>
                <a:hlinkClick r:id="rId5" action="ppaction://hlinksldjump"/>
              </a:rPr>
              <a:t>用户数</a:t>
            </a:r>
            <a:r>
              <a:rPr lang="zh-CN" altLang="en-US" sz="2000" b="1" dirty="0">
                <a:latin typeface="宋体" pitchFamily="2" charset="-122"/>
              </a:rPr>
              <a:t>呈指数增长</a:t>
            </a:r>
          </a:p>
          <a:p>
            <a:pPr lvl="1"/>
            <a:r>
              <a:rPr lang="en-US" altLang="zh-CN" sz="2000" b="1" dirty="0">
                <a:latin typeface="宋体" pitchFamily="2" charset="-122"/>
              </a:rPr>
              <a:t>93</a:t>
            </a:r>
            <a:r>
              <a:rPr lang="zh-CN" altLang="en-US" sz="2000" b="1" dirty="0">
                <a:latin typeface="宋体" pitchFamily="2" charset="-122"/>
              </a:rPr>
              <a:t>年美国政府提出建立信息高速公路（国家信息基础设施，</a:t>
            </a:r>
            <a:r>
              <a:rPr lang="en-US" altLang="zh-CN" sz="2000" b="1" dirty="0">
                <a:latin typeface="宋体" pitchFamily="2" charset="-122"/>
              </a:rPr>
              <a:t>NII</a:t>
            </a:r>
            <a:r>
              <a:rPr lang="zh-CN" altLang="en-US" sz="2000" b="1" dirty="0">
                <a:latin typeface="宋体" pitchFamily="2" charset="-122"/>
              </a:rPr>
              <a:t>，</a:t>
            </a:r>
            <a:r>
              <a:rPr lang="en-US" altLang="zh-CN" sz="2000" b="1" dirty="0">
                <a:latin typeface="宋体" pitchFamily="2" charset="-122"/>
              </a:rPr>
              <a:t>National Information Infrastructure</a:t>
            </a:r>
            <a:r>
              <a:rPr lang="zh-CN" altLang="en-US" sz="2000" b="1" dirty="0">
                <a:latin typeface="宋体" pitchFamily="2" charset="-122"/>
              </a:rPr>
              <a:t>），一个贯通全美各大学、研究机构、企业及家庭的全国性网络。之后， </a:t>
            </a:r>
            <a:r>
              <a:rPr lang="en-US" altLang="zh-CN" sz="2000" b="1" dirty="0">
                <a:latin typeface="宋体" pitchFamily="2" charset="-122"/>
              </a:rPr>
              <a:t>GII</a:t>
            </a:r>
            <a:r>
              <a:rPr lang="zh-CN" altLang="en-US" sz="2000" b="1" dirty="0">
                <a:latin typeface="宋体" pitchFamily="2" charset="-122"/>
              </a:rPr>
              <a:t>（</a:t>
            </a:r>
            <a:r>
              <a:rPr lang="en-US" altLang="zh-CN" sz="2000" b="1" dirty="0">
                <a:latin typeface="宋体" pitchFamily="2" charset="-122"/>
              </a:rPr>
              <a:t>Global Information Infrastructure</a:t>
            </a:r>
            <a:r>
              <a:rPr lang="zh-CN" altLang="en-US" sz="2000" b="1" dirty="0">
                <a:latin typeface="宋体" pitchFamily="2" charset="-122"/>
              </a:rPr>
              <a:t>）在全球掀起</a:t>
            </a:r>
          </a:p>
          <a:p>
            <a:pPr lvl="1"/>
            <a:r>
              <a:rPr lang="en-US" altLang="zh-CN" sz="2000" b="1" dirty="0">
                <a:latin typeface="宋体" pitchFamily="2" charset="-122"/>
              </a:rPr>
              <a:t>1997</a:t>
            </a:r>
            <a:r>
              <a:rPr lang="zh-CN" altLang="en-US" sz="2000" b="1" dirty="0">
                <a:latin typeface="宋体" pitchFamily="2" charset="-122"/>
              </a:rPr>
              <a:t>年</a:t>
            </a:r>
            <a:r>
              <a:rPr lang="en-US" altLang="zh-CN" sz="2000" b="1" dirty="0">
                <a:latin typeface="宋体" pitchFamily="2" charset="-122"/>
              </a:rPr>
              <a:t>7</a:t>
            </a:r>
            <a:r>
              <a:rPr lang="zh-CN" altLang="en-US" sz="2000" b="1" dirty="0">
                <a:latin typeface="宋体" pitchFamily="2" charset="-122"/>
              </a:rPr>
              <a:t>月，美国提出了</a:t>
            </a:r>
            <a:r>
              <a:rPr lang="en-US" altLang="zh-CN" sz="2000" b="1" dirty="0">
                <a:latin typeface="宋体" pitchFamily="2" charset="-122"/>
              </a:rPr>
              <a:t>NGI</a:t>
            </a:r>
            <a:r>
              <a:rPr lang="zh-CN" altLang="en-US" sz="2000" b="1" dirty="0">
                <a:latin typeface="宋体" pitchFamily="2" charset="-122"/>
              </a:rPr>
              <a:t>（</a:t>
            </a:r>
            <a:r>
              <a:rPr lang="en-US" altLang="zh-CN" sz="2000" b="1" dirty="0">
                <a:latin typeface="宋体" pitchFamily="2" charset="-122"/>
              </a:rPr>
              <a:t>Next Generation Internet</a:t>
            </a:r>
            <a:r>
              <a:rPr lang="zh-CN" altLang="en-US" sz="2000" b="1" dirty="0">
                <a:latin typeface="宋体" pitchFamily="2" charset="-122"/>
              </a:rPr>
              <a:t>）</a:t>
            </a:r>
          </a:p>
          <a:p>
            <a:pPr lvl="1"/>
            <a:r>
              <a:rPr lang="en-US" altLang="zh-CN" sz="2000" b="1" dirty="0">
                <a:latin typeface="宋体" pitchFamily="2" charset="-122"/>
              </a:rPr>
              <a:t>2005</a:t>
            </a:r>
            <a:r>
              <a:rPr lang="zh-CN" altLang="en-US" sz="2000" b="1" dirty="0">
                <a:latin typeface="宋体" pitchFamily="2" charset="-122"/>
              </a:rPr>
              <a:t>年美国</a:t>
            </a:r>
            <a:r>
              <a:rPr lang="en-US" altLang="zh-CN" sz="2000" b="1" dirty="0">
                <a:latin typeface="宋体" pitchFamily="2" charset="-122"/>
              </a:rPr>
              <a:t>NSF</a:t>
            </a:r>
            <a:r>
              <a:rPr lang="zh-CN" altLang="en-US" sz="2000" b="1" dirty="0">
                <a:latin typeface="宋体" pitchFamily="2" charset="-122"/>
              </a:rPr>
              <a:t>启动</a:t>
            </a:r>
            <a:r>
              <a:rPr lang="en-US" altLang="zh-CN" sz="2000" b="1" dirty="0">
                <a:latin typeface="宋体" pitchFamily="2" charset="-122"/>
              </a:rPr>
              <a:t>GENI</a:t>
            </a:r>
            <a:r>
              <a:rPr lang="zh-CN" altLang="en-US" sz="2000" b="1" dirty="0">
                <a:latin typeface="宋体" pitchFamily="2" charset="-122"/>
              </a:rPr>
              <a:t>（</a:t>
            </a:r>
            <a:r>
              <a:rPr lang="en-US" altLang="zh-CN" sz="2000" b="1" dirty="0">
                <a:latin typeface="宋体" pitchFamily="2" charset="-122"/>
              </a:rPr>
              <a:t>Global Environment for Networking Innovation</a:t>
            </a:r>
            <a:r>
              <a:rPr lang="zh-CN" altLang="en-US" sz="2000" b="1" dirty="0">
                <a:latin typeface="宋体" pitchFamily="2" charset="-122"/>
              </a:rPr>
              <a:t>）和</a:t>
            </a:r>
            <a:r>
              <a:rPr lang="en-US" altLang="zh-CN" sz="2000" b="1" dirty="0">
                <a:latin typeface="宋体" pitchFamily="2" charset="-122"/>
              </a:rPr>
              <a:t>FIND (Future </a:t>
            </a:r>
            <a:r>
              <a:rPr lang="en-US" altLang="zh-CN" sz="2000" b="1" dirty="0" err="1">
                <a:latin typeface="宋体" pitchFamily="2" charset="-122"/>
              </a:rPr>
              <a:t>INternet</a:t>
            </a:r>
            <a:r>
              <a:rPr lang="en-US" altLang="zh-CN" sz="2000" b="1" dirty="0">
                <a:latin typeface="宋体" pitchFamily="2" charset="-122"/>
              </a:rPr>
              <a:t> Design)</a:t>
            </a:r>
          </a:p>
          <a:p>
            <a:pPr lvl="1"/>
            <a:r>
              <a:rPr lang="en-US" altLang="zh-CN" sz="2000" b="1" dirty="0">
                <a:latin typeface="宋体" pitchFamily="2" charset="-122"/>
              </a:rPr>
              <a:t>2005</a:t>
            </a:r>
            <a:r>
              <a:rPr lang="zh-CN" altLang="en-US" sz="2000" b="1" dirty="0">
                <a:latin typeface="宋体" pitchFamily="2" charset="-122"/>
              </a:rPr>
              <a:t>年</a:t>
            </a:r>
            <a:r>
              <a:rPr lang="zh-CN" altLang="en-US" sz="2000" b="1" dirty="0"/>
              <a:t>国际电联的报告上提出了物联网概念（ </a:t>
            </a:r>
            <a:r>
              <a:rPr lang="en-US" altLang="zh-CN" sz="2000" b="1" dirty="0"/>
              <a:t>Internet of Things </a:t>
            </a:r>
            <a:r>
              <a:rPr lang="zh-CN" altLang="en-US" sz="2000" b="1"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Internet</a:t>
            </a:r>
            <a:r>
              <a:rPr lang="zh-CN" altLang="en-US" sz="3600" dirty="0"/>
              <a:t>技术及应用的发展历程</a:t>
            </a:r>
            <a:r>
              <a:rPr lang="zh-CN" altLang="en-US" dirty="0"/>
              <a:t>（</a:t>
            </a:r>
            <a:r>
              <a:rPr lang="en-US" altLang="zh-CN" dirty="0"/>
              <a:t>1</a:t>
            </a:r>
            <a:r>
              <a:rPr lang="zh-CN" altLang="en-US" dirty="0"/>
              <a:t>）</a:t>
            </a:r>
          </a:p>
        </p:txBody>
      </p:sp>
      <p:sp>
        <p:nvSpPr>
          <p:cNvPr id="4" name="灯片编号占位符 3"/>
          <p:cNvSpPr>
            <a:spLocks noGrp="1"/>
          </p:cNvSpPr>
          <p:nvPr>
            <p:ph type="sldNum" sz="quarter" idx="12"/>
          </p:nvPr>
        </p:nvSpPr>
        <p:spPr/>
        <p:txBody>
          <a:bodyPr/>
          <a:lstStyle/>
          <a:p>
            <a:fld id="{06F34620-8A1D-4A00-8E8C-139D939144F4}" type="slidenum">
              <a:rPr lang="en-US" altLang="zh-CN" smtClean="0"/>
              <a:pPr/>
              <a:t>11</a:t>
            </a:fld>
            <a:endParaRPr lang="en-US" altLang="zh-CN"/>
          </a:p>
        </p:txBody>
      </p:sp>
      <p:sp>
        <p:nvSpPr>
          <p:cNvPr id="6" name="右箭头 5"/>
          <p:cNvSpPr/>
          <p:nvPr/>
        </p:nvSpPr>
        <p:spPr>
          <a:xfrm>
            <a:off x="428596" y="3429000"/>
            <a:ext cx="8358246" cy="785818"/>
          </a:xfrm>
          <a:prstGeom prst="rightArrow">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214414"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0" name="椭圆 9"/>
          <p:cNvSpPr/>
          <p:nvPr/>
        </p:nvSpPr>
        <p:spPr>
          <a:xfrm>
            <a:off x="2000232"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1" name="椭圆 10"/>
          <p:cNvSpPr/>
          <p:nvPr/>
        </p:nvSpPr>
        <p:spPr>
          <a:xfrm>
            <a:off x="2857488"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2" name="椭圆 11"/>
          <p:cNvSpPr/>
          <p:nvPr/>
        </p:nvSpPr>
        <p:spPr>
          <a:xfrm>
            <a:off x="3643306"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3" name="椭圆 12"/>
          <p:cNvSpPr/>
          <p:nvPr/>
        </p:nvSpPr>
        <p:spPr>
          <a:xfrm>
            <a:off x="5214942"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4" name="线形标注 1 13"/>
          <p:cNvSpPr/>
          <p:nvPr/>
        </p:nvSpPr>
        <p:spPr>
          <a:xfrm>
            <a:off x="285720" y="2214554"/>
            <a:ext cx="1357322" cy="642942"/>
          </a:xfrm>
          <a:prstGeom prst="borderCallout1">
            <a:avLst>
              <a:gd name="adj1" fmla="val 118137"/>
              <a:gd name="adj2" fmla="val 23792"/>
              <a:gd name="adj3" fmla="val 217576"/>
              <a:gd name="adj4" fmla="val 240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1969</a:t>
            </a:r>
            <a:r>
              <a:rPr lang="zh-CN" altLang="en-US" sz="1600" dirty="0">
                <a:solidFill>
                  <a:schemeClr val="tx1"/>
                </a:solidFill>
                <a:latin typeface="+mn-ea"/>
              </a:rPr>
              <a:t>年</a:t>
            </a:r>
            <a:endParaRPr lang="en-US" altLang="zh-CN" sz="1600" dirty="0">
              <a:solidFill>
                <a:schemeClr val="tx1"/>
              </a:solidFill>
              <a:latin typeface="+mn-ea"/>
            </a:endParaRPr>
          </a:p>
          <a:p>
            <a:pPr algn="ctr"/>
            <a:r>
              <a:rPr lang="en-US" altLang="zh-CN" sz="1600" dirty="0" err="1">
                <a:solidFill>
                  <a:schemeClr val="tx1"/>
                </a:solidFill>
                <a:latin typeface="+mn-ea"/>
              </a:rPr>
              <a:t>ARPAnet</a:t>
            </a:r>
            <a:r>
              <a:rPr lang="zh-CN" altLang="en-US" sz="1600" dirty="0">
                <a:solidFill>
                  <a:schemeClr val="tx1"/>
                </a:solidFill>
                <a:latin typeface="+mn-ea"/>
              </a:rPr>
              <a:t>诞生</a:t>
            </a:r>
          </a:p>
        </p:txBody>
      </p:sp>
      <p:sp>
        <p:nvSpPr>
          <p:cNvPr id="15" name="线形标注 1 14"/>
          <p:cNvSpPr/>
          <p:nvPr/>
        </p:nvSpPr>
        <p:spPr>
          <a:xfrm>
            <a:off x="357158" y="5143512"/>
            <a:ext cx="1714512" cy="571504"/>
          </a:xfrm>
          <a:prstGeom prst="borderCallout1">
            <a:avLst>
              <a:gd name="adj1" fmla="val -34333"/>
              <a:gd name="adj2" fmla="val 56002"/>
              <a:gd name="adj3" fmla="val -186290"/>
              <a:gd name="adj4" fmla="val 5666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1971</a:t>
            </a:r>
            <a:r>
              <a:rPr lang="zh-CN" altLang="en-US" sz="1600" dirty="0">
                <a:solidFill>
                  <a:schemeClr val="tx1"/>
                </a:solidFill>
                <a:latin typeface="+mn-ea"/>
              </a:rPr>
              <a:t>年</a:t>
            </a:r>
            <a:endParaRPr lang="en-US" altLang="zh-CN" sz="1600" dirty="0">
              <a:solidFill>
                <a:schemeClr val="tx1"/>
              </a:solidFill>
              <a:latin typeface="+mn-ea"/>
            </a:endParaRPr>
          </a:p>
          <a:p>
            <a:pPr algn="ctr"/>
            <a:r>
              <a:rPr lang="zh-CN" altLang="en-US" sz="1600" dirty="0">
                <a:solidFill>
                  <a:schemeClr val="tx1"/>
                </a:solidFill>
                <a:latin typeface="+mn-ea"/>
              </a:rPr>
              <a:t>开发出电子邮件</a:t>
            </a:r>
          </a:p>
        </p:txBody>
      </p:sp>
      <p:sp>
        <p:nvSpPr>
          <p:cNvPr id="16" name="线形标注 1 15"/>
          <p:cNvSpPr/>
          <p:nvPr/>
        </p:nvSpPr>
        <p:spPr>
          <a:xfrm>
            <a:off x="1785918" y="2214554"/>
            <a:ext cx="1357322" cy="642942"/>
          </a:xfrm>
          <a:prstGeom prst="borderCallout1">
            <a:avLst>
              <a:gd name="adj1" fmla="val 118137"/>
              <a:gd name="adj2" fmla="val 23792"/>
              <a:gd name="adj3" fmla="val 217576"/>
              <a:gd name="adj4" fmla="val 240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1974</a:t>
            </a:r>
            <a:r>
              <a:rPr lang="zh-CN" altLang="en-US" sz="1600" dirty="0">
                <a:solidFill>
                  <a:schemeClr val="tx1"/>
                </a:solidFill>
                <a:latin typeface="+mn-ea"/>
              </a:rPr>
              <a:t>年</a:t>
            </a:r>
            <a:endParaRPr lang="en-US" altLang="zh-CN" sz="1600" dirty="0">
              <a:solidFill>
                <a:schemeClr val="tx1"/>
              </a:solidFill>
              <a:latin typeface="+mn-ea"/>
            </a:endParaRPr>
          </a:p>
          <a:p>
            <a:pPr algn="ctr"/>
            <a:r>
              <a:rPr lang="en-US" altLang="zh-CN" sz="1600" dirty="0">
                <a:solidFill>
                  <a:schemeClr val="tx1"/>
                </a:solidFill>
                <a:latin typeface="+mn-ea"/>
              </a:rPr>
              <a:t>TCP/IP</a:t>
            </a:r>
            <a:r>
              <a:rPr lang="zh-CN" altLang="en-US" sz="1600" dirty="0">
                <a:solidFill>
                  <a:schemeClr val="tx1"/>
                </a:solidFill>
                <a:latin typeface="+mn-ea"/>
              </a:rPr>
              <a:t>诞生</a:t>
            </a:r>
          </a:p>
        </p:txBody>
      </p:sp>
      <p:sp>
        <p:nvSpPr>
          <p:cNvPr id="17" name="线形标注 1 16"/>
          <p:cNvSpPr/>
          <p:nvPr/>
        </p:nvSpPr>
        <p:spPr>
          <a:xfrm>
            <a:off x="2285984" y="4714884"/>
            <a:ext cx="1714512" cy="1000132"/>
          </a:xfrm>
          <a:prstGeom prst="borderCallout1">
            <a:avLst>
              <a:gd name="adj1" fmla="val -5560"/>
              <a:gd name="adj2" fmla="val 40316"/>
              <a:gd name="adj3" fmla="val -68509"/>
              <a:gd name="adj4" fmla="val 4034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1978</a:t>
            </a:r>
            <a:r>
              <a:rPr lang="zh-CN" altLang="en-US" sz="1600" dirty="0">
                <a:solidFill>
                  <a:schemeClr val="tx1"/>
                </a:solidFill>
                <a:latin typeface="+mn-ea"/>
              </a:rPr>
              <a:t>年，</a:t>
            </a:r>
            <a:r>
              <a:rPr lang="en-US" altLang="zh-CN" sz="1600" dirty="0">
                <a:solidFill>
                  <a:schemeClr val="tx1"/>
                </a:solidFill>
                <a:latin typeface="+mn-ea"/>
              </a:rPr>
              <a:t>BBS</a:t>
            </a:r>
          </a:p>
          <a:p>
            <a:pPr algn="ctr"/>
            <a:r>
              <a:rPr lang="en-US" altLang="zh-CN" sz="1600" dirty="0">
                <a:solidFill>
                  <a:schemeClr val="tx1"/>
                </a:solidFill>
                <a:latin typeface="+mn-ea"/>
              </a:rPr>
              <a:t>1979</a:t>
            </a:r>
            <a:r>
              <a:rPr lang="zh-CN" altLang="en-US" sz="1600" dirty="0">
                <a:solidFill>
                  <a:schemeClr val="tx1"/>
                </a:solidFill>
                <a:latin typeface="+mn-ea"/>
              </a:rPr>
              <a:t>年，新闻组</a:t>
            </a:r>
            <a:endParaRPr lang="en-US" altLang="zh-CN" sz="1600" dirty="0">
              <a:solidFill>
                <a:schemeClr val="tx1"/>
              </a:solidFill>
              <a:latin typeface="+mn-ea"/>
            </a:endParaRPr>
          </a:p>
          <a:p>
            <a:pPr algn="ctr"/>
            <a:r>
              <a:rPr lang="en-US" altLang="zh-CN" sz="1600" dirty="0">
                <a:solidFill>
                  <a:schemeClr val="tx1"/>
                </a:solidFill>
                <a:latin typeface="+mn-ea"/>
              </a:rPr>
              <a:t>1982</a:t>
            </a:r>
            <a:r>
              <a:rPr lang="zh-CN" altLang="en-US" sz="1600" dirty="0">
                <a:solidFill>
                  <a:schemeClr val="tx1"/>
                </a:solidFill>
                <a:latin typeface="+mn-ea"/>
              </a:rPr>
              <a:t>年，第一个表情 </a:t>
            </a:r>
            <a:r>
              <a:rPr lang="en-US" altLang="zh-CN" sz="1600" dirty="0">
                <a:solidFill>
                  <a:schemeClr val="tx1"/>
                </a:solidFill>
                <a:latin typeface="+mn-ea"/>
              </a:rPr>
              <a:t>:-</a:t>
            </a:r>
            <a:r>
              <a:rPr lang="zh-CN" altLang="en-US" sz="1600" dirty="0">
                <a:solidFill>
                  <a:schemeClr val="tx1"/>
                </a:solidFill>
                <a:latin typeface="+mn-ea"/>
              </a:rPr>
              <a:t>）诞生</a:t>
            </a:r>
            <a:endParaRPr lang="en-US" altLang="zh-CN" sz="1600" dirty="0">
              <a:solidFill>
                <a:schemeClr val="tx1"/>
              </a:solidFill>
              <a:latin typeface="+mn-ea"/>
            </a:endParaRPr>
          </a:p>
        </p:txBody>
      </p:sp>
      <p:sp>
        <p:nvSpPr>
          <p:cNvPr id="18" name="线形标注 1 17"/>
          <p:cNvSpPr/>
          <p:nvPr/>
        </p:nvSpPr>
        <p:spPr>
          <a:xfrm>
            <a:off x="3428992" y="2214554"/>
            <a:ext cx="928694" cy="642942"/>
          </a:xfrm>
          <a:prstGeom prst="borderCallout1">
            <a:avLst>
              <a:gd name="adj1" fmla="val 112211"/>
              <a:gd name="adj2" fmla="val 34459"/>
              <a:gd name="adj3" fmla="val 217576"/>
              <a:gd name="adj4" fmla="val 3556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1984</a:t>
            </a:r>
            <a:r>
              <a:rPr lang="zh-CN" altLang="en-US" sz="1600" dirty="0">
                <a:solidFill>
                  <a:schemeClr val="tx1"/>
                </a:solidFill>
                <a:latin typeface="+mn-ea"/>
              </a:rPr>
              <a:t>年</a:t>
            </a:r>
            <a:endParaRPr lang="en-US" altLang="zh-CN" sz="1600" dirty="0">
              <a:solidFill>
                <a:schemeClr val="tx1"/>
              </a:solidFill>
              <a:latin typeface="+mn-ea"/>
            </a:endParaRPr>
          </a:p>
          <a:p>
            <a:pPr algn="ctr"/>
            <a:r>
              <a:rPr lang="en-US" altLang="zh-CN" sz="1600" dirty="0">
                <a:solidFill>
                  <a:schemeClr val="tx1"/>
                </a:solidFill>
                <a:latin typeface="+mn-ea"/>
              </a:rPr>
              <a:t>DNS</a:t>
            </a:r>
            <a:r>
              <a:rPr lang="zh-CN" altLang="en-US" sz="1600" dirty="0">
                <a:solidFill>
                  <a:schemeClr val="tx1"/>
                </a:solidFill>
                <a:latin typeface="+mn-ea"/>
              </a:rPr>
              <a:t>诞生</a:t>
            </a:r>
          </a:p>
        </p:txBody>
      </p:sp>
      <p:sp>
        <p:nvSpPr>
          <p:cNvPr id="19" name="椭圆 18"/>
          <p:cNvSpPr/>
          <p:nvPr/>
        </p:nvSpPr>
        <p:spPr>
          <a:xfrm>
            <a:off x="7286644"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0" name="椭圆 19"/>
          <p:cNvSpPr/>
          <p:nvPr/>
        </p:nvSpPr>
        <p:spPr>
          <a:xfrm>
            <a:off x="6572264"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1" name="椭圆 20"/>
          <p:cNvSpPr/>
          <p:nvPr/>
        </p:nvSpPr>
        <p:spPr>
          <a:xfrm>
            <a:off x="5857884"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cxnSp>
        <p:nvCxnSpPr>
          <p:cNvPr id="23" name="直接箭头连接符 22"/>
          <p:cNvCxnSpPr/>
          <p:nvPr/>
        </p:nvCxnSpPr>
        <p:spPr>
          <a:xfrm>
            <a:off x="428596" y="6143644"/>
            <a:ext cx="4357718" cy="1588"/>
          </a:xfrm>
          <a:prstGeom prst="straightConnector1">
            <a:avLst/>
          </a:prstGeom>
          <a:ln>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178563" y="6179363"/>
            <a:ext cx="500066"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537075" y="6178569"/>
            <a:ext cx="500066"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71604" y="6215082"/>
            <a:ext cx="1785950" cy="338554"/>
          </a:xfrm>
          <a:prstGeom prst="rect">
            <a:avLst/>
          </a:prstGeom>
          <a:noFill/>
        </p:spPr>
        <p:txBody>
          <a:bodyPr wrap="square" rtlCol="0">
            <a:spAutoFit/>
          </a:bodyPr>
          <a:lstStyle/>
          <a:p>
            <a:pPr algn="ctr"/>
            <a:r>
              <a:rPr lang="zh-CN" altLang="en-US" sz="1600" dirty="0"/>
              <a:t>婴儿期</a:t>
            </a:r>
          </a:p>
        </p:txBody>
      </p:sp>
      <p:cxnSp>
        <p:nvCxnSpPr>
          <p:cNvPr id="28" name="直接箭头连接符 27"/>
          <p:cNvCxnSpPr/>
          <p:nvPr/>
        </p:nvCxnSpPr>
        <p:spPr>
          <a:xfrm>
            <a:off x="4786314" y="6143644"/>
            <a:ext cx="3857684" cy="1588"/>
          </a:xfrm>
          <a:prstGeom prst="straightConnector1">
            <a:avLst/>
          </a:prstGeom>
          <a:ln>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715008" y="6215082"/>
            <a:ext cx="1785950" cy="338554"/>
          </a:xfrm>
          <a:prstGeom prst="rect">
            <a:avLst/>
          </a:prstGeom>
          <a:noFill/>
        </p:spPr>
        <p:txBody>
          <a:bodyPr wrap="square" rtlCol="0">
            <a:spAutoFit/>
          </a:bodyPr>
          <a:lstStyle/>
          <a:p>
            <a:pPr algn="ctr"/>
            <a:r>
              <a:rPr lang="zh-CN" altLang="en-US" sz="1600" dirty="0"/>
              <a:t>成长期</a:t>
            </a:r>
          </a:p>
        </p:txBody>
      </p:sp>
      <p:sp>
        <p:nvSpPr>
          <p:cNvPr id="31" name="线形标注 1 30"/>
          <p:cNvSpPr/>
          <p:nvPr/>
        </p:nvSpPr>
        <p:spPr>
          <a:xfrm>
            <a:off x="5715008" y="2214554"/>
            <a:ext cx="1071570" cy="642942"/>
          </a:xfrm>
          <a:prstGeom prst="borderCallout1">
            <a:avLst>
              <a:gd name="adj1" fmla="val 118137"/>
              <a:gd name="adj2" fmla="val 23792"/>
              <a:gd name="adj3" fmla="val 217576"/>
              <a:gd name="adj4" fmla="val 240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1989</a:t>
            </a:r>
            <a:r>
              <a:rPr lang="zh-CN" altLang="en-US" sz="1600" dirty="0">
                <a:solidFill>
                  <a:schemeClr val="tx1"/>
                </a:solidFill>
                <a:latin typeface="+mn-ea"/>
              </a:rPr>
              <a:t>年</a:t>
            </a:r>
            <a:endParaRPr lang="en-US" altLang="zh-CN" sz="1600" dirty="0">
              <a:solidFill>
                <a:schemeClr val="tx1"/>
              </a:solidFill>
              <a:latin typeface="+mn-ea"/>
            </a:endParaRPr>
          </a:p>
          <a:p>
            <a:pPr algn="ctr"/>
            <a:r>
              <a:rPr lang="en-US" altLang="zh-CN" sz="1600" dirty="0">
                <a:solidFill>
                  <a:schemeClr val="tx1"/>
                </a:solidFill>
                <a:latin typeface="+mn-ea"/>
              </a:rPr>
              <a:t>WWW</a:t>
            </a:r>
            <a:r>
              <a:rPr lang="zh-CN" altLang="en-US" sz="1600" dirty="0">
                <a:solidFill>
                  <a:schemeClr val="tx1"/>
                </a:solidFill>
                <a:latin typeface="+mn-ea"/>
              </a:rPr>
              <a:t>推出</a:t>
            </a:r>
          </a:p>
        </p:txBody>
      </p:sp>
      <p:sp>
        <p:nvSpPr>
          <p:cNvPr id="32" name="线形标注 1 31"/>
          <p:cNvSpPr/>
          <p:nvPr/>
        </p:nvSpPr>
        <p:spPr>
          <a:xfrm>
            <a:off x="4714876" y="4857760"/>
            <a:ext cx="1214446" cy="857256"/>
          </a:xfrm>
          <a:prstGeom prst="borderCallout1">
            <a:avLst>
              <a:gd name="adj1" fmla="val -19797"/>
              <a:gd name="adj2" fmla="val 49617"/>
              <a:gd name="adj3" fmla="val -93638"/>
              <a:gd name="adj4" fmla="val 4913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1988</a:t>
            </a:r>
            <a:r>
              <a:rPr lang="zh-CN" altLang="en-US" sz="1600" dirty="0">
                <a:solidFill>
                  <a:schemeClr val="tx1"/>
                </a:solidFill>
                <a:latin typeface="+mn-ea"/>
              </a:rPr>
              <a:t>年</a:t>
            </a:r>
            <a:endParaRPr lang="en-US" altLang="zh-CN" sz="1600" dirty="0">
              <a:solidFill>
                <a:schemeClr val="tx1"/>
              </a:solidFill>
              <a:latin typeface="+mn-ea"/>
            </a:endParaRPr>
          </a:p>
          <a:p>
            <a:pPr algn="ctr"/>
            <a:r>
              <a:rPr lang="zh-CN" altLang="en-US" sz="1600" dirty="0">
                <a:solidFill>
                  <a:schemeClr val="tx1"/>
                </a:solidFill>
                <a:latin typeface="+mn-ea"/>
              </a:rPr>
              <a:t>首次出现</a:t>
            </a:r>
            <a:endParaRPr lang="en-US" altLang="zh-CN" sz="1600" dirty="0">
              <a:solidFill>
                <a:schemeClr val="tx1"/>
              </a:solidFill>
              <a:latin typeface="+mn-ea"/>
            </a:endParaRPr>
          </a:p>
          <a:p>
            <a:pPr algn="ctr"/>
            <a:r>
              <a:rPr lang="zh-CN" altLang="en-US" sz="1600" dirty="0">
                <a:solidFill>
                  <a:schemeClr val="tx1"/>
                </a:solidFill>
                <a:latin typeface="+mn-ea"/>
              </a:rPr>
              <a:t>蠕虫攻击</a:t>
            </a:r>
          </a:p>
        </p:txBody>
      </p:sp>
      <p:sp>
        <p:nvSpPr>
          <p:cNvPr id="29" name="线形标注 1 28"/>
          <p:cNvSpPr/>
          <p:nvPr/>
        </p:nvSpPr>
        <p:spPr>
          <a:xfrm>
            <a:off x="6143636" y="4643446"/>
            <a:ext cx="1214446" cy="1071570"/>
          </a:xfrm>
          <a:prstGeom prst="borderCallout1">
            <a:avLst>
              <a:gd name="adj1" fmla="val -8983"/>
              <a:gd name="adj2" fmla="val 42715"/>
              <a:gd name="adj3" fmla="val -53105"/>
              <a:gd name="adj4" fmla="val 4285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1993</a:t>
            </a:r>
            <a:r>
              <a:rPr lang="zh-CN" altLang="en-US" sz="1600" dirty="0">
                <a:solidFill>
                  <a:schemeClr val="tx1"/>
                </a:solidFill>
                <a:latin typeface="+mn-ea"/>
              </a:rPr>
              <a:t>年</a:t>
            </a:r>
            <a:endParaRPr lang="en-US" altLang="zh-CN" sz="1600" dirty="0">
              <a:solidFill>
                <a:schemeClr val="tx1"/>
              </a:solidFill>
              <a:latin typeface="+mn-ea"/>
            </a:endParaRPr>
          </a:p>
          <a:p>
            <a:pPr algn="ctr"/>
            <a:r>
              <a:rPr lang="zh-CN" altLang="en-US" sz="1600" dirty="0">
                <a:solidFill>
                  <a:schemeClr val="tx1"/>
                </a:solidFill>
                <a:latin typeface="+mn-ea"/>
              </a:rPr>
              <a:t>第一个图形化浏览器</a:t>
            </a:r>
            <a:r>
              <a:rPr lang="en-US" altLang="zh-CN" sz="1600" dirty="0">
                <a:solidFill>
                  <a:schemeClr val="tx1"/>
                </a:solidFill>
                <a:latin typeface="+mn-ea"/>
              </a:rPr>
              <a:t>Mosaic</a:t>
            </a:r>
            <a:endParaRPr lang="zh-CN" altLang="en-US" sz="1600" dirty="0">
              <a:solidFill>
                <a:schemeClr val="tx1"/>
              </a:solidFill>
              <a:latin typeface="+mn-ea"/>
            </a:endParaRPr>
          </a:p>
        </p:txBody>
      </p:sp>
      <p:sp>
        <p:nvSpPr>
          <p:cNvPr id="33" name="线形标注 1 32"/>
          <p:cNvSpPr/>
          <p:nvPr/>
        </p:nvSpPr>
        <p:spPr>
          <a:xfrm>
            <a:off x="7072330" y="2214554"/>
            <a:ext cx="1357322" cy="642942"/>
          </a:xfrm>
          <a:prstGeom prst="borderCallout1">
            <a:avLst>
              <a:gd name="adj1" fmla="val 118137"/>
              <a:gd name="adj2" fmla="val 23792"/>
              <a:gd name="adj3" fmla="val 217576"/>
              <a:gd name="adj4" fmla="val 240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1995</a:t>
            </a:r>
            <a:r>
              <a:rPr lang="zh-CN" altLang="en-US" sz="1600" dirty="0">
                <a:solidFill>
                  <a:schemeClr val="tx1"/>
                </a:solidFill>
                <a:latin typeface="+mn-ea"/>
              </a:rPr>
              <a:t>年</a:t>
            </a:r>
            <a:endParaRPr lang="en-US" altLang="zh-CN" sz="1600" dirty="0">
              <a:solidFill>
                <a:schemeClr val="tx1"/>
              </a:solidFill>
              <a:latin typeface="+mn-ea"/>
            </a:endParaRPr>
          </a:p>
          <a:p>
            <a:pPr algn="ctr"/>
            <a:r>
              <a:rPr lang="zh-CN" altLang="en-US" sz="1400" dirty="0">
                <a:solidFill>
                  <a:schemeClr val="tx1"/>
                </a:solidFill>
                <a:latin typeface="+mn-ea"/>
              </a:rPr>
              <a:t>互联网开始</a:t>
            </a:r>
            <a:endParaRPr lang="en-US" altLang="zh-CN" sz="1400" dirty="0">
              <a:solidFill>
                <a:schemeClr val="tx1"/>
              </a:solidFill>
              <a:latin typeface="+mn-ea"/>
            </a:endParaRPr>
          </a:p>
          <a:p>
            <a:pPr algn="ctr"/>
            <a:r>
              <a:rPr lang="zh-CN" altLang="en-US" sz="1400" dirty="0">
                <a:solidFill>
                  <a:schemeClr val="tx1"/>
                </a:solidFill>
                <a:latin typeface="+mn-ea"/>
              </a:rPr>
              <a:t>商业化</a:t>
            </a:r>
          </a:p>
        </p:txBody>
      </p:sp>
      <p:sp>
        <p:nvSpPr>
          <p:cNvPr id="34" name="椭圆 33"/>
          <p:cNvSpPr/>
          <p:nvPr/>
        </p:nvSpPr>
        <p:spPr>
          <a:xfrm>
            <a:off x="8001024"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5" name="线形标注 1 34"/>
          <p:cNvSpPr/>
          <p:nvPr/>
        </p:nvSpPr>
        <p:spPr>
          <a:xfrm>
            <a:off x="7572396" y="4857760"/>
            <a:ext cx="1214446" cy="857256"/>
          </a:xfrm>
          <a:prstGeom prst="borderCallout1">
            <a:avLst>
              <a:gd name="adj1" fmla="val -12686"/>
              <a:gd name="adj2" fmla="val 44597"/>
              <a:gd name="adj3" fmla="val -90918"/>
              <a:gd name="adj4" fmla="val 4337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1998</a:t>
            </a:r>
            <a:r>
              <a:rPr lang="zh-CN" altLang="en-US" sz="1600" dirty="0">
                <a:solidFill>
                  <a:schemeClr val="tx1"/>
                </a:solidFill>
                <a:latin typeface="+mn-ea"/>
              </a:rPr>
              <a:t>年</a:t>
            </a:r>
            <a:endParaRPr lang="en-US" altLang="zh-CN" sz="1600" dirty="0">
              <a:solidFill>
                <a:schemeClr val="tx1"/>
              </a:solidFill>
              <a:latin typeface="+mn-ea"/>
            </a:endParaRPr>
          </a:p>
          <a:p>
            <a:pPr algn="ctr"/>
            <a:r>
              <a:rPr lang="en-US" altLang="zh-CN" sz="1600" dirty="0">
                <a:solidFill>
                  <a:schemeClr val="tx1"/>
                </a:solidFill>
                <a:latin typeface="+mn-ea"/>
              </a:rPr>
              <a:t>Google</a:t>
            </a:r>
            <a:r>
              <a:rPr lang="zh-CN" altLang="en-US" sz="1600" dirty="0">
                <a:solidFill>
                  <a:schemeClr val="tx1"/>
                </a:solidFill>
                <a:latin typeface="+mn-ea"/>
              </a:rPr>
              <a:t>上线</a:t>
            </a:r>
          </a:p>
        </p:txBody>
      </p:sp>
      <p:sp>
        <p:nvSpPr>
          <p:cNvPr id="38" name="线形标注 1 37"/>
          <p:cNvSpPr/>
          <p:nvPr/>
        </p:nvSpPr>
        <p:spPr>
          <a:xfrm>
            <a:off x="4500562" y="2214554"/>
            <a:ext cx="1143008" cy="642942"/>
          </a:xfrm>
          <a:prstGeom prst="borderCallout1">
            <a:avLst>
              <a:gd name="adj1" fmla="val 118137"/>
              <a:gd name="adj2" fmla="val 23792"/>
              <a:gd name="adj3" fmla="val 217576"/>
              <a:gd name="adj4" fmla="val 240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1985</a:t>
            </a:r>
            <a:r>
              <a:rPr lang="zh-CN" altLang="en-US" sz="1600" dirty="0">
                <a:solidFill>
                  <a:schemeClr val="tx1"/>
                </a:solidFill>
                <a:latin typeface="+mn-ea"/>
              </a:rPr>
              <a:t>年</a:t>
            </a:r>
            <a:endParaRPr lang="en-US" altLang="zh-CN" sz="1600" dirty="0">
              <a:solidFill>
                <a:schemeClr val="tx1"/>
              </a:solidFill>
              <a:latin typeface="+mn-ea"/>
            </a:endParaRPr>
          </a:p>
          <a:p>
            <a:pPr algn="ctr"/>
            <a:r>
              <a:rPr lang="en-US" altLang="zh-CN" sz="1400" dirty="0" err="1">
                <a:solidFill>
                  <a:schemeClr val="tx1"/>
                </a:solidFill>
                <a:latin typeface="+mn-ea"/>
              </a:rPr>
              <a:t>NSFnet</a:t>
            </a:r>
            <a:r>
              <a:rPr lang="zh-CN" altLang="en-US" sz="1400" dirty="0">
                <a:solidFill>
                  <a:schemeClr val="tx1"/>
                </a:solidFill>
                <a:latin typeface="+mn-ea"/>
              </a:rPr>
              <a:t>诞生</a:t>
            </a:r>
          </a:p>
        </p:txBody>
      </p:sp>
      <p:sp>
        <p:nvSpPr>
          <p:cNvPr id="39" name="椭圆 38"/>
          <p:cNvSpPr/>
          <p:nvPr/>
        </p:nvSpPr>
        <p:spPr>
          <a:xfrm>
            <a:off x="500034"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0" name="椭圆 39"/>
          <p:cNvSpPr/>
          <p:nvPr/>
        </p:nvSpPr>
        <p:spPr>
          <a:xfrm>
            <a:off x="4643438"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14313"/>
            <a:ext cx="8044383" cy="1462087"/>
          </a:xfrm>
        </p:spPr>
        <p:txBody>
          <a:bodyPr/>
          <a:lstStyle/>
          <a:p>
            <a:r>
              <a:rPr lang="en-US" altLang="zh-CN" sz="4000" dirty="0"/>
              <a:t>Internet</a:t>
            </a:r>
            <a:r>
              <a:rPr lang="zh-CN" altLang="en-US" sz="4000" dirty="0"/>
              <a:t>技术及应用的发展历程（</a:t>
            </a:r>
            <a:r>
              <a:rPr lang="en-US" altLang="zh-CN" sz="4000" dirty="0"/>
              <a:t>2</a:t>
            </a:r>
            <a:r>
              <a:rPr lang="zh-CN" altLang="en-US" sz="4000" dirty="0"/>
              <a:t>）</a:t>
            </a:r>
          </a:p>
        </p:txBody>
      </p:sp>
      <p:sp>
        <p:nvSpPr>
          <p:cNvPr id="4" name="灯片编号占位符 3"/>
          <p:cNvSpPr>
            <a:spLocks noGrp="1"/>
          </p:cNvSpPr>
          <p:nvPr>
            <p:ph type="sldNum" sz="quarter" idx="12"/>
          </p:nvPr>
        </p:nvSpPr>
        <p:spPr/>
        <p:txBody>
          <a:bodyPr/>
          <a:lstStyle/>
          <a:p>
            <a:fld id="{06F34620-8A1D-4A00-8E8C-139D939144F4}" type="slidenum">
              <a:rPr lang="en-US" altLang="zh-CN" smtClean="0"/>
              <a:pPr/>
              <a:t>12</a:t>
            </a:fld>
            <a:endParaRPr lang="en-US" altLang="zh-CN" dirty="0"/>
          </a:p>
        </p:txBody>
      </p:sp>
      <p:sp>
        <p:nvSpPr>
          <p:cNvPr id="6" name="右箭头 5"/>
          <p:cNvSpPr/>
          <p:nvPr/>
        </p:nvSpPr>
        <p:spPr>
          <a:xfrm>
            <a:off x="428596" y="3571876"/>
            <a:ext cx="8358246" cy="500066"/>
          </a:xfrm>
          <a:prstGeom prst="rightArrow">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00034"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9" name="椭圆 8"/>
          <p:cNvSpPr/>
          <p:nvPr/>
        </p:nvSpPr>
        <p:spPr>
          <a:xfrm>
            <a:off x="1643042"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1" name="椭圆 10"/>
          <p:cNvSpPr/>
          <p:nvPr/>
        </p:nvSpPr>
        <p:spPr>
          <a:xfrm>
            <a:off x="2857488"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3" name="椭圆 12"/>
          <p:cNvSpPr/>
          <p:nvPr/>
        </p:nvSpPr>
        <p:spPr>
          <a:xfrm>
            <a:off x="4214810"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4" name="线形标注 1 13"/>
          <p:cNvSpPr/>
          <p:nvPr/>
        </p:nvSpPr>
        <p:spPr>
          <a:xfrm>
            <a:off x="285720" y="2214554"/>
            <a:ext cx="1643074" cy="785818"/>
          </a:xfrm>
          <a:prstGeom prst="borderCallout1">
            <a:avLst>
              <a:gd name="adj1" fmla="val 115399"/>
              <a:gd name="adj2" fmla="val 19209"/>
              <a:gd name="adj3" fmla="val 168293"/>
              <a:gd name="adj4" fmla="val 1949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2003</a:t>
            </a:r>
            <a:r>
              <a:rPr lang="zh-CN" altLang="en-US" sz="1600" dirty="0">
                <a:solidFill>
                  <a:schemeClr val="tx1"/>
                </a:solidFill>
                <a:latin typeface="+mn-ea"/>
              </a:rPr>
              <a:t>年</a:t>
            </a:r>
            <a:endParaRPr lang="en-US" altLang="zh-CN" sz="1600" dirty="0">
              <a:solidFill>
                <a:schemeClr val="tx1"/>
              </a:solidFill>
              <a:latin typeface="+mn-ea"/>
            </a:endParaRPr>
          </a:p>
          <a:p>
            <a:pPr algn="ctr"/>
            <a:r>
              <a:rPr lang="zh-CN" altLang="en-US" sz="1600" dirty="0">
                <a:solidFill>
                  <a:schemeClr val="tx1"/>
                </a:solidFill>
                <a:latin typeface="+mn-ea"/>
              </a:rPr>
              <a:t>网络电话（</a:t>
            </a:r>
            <a:r>
              <a:rPr lang="en-US" altLang="zh-CN" sz="1600" dirty="0">
                <a:solidFill>
                  <a:schemeClr val="tx1"/>
                </a:solidFill>
                <a:latin typeface="+mn-ea"/>
              </a:rPr>
              <a:t>VoIP)</a:t>
            </a:r>
            <a:r>
              <a:rPr lang="zh-CN" altLang="en-US" sz="1600" dirty="0">
                <a:solidFill>
                  <a:schemeClr val="tx1"/>
                </a:solidFill>
                <a:latin typeface="+mn-ea"/>
              </a:rPr>
              <a:t>成为主流</a:t>
            </a:r>
          </a:p>
        </p:txBody>
      </p:sp>
      <p:sp>
        <p:nvSpPr>
          <p:cNvPr id="17" name="线形标注 1 16"/>
          <p:cNvSpPr/>
          <p:nvPr/>
        </p:nvSpPr>
        <p:spPr>
          <a:xfrm>
            <a:off x="928662" y="4786322"/>
            <a:ext cx="1928826" cy="1000132"/>
          </a:xfrm>
          <a:prstGeom prst="borderCallout1">
            <a:avLst>
              <a:gd name="adj1" fmla="val -5560"/>
              <a:gd name="adj2" fmla="val 40316"/>
              <a:gd name="adj3" fmla="val -68509"/>
              <a:gd name="adj4" fmla="val 4034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2005</a:t>
            </a:r>
            <a:r>
              <a:rPr lang="zh-CN" altLang="en-US" sz="1600" dirty="0">
                <a:solidFill>
                  <a:schemeClr val="tx1"/>
                </a:solidFill>
                <a:latin typeface="+mn-ea"/>
              </a:rPr>
              <a:t>年</a:t>
            </a:r>
            <a:endParaRPr lang="en-US" altLang="zh-CN" sz="1600" dirty="0">
              <a:solidFill>
                <a:schemeClr val="tx1"/>
              </a:solidFill>
              <a:latin typeface="+mn-ea"/>
            </a:endParaRPr>
          </a:p>
          <a:p>
            <a:pPr algn="ctr"/>
            <a:r>
              <a:rPr lang="en-US" altLang="zh-CN" sz="1600" dirty="0">
                <a:solidFill>
                  <a:schemeClr val="tx1"/>
                </a:solidFill>
                <a:latin typeface="+mn-ea"/>
              </a:rPr>
              <a:t>YouTube</a:t>
            </a:r>
            <a:r>
              <a:rPr lang="zh-CN" altLang="en-US" sz="1600" dirty="0">
                <a:solidFill>
                  <a:schemeClr val="tx1"/>
                </a:solidFill>
                <a:latin typeface="+mn-ea"/>
              </a:rPr>
              <a:t>上线，大众开始分享视频流</a:t>
            </a:r>
            <a:endParaRPr lang="en-US" altLang="zh-CN" sz="1600" dirty="0">
              <a:solidFill>
                <a:schemeClr val="tx1"/>
              </a:solidFill>
              <a:latin typeface="+mn-ea"/>
            </a:endParaRPr>
          </a:p>
          <a:p>
            <a:pPr algn="ctr"/>
            <a:endParaRPr lang="en-US" altLang="zh-CN" sz="1600" dirty="0">
              <a:solidFill>
                <a:schemeClr val="tx1"/>
              </a:solidFill>
              <a:latin typeface="+mn-ea"/>
            </a:endParaRPr>
          </a:p>
        </p:txBody>
      </p:sp>
      <p:sp>
        <p:nvSpPr>
          <p:cNvPr id="18" name="线形标注 1 17"/>
          <p:cNvSpPr/>
          <p:nvPr/>
        </p:nvSpPr>
        <p:spPr>
          <a:xfrm>
            <a:off x="2643174" y="2285992"/>
            <a:ext cx="1428760" cy="642942"/>
          </a:xfrm>
          <a:prstGeom prst="borderCallout1">
            <a:avLst>
              <a:gd name="adj1" fmla="val 118137"/>
              <a:gd name="adj2" fmla="val 23792"/>
              <a:gd name="adj3" fmla="val 217576"/>
              <a:gd name="adj4" fmla="val 240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2007</a:t>
            </a:r>
            <a:r>
              <a:rPr lang="zh-CN" altLang="en-US" sz="1600" dirty="0">
                <a:solidFill>
                  <a:schemeClr val="tx1"/>
                </a:solidFill>
                <a:latin typeface="+mn-ea"/>
              </a:rPr>
              <a:t>年</a:t>
            </a:r>
            <a:endParaRPr lang="en-US" altLang="zh-CN" sz="1600" dirty="0">
              <a:solidFill>
                <a:schemeClr val="tx1"/>
              </a:solidFill>
              <a:latin typeface="+mn-ea"/>
            </a:endParaRPr>
          </a:p>
          <a:p>
            <a:pPr algn="ctr"/>
            <a:r>
              <a:rPr lang="zh-CN" altLang="en-US" sz="1600" dirty="0">
                <a:solidFill>
                  <a:schemeClr val="tx1"/>
                </a:solidFill>
                <a:latin typeface="+mn-ea"/>
              </a:rPr>
              <a:t>网络电视推出</a:t>
            </a:r>
          </a:p>
        </p:txBody>
      </p:sp>
      <p:sp>
        <p:nvSpPr>
          <p:cNvPr id="19" name="椭圆 18"/>
          <p:cNvSpPr/>
          <p:nvPr/>
        </p:nvSpPr>
        <p:spPr>
          <a:xfrm>
            <a:off x="6429388"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cxnSp>
        <p:nvCxnSpPr>
          <p:cNvPr id="23" name="直接箭头连接符 22"/>
          <p:cNvCxnSpPr/>
          <p:nvPr/>
        </p:nvCxnSpPr>
        <p:spPr>
          <a:xfrm>
            <a:off x="428596" y="6143644"/>
            <a:ext cx="4357718" cy="1588"/>
          </a:xfrm>
          <a:prstGeom prst="straightConnector1">
            <a:avLst/>
          </a:prstGeom>
          <a:ln>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178563" y="6179363"/>
            <a:ext cx="500066"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537075" y="6178569"/>
            <a:ext cx="500066"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71604" y="6215082"/>
            <a:ext cx="1785950" cy="338554"/>
          </a:xfrm>
          <a:prstGeom prst="rect">
            <a:avLst/>
          </a:prstGeom>
          <a:noFill/>
        </p:spPr>
        <p:txBody>
          <a:bodyPr wrap="square" rtlCol="0">
            <a:spAutoFit/>
          </a:bodyPr>
          <a:lstStyle/>
          <a:p>
            <a:pPr algn="ctr"/>
            <a:r>
              <a:rPr lang="zh-CN" altLang="en-US" sz="1600" dirty="0"/>
              <a:t>成熟期</a:t>
            </a:r>
          </a:p>
        </p:txBody>
      </p:sp>
      <p:cxnSp>
        <p:nvCxnSpPr>
          <p:cNvPr id="28" name="直接箭头连接符 27"/>
          <p:cNvCxnSpPr/>
          <p:nvPr/>
        </p:nvCxnSpPr>
        <p:spPr>
          <a:xfrm>
            <a:off x="4786314" y="6143644"/>
            <a:ext cx="3857684" cy="1588"/>
          </a:xfrm>
          <a:prstGeom prst="straightConnector1">
            <a:avLst/>
          </a:prstGeom>
          <a:ln>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715008" y="6215082"/>
            <a:ext cx="1785950" cy="338554"/>
          </a:xfrm>
          <a:prstGeom prst="rect">
            <a:avLst/>
          </a:prstGeom>
          <a:noFill/>
        </p:spPr>
        <p:txBody>
          <a:bodyPr wrap="square" rtlCol="0">
            <a:spAutoFit/>
          </a:bodyPr>
          <a:lstStyle/>
          <a:p>
            <a:pPr algn="ctr"/>
            <a:r>
              <a:rPr lang="en-US" altLang="zh-CN" sz="1600" dirty="0"/>
              <a:t>xx</a:t>
            </a:r>
            <a:r>
              <a:rPr lang="zh-CN" altLang="en-US" sz="1600" dirty="0"/>
              <a:t>期</a:t>
            </a:r>
          </a:p>
        </p:txBody>
      </p:sp>
      <p:sp>
        <p:nvSpPr>
          <p:cNvPr id="32" name="线形标注 1 31"/>
          <p:cNvSpPr/>
          <p:nvPr/>
        </p:nvSpPr>
        <p:spPr>
          <a:xfrm>
            <a:off x="3500430" y="4714884"/>
            <a:ext cx="2286016" cy="1000132"/>
          </a:xfrm>
          <a:prstGeom prst="borderCallout1">
            <a:avLst>
              <a:gd name="adj1" fmla="val -14792"/>
              <a:gd name="adj2" fmla="val 37695"/>
              <a:gd name="adj3" fmla="val -76756"/>
              <a:gd name="adj4" fmla="val 3721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2007</a:t>
            </a:r>
            <a:r>
              <a:rPr lang="zh-CN" altLang="en-US" sz="1600" dirty="0">
                <a:solidFill>
                  <a:schemeClr val="tx1"/>
                </a:solidFill>
                <a:latin typeface="+mn-ea"/>
              </a:rPr>
              <a:t>年</a:t>
            </a:r>
            <a:endParaRPr lang="en-US" altLang="zh-CN" sz="1600" dirty="0">
              <a:solidFill>
                <a:schemeClr val="tx1"/>
              </a:solidFill>
              <a:latin typeface="+mn-ea"/>
            </a:endParaRPr>
          </a:p>
          <a:p>
            <a:pPr algn="ctr"/>
            <a:r>
              <a:rPr lang="en-US" altLang="zh-CN" sz="1600" dirty="0" err="1">
                <a:solidFill>
                  <a:schemeClr val="tx1"/>
                </a:solidFill>
                <a:latin typeface="+mn-ea"/>
              </a:rPr>
              <a:t>iPhone</a:t>
            </a:r>
            <a:r>
              <a:rPr lang="zh-CN" altLang="en-US" sz="1600" dirty="0">
                <a:solidFill>
                  <a:schemeClr val="tx1"/>
                </a:solidFill>
                <a:latin typeface="+mn-ea"/>
              </a:rPr>
              <a:t>的推出，开启了</a:t>
            </a:r>
            <a:r>
              <a:rPr lang="zh-CN" altLang="en-US" sz="1600" b="1" dirty="0">
                <a:solidFill>
                  <a:srgbClr val="FF0000"/>
                </a:solidFill>
                <a:latin typeface="+mn-ea"/>
              </a:rPr>
              <a:t>移动互联网</a:t>
            </a:r>
            <a:r>
              <a:rPr lang="zh-CN" altLang="en-US" sz="1600" dirty="0">
                <a:solidFill>
                  <a:schemeClr val="tx1"/>
                </a:solidFill>
                <a:latin typeface="+mn-ea"/>
              </a:rPr>
              <a:t>时代，人们可以随时随地传递信息。</a:t>
            </a:r>
            <a:endParaRPr lang="en-US" altLang="zh-CN" sz="1600" dirty="0">
              <a:solidFill>
                <a:schemeClr val="tx1"/>
              </a:solidFill>
              <a:latin typeface="+mn-ea"/>
            </a:endParaRPr>
          </a:p>
        </p:txBody>
      </p:sp>
      <p:sp>
        <p:nvSpPr>
          <p:cNvPr id="33" name="云形标注 32"/>
          <p:cNvSpPr/>
          <p:nvPr/>
        </p:nvSpPr>
        <p:spPr>
          <a:xfrm>
            <a:off x="5572132" y="1714488"/>
            <a:ext cx="3214710" cy="168421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mn-ea"/>
              </a:rPr>
              <a:t>车联网、物联网，智慧城市等概念的提出，使得通信不仅限于人与人，还将在人与物，物与物之间展开。</a:t>
            </a:r>
          </a:p>
        </p:txBody>
      </p:sp>
      <p:sp>
        <p:nvSpPr>
          <p:cNvPr id="21" name="椭圆 20"/>
          <p:cNvSpPr/>
          <p:nvPr/>
        </p:nvSpPr>
        <p:spPr>
          <a:xfrm>
            <a:off x="5580112" y="371703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2" name="椭圆 21"/>
          <p:cNvSpPr/>
          <p:nvPr/>
        </p:nvSpPr>
        <p:spPr>
          <a:xfrm>
            <a:off x="4860032" y="371703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4" name="椭圆 23"/>
          <p:cNvSpPr/>
          <p:nvPr/>
        </p:nvSpPr>
        <p:spPr>
          <a:xfrm>
            <a:off x="7380312" y="371703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9" name="云形标注 28"/>
          <p:cNvSpPr/>
          <p:nvPr/>
        </p:nvSpPr>
        <p:spPr>
          <a:xfrm>
            <a:off x="5929290" y="4365104"/>
            <a:ext cx="3214710" cy="1684218"/>
          </a:xfrm>
          <a:prstGeom prst="cloudCallout">
            <a:avLst>
              <a:gd name="adj1" fmla="val -4101"/>
              <a:gd name="adj2" fmla="val -68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mn-ea"/>
              </a:rPr>
              <a:t>云计算</a:t>
            </a:r>
            <a:r>
              <a:rPr lang="en-US" altLang="zh-CN" sz="1600" dirty="0">
                <a:solidFill>
                  <a:schemeClr val="tx1"/>
                </a:solidFill>
                <a:latin typeface="+mn-ea"/>
              </a:rPr>
              <a:t>/</a:t>
            </a:r>
            <a:r>
              <a:rPr lang="zh-CN" altLang="en-US" sz="1600" dirty="0">
                <a:solidFill>
                  <a:schemeClr val="tx1"/>
                </a:solidFill>
                <a:latin typeface="+mn-ea"/>
              </a:rPr>
              <a:t>云存储、大数据、机器学习等技术的发展；虚拟现实、自动驾驶、人工智能等应用进一步开拓了网络的用武之地。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5C7E2C-080F-4FAB-A044-5046F49BB344}"/>
              </a:ext>
            </a:extLst>
          </p:cNvPr>
          <p:cNvSpPr>
            <a:spLocks noGrp="1"/>
          </p:cNvSpPr>
          <p:nvPr>
            <p:ph type="title"/>
          </p:nvPr>
        </p:nvSpPr>
        <p:spPr>
          <a:xfrm>
            <a:off x="251520" y="260649"/>
            <a:ext cx="8695630" cy="936104"/>
          </a:xfrm>
        </p:spPr>
        <p:txBody>
          <a:bodyPr/>
          <a:lstStyle/>
          <a:p>
            <a:r>
              <a:rPr lang="en-US" altLang="zh-CN" sz="4400" dirty="0"/>
              <a:t>Internet</a:t>
            </a:r>
            <a:r>
              <a:rPr lang="zh-CN" altLang="en-US" sz="4400" dirty="0"/>
              <a:t>技术（协议）发展历程（</a:t>
            </a:r>
            <a:r>
              <a:rPr lang="en-US" altLang="zh-CN" dirty="0"/>
              <a:t>3</a:t>
            </a:r>
            <a:r>
              <a:rPr lang="zh-CN" altLang="en-US" sz="4400" dirty="0"/>
              <a:t>）</a:t>
            </a:r>
            <a:endParaRPr lang="zh-CN" altLang="en-US" dirty="0"/>
          </a:p>
        </p:txBody>
      </p:sp>
      <p:pic>
        <p:nvPicPr>
          <p:cNvPr id="6" name="内容占位符 5">
            <a:extLst>
              <a:ext uri="{FF2B5EF4-FFF2-40B4-BE49-F238E27FC236}">
                <a16:creationId xmlns:a16="http://schemas.microsoft.com/office/drawing/2014/main" id="{32942775-6EB8-4883-A35E-1D3FCD281F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598" y="1417161"/>
            <a:ext cx="8754543" cy="5180189"/>
          </a:xfrm>
        </p:spPr>
      </p:pic>
      <p:sp>
        <p:nvSpPr>
          <p:cNvPr id="4" name="灯片编号占位符 3">
            <a:extLst>
              <a:ext uri="{FF2B5EF4-FFF2-40B4-BE49-F238E27FC236}">
                <a16:creationId xmlns:a16="http://schemas.microsoft.com/office/drawing/2014/main" id="{A34778CB-50CC-4BE5-B652-5FF60581B60E}"/>
              </a:ext>
            </a:extLst>
          </p:cNvPr>
          <p:cNvSpPr>
            <a:spLocks noGrp="1"/>
          </p:cNvSpPr>
          <p:nvPr>
            <p:ph type="sldNum" sz="quarter" idx="12"/>
          </p:nvPr>
        </p:nvSpPr>
        <p:spPr/>
        <p:txBody>
          <a:bodyPr/>
          <a:lstStyle/>
          <a:p>
            <a:fld id="{2931E106-F4CF-4DA4-B878-29B4FEFFB9F2}" type="slidenum">
              <a:rPr lang="en-US" altLang="zh-CN" smtClean="0"/>
              <a:pPr/>
              <a:t>13</a:t>
            </a:fld>
            <a:endParaRPr lang="en-US" altLang="zh-CN"/>
          </a:p>
        </p:txBody>
      </p:sp>
    </p:spTree>
    <p:extLst>
      <p:ext uri="{BB962C8B-B14F-4D97-AF65-F5344CB8AC3E}">
        <p14:creationId xmlns:p14="http://schemas.microsoft.com/office/powerpoint/2010/main" val="4211037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7AD40E62-7B98-4F91-92F0-333960824FE4}" type="slidenum">
              <a:rPr lang="en-US" altLang="zh-CN"/>
              <a:pPr/>
              <a:t>14</a:t>
            </a:fld>
            <a:endParaRPr lang="en-US" altLang="zh-CN"/>
          </a:p>
        </p:txBody>
      </p:sp>
      <p:sp>
        <p:nvSpPr>
          <p:cNvPr id="63490" name="Rectangle 2"/>
          <p:cNvSpPr>
            <a:spLocks noGrp="1" noChangeArrowheads="1"/>
          </p:cNvSpPr>
          <p:nvPr>
            <p:ph type="title"/>
          </p:nvPr>
        </p:nvSpPr>
        <p:spPr/>
        <p:txBody>
          <a:bodyPr/>
          <a:lstStyle/>
          <a:p>
            <a:r>
              <a:rPr lang="en-US" altLang="zh-CN"/>
              <a:t>Chapter 1  </a:t>
            </a:r>
            <a:r>
              <a:rPr lang="zh-CN" altLang="en-US"/>
              <a:t>概述</a:t>
            </a:r>
          </a:p>
        </p:txBody>
      </p:sp>
      <p:sp>
        <p:nvSpPr>
          <p:cNvPr id="63491" name="Rectangle 3"/>
          <p:cNvSpPr>
            <a:spLocks noGrp="1" noChangeArrowheads="1"/>
          </p:cNvSpPr>
          <p:nvPr>
            <p:ph type="body" idx="1"/>
          </p:nvPr>
        </p:nvSpPr>
        <p:spPr>
          <a:ln/>
        </p:spPr>
        <p:txBody>
          <a:bodyPr/>
          <a:lstStyle/>
          <a:p>
            <a:r>
              <a:rPr lang="en-US" altLang="zh-CN" b="1" dirty="0"/>
              <a:t>1.1 Internet </a:t>
            </a:r>
            <a:r>
              <a:rPr lang="zh-CN" altLang="en-US" b="1" dirty="0"/>
              <a:t>的发展史</a:t>
            </a:r>
          </a:p>
          <a:p>
            <a:pPr>
              <a:buClr>
                <a:schemeClr val="hlink"/>
              </a:buClr>
              <a:buFont typeface="Wingdings" pitchFamily="2" charset="2"/>
              <a:buChar char="Ø"/>
            </a:pPr>
            <a:r>
              <a:rPr lang="en-US" altLang="zh-CN" b="1" dirty="0">
                <a:solidFill>
                  <a:schemeClr val="hlink"/>
                </a:solidFill>
              </a:rPr>
              <a:t>1.2 </a:t>
            </a:r>
            <a:r>
              <a:rPr lang="zh-CN" altLang="en-US" b="1" dirty="0">
                <a:solidFill>
                  <a:schemeClr val="hlink"/>
                </a:solidFill>
              </a:rPr>
              <a:t>中国</a:t>
            </a:r>
            <a:r>
              <a:rPr lang="en-US" altLang="zh-CN" b="1" dirty="0">
                <a:solidFill>
                  <a:schemeClr val="hlink"/>
                </a:solidFill>
              </a:rPr>
              <a:t>Internet</a:t>
            </a:r>
            <a:r>
              <a:rPr lang="zh-CN" altLang="en-US" b="1" dirty="0">
                <a:solidFill>
                  <a:schemeClr val="hlink"/>
                </a:solidFill>
              </a:rPr>
              <a:t>的发展史</a:t>
            </a:r>
          </a:p>
          <a:p>
            <a:r>
              <a:rPr lang="en-US" altLang="zh-CN" b="1" dirty="0"/>
              <a:t>1.3 IPv6</a:t>
            </a:r>
            <a:r>
              <a:rPr lang="zh-CN" altLang="en-US" b="1" dirty="0"/>
              <a:t>发展史</a:t>
            </a:r>
          </a:p>
          <a:p>
            <a:r>
              <a:rPr lang="en-US" altLang="zh-CN" b="1" dirty="0"/>
              <a:t>1.4 </a:t>
            </a:r>
            <a:r>
              <a:rPr lang="zh-CN" altLang="en-US" b="1" dirty="0"/>
              <a:t>网络结构</a:t>
            </a:r>
            <a:endParaRPr lang="en-US" altLang="zh-CN" b="1" dirty="0"/>
          </a:p>
          <a:p>
            <a:r>
              <a:rPr lang="en-US" altLang="zh-CN" b="1" dirty="0"/>
              <a:t>1.5 Internet</a:t>
            </a:r>
            <a:r>
              <a:rPr lang="zh-CN" altLang="en-US" b="1" dirty="0"/>
              <a:t>的应用</a:t>
            </a:r>
          </a:p>
          <a:p>
            <a:r>
              <a:rPr lang="en-US" altLang="zh-CN" b="1" dirty="0"/>
              <a:t>1.6 </a:t>
            </a:r>
            <a:r>
              <a:rPr lang="zh-CN" altLang="en-US" b="1" dirty="0"/>
              <a:t>互联网与物联网</a:t>
            </a:r>
          </a:p>
          <a:p>
            <a:r>
              <a:rPr lang="en-US" altLang="zh-CN" b="1" dirty="0"/>
              <a:t>1.7 </a:t>
            </a:r>
            <a:r>
              <a:rPr lang="zh-CN" altLang="en-US" b="1" dirty="0"/>
              <a:t>网络的标准和标准化组织</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AB885290-B284-4485-8C87-3148715F1438}" type="slidenum">
              <a:rPr lang="en-US" altLang="zh-CN"/>
              <a:pPr/>
              <a:t>15</a:t>
            </a:fld>
            <a:endParaRPr lang="en-US" altLang="zh-CN"/>
          </a:p>
        </p:txBody>
      </p:sp>
      <p:sp>
        <p:nvSpPr>
          <p:cNvPr id="59394" name="Rectangle 2"/>
          <p:cNvSpPr>
            <a:spLocks noGrp="1" noChangeArrowheads="1"/>
          </p:cNvSpPr>
          <p:nvPr>
            <p:ph type="title"/>
          </p:nvPr>
        </p:nvSpPr>
        <p:spPr/>
        <p:txBody>
          <a:bodyPr/>
          <a:lstStyle/>
          <a:p>
            <a:r>
              <a:rPr lang="en-US" altLang="zh-CN"/>
              <a:t>1.2</a:t>
            </a:r>
            <a:r>
              <a:rPr lang="zh-CN" altLang="en-US"/>
              <a:t>中国</a:t>
            </a:r>
            <a:r>
              <a:rPr lang="en-US" altLang="zh-CN"/>
              <a:t>Internet</a:t>
            </a:r>
            <a:r>
              <a:rPr lang="zh-CN" altLang="en-US"/>
              <a:t>的发展史</a:t>
            </a:r>
          </a:p>
        </p:txBody>
      </p:sp>
      <p:sp>
        <p:nvSpPr>
          <p:cNvPr id="59395" name="Rectangle 3"/>
          <p:cNvSpPr>
            <a:spLocks noGrp="1" noChangeArrowheads="1"/>
          </p:cNvSpPr>
          <p:nvPr>
            <p:ph type="body" idx="1"/>
          </p:nvPr>
        </p:nvSpPr>
        <p:spPr>
          <a:xfrm>
            <a:off x="179512" y="1556792"/>
            <a:ext cx="8712968" cy="5184576"/>
          </a:xfrm>
        </p:spPr>
        <p:txBody>
          <a:bodyPr/>
          <a:lstStyle/>
          <a:p>
            <a:r>
              <a:rPr lang="en-US" altLang="zh-CN" sz="2400" b="1" dirty="0"/>
              <a:t>1989</a:t>
            </a:r>
            <a:r>
              <a:rPr lang="zh-CN" altLang="en-US" sz="2400" b="1" dirty="0"/>
              <a:t>年</a:t>
            </a:r>
            <a:r>
              <a:rPr lang="en-US" altLang="zh-CN" sz="2400" b="1" dirty="0"/>
              <a:t>9</a:t>
            </a:r>
            <a:r>
              <a:rPr lang="zh-CN" altLang="en-US" sz="2400" b="1" dirty="0"/>
              <a:t>月，国家计委向世界银行贷款建设中关村地区</a:t>
            </a:r>
            <a:r>
              <a:rPr lang="zh-CN" altLang="en-US" sz="2400" b="1" dirty="0">
                <a:solidFill>
                  <a:srgbClr val="FF0000"/>
                </a:solidFill>
              </a:rPr>
              <a:t>教育与科研示范网络</a:t>
            </a:r>
            <a:r>
              <a:rPr lang="zh-CN" altLang="en-US" sz="2400" b="1" dirty="0"/>
              <a:t>（</a:t>
            </a:r>
            <a:r>
              <a:rPr lang="en-US" altLang="zh-CN" sz="2400" b="1" dirty="0"/>
              <a:t>NCFC</a:t>
            </a:r>
            <a:r>
              <a:rPr lang="zh-CN" altLang="en-US" sz="2400" b="1" dirty="0"/>
              <a:t>，</a:t>
            </a:r>
            <a:r>
              <a:rPr lang="en-US" altLang="zh-CN" sz="2400" b="1" dirty="0"/>
              <a:t>The National Computing and Networking Facility of China</a:t>
            </a:r>
            <a:r>
              <a:rPr lang="zh-CN" altLang="en-US" sz="2400" b="1" dirty="0"/>
              <a:t>），</a:t>
            </a:r>
            <a:r>
              <a:rPr lang="en-US" altLang="zh-CN" sz="2400" b="1" dirty="0"/>
              <a:t>1992</a:t>
            </a:r>
            <a:r>
              <a:rPr lang="zh-CN" altLang="en-US" sz="2400" b="1" dirty="0"/>
              <a:t>年</a:t>
            </a:r>
            <a:r>
              <a:rPr lang="en-US" altLang="zh-CN" sz="2400" b="1" dirty="0"/>
              <a:t>NCFC</a:t>
            </a:r>
            <a:r>
              <a:rPr lang="zh-CN" altLang="en-US" sz="2400" b="1" dirty="0"/>
              <a:t>工程全部完成。（后改名中国</a:t>
            </a:r>
            <a:r>
              <a:rPr lang="zh-CN" altLang="en-US" sz="2400" b="1" dirty="0">
                <a:solidFill>
                  <a:srgbClr val="FF0000"/>
                </a:solidFill>
              </a:rPr>
              <a:t>科技网</a:t>
            </a:r>
            <a:r>
              <a:rPr lang="en-US" altLang="zh-CN" sz="2400" b="1" dirty="0" err="1"/>
              <a:t>CSTNet</a:t>
            </a:r>
            <a:r>
              <a:rPr lang="zh-CN" altLang="en-US" sz="2400" b="1" dirty="0"/>
              <a:t>）</a:t>
            </a:r>
          </a:p>
          <a:p>
            <a:r>
              <a:rPr lang="en-US" altLang="zh-CN" sz="2400" b="1" dirty="0"/>
              <a:t>1994</a:t>
            </a:r>
            <a:r>
              <a:rPr lang="zh-CN" altLang="en-US" sz="2400" b="1" dirty="0"/>
              <a:t>年</a:t>
            </a:r>
            <a:r>
              <a:rPr lang="en-US" altLang="zh-CN" sz="2400" b="1" dirty="0"/>
              <a:t>5</a:t>
            </a:r>
            <a:r>
              <a:rPr lang="zh-CN" altLang="en-US" sz="2400" b="1" dirty="0"/>
              <a:t>月，</a:t>
            </a:r>
            <a:r>
              <a:rPr lang="en-US" altLang="zh-CN" sz="2400" b="1" dirty="0"/>
              <a:t>NCFC</a:t>
            </a:r>
            <a:r>
              <a:rPr lang="zh-CN" altLang="en-US" sz="2400" b="1" dirty="0"/>
              <a:t>代表中国正式加入</a:t>
            </a:r>
            <a:r>
              <a:rPr lang="en-US" altLang="zh-CN" sz="2400" b="1" dirty="0"/>
              <a:t>Internet</a:t>
            </a:r>
            <a:r>
              <a:rPr lang="zh-CN" altLang="en-US" sz="2400" b="1" dirty="0"/>
              <a:t>，向</a:t>
            </a:r>
            <a:r>
              <a:rPr lang="en-US" altLang="zh-CN" sz="2400" b="1" dirty="0" err="1"/>
              <a:t>InterNIC</a:t>
            </a:r>
            <a:r>
              <a:rPr lang="zh-CN" altLang="en-US" sz="2400" b="1" dirty="0"/>
              <a:t>注册</a:t>
            </a:r>
            <a:r>
              <a:rPr lang="en-US" altLang="zh-CN" sz="2400" b="1" dirty="0"/>
              <a:t>CN</a:t>
            </a:r>
            <a:r>
              <a:rPr lang="zh-CN" altLang="en-US" sz="2400" b="1" dirty="0"/>
              <a:t>域名。</a:t>
            </a:r>
            <a:r>
              <a:rPr lang="en-US" altLang="zh-CN" sz="2400" b="1" dirty="0">
                <a:hlinkClick r:id="rId2"/>
              </a:rPr>
              <a:t>https://www.cnnic.cn/</a:t>
            </a:r>
            <a:endParaRPr lang="zh-CN" altLang="en-US" sz="2400" b="1" dirty="0"/>
          </a:p>
          <a:p>
            <a:r>
              <a:rPr lang="en-US" altLang="zh-CN" sz="2400" b="1" dirty="0"/>
              <a:t>1994</a:t>
            </a:r>
            <a:r>
              <a:rPr lang="zh-CN" altLang="en-US" sz="2400" b="1" dirty="0"/>
              <a:t>年</a:t>
            </a:r>
            <a:r>
              <a:rPr lang="en-US" altLang="zh-CN" sz="2400" b="1" dirty="0"/>
              <a:t>9</a:t>
            </a:r>
            <a:r>
              <a:rPr lang="zh-CN" altLang="en-US" sz="2400" b="1" dirty="0"/>
              <a:t>月，中国</a:t>
            </a:r>
            <a:r>
              <a:rPr lang="zh-CN" altLang="en-US" sz="2400" b="1" dirty="0">
                <a:solidFill>
                  <a:srgbClr val="FF0000"/>
                </a:solidFill>
              </a:rPr>
              <a:t>公用计算机互联网</a:t>
            </a:r>
            <a:r>
              <a:rPr lang="zh-CN" altLang="en-US" sz="2400" b="1" dirty="0"/>
              <a:t>（</a:t>
            </a:r>
            <a:r>
              <a:rPr lang="en-US" altLang="zh-CN" sz="2400" b="1" dirty="0" err="1"/>
              <a:t>Chinanet</a:t>
            </a:r>
            <a:r>
              <a:rPr lang="zh-CN" altLang="en-US" sz="2400" b="1" dirty="0"/>
              <a:t>）建设正式启动，</a:t>
            </a:r>
            <a:r>
              <a:rPr lang="en-US" altLang="zh-CN" sz="2400" b="1" dirty="0"/>
              <a:t>96</a:t>
            </a:r>
            <a:r>
              <a:rPr lang="zh-CN" altLang="en-US" sz="2400" b="1" dirty="0"/>
              <a:t>年</a:t>
            </a:r>
            <a:r>
              <a:rPr lang="en-US" altLang="zh-CN" sz="2400" b="1" dirty="0"/>
              <a:t>1</a:t>
            </a:r>
            <a:r>
              <a:rPr lang="zh-CN" altLang="en-US" sz="2400" b="1" dirty="0"/>
              <a:t>月正式开通。</a:t>
            </a:r>
          </a:p>
          <a:p>
            <a:r>
              <a:rPr lang="en-US" altLang="zh-CN" sz="2400" b="1" dirty="0"/>
              <a:t>1994</a:t>
            </a:r>
            <a:r>
              <a:rPr lang="zh-CN" altLang="en-US" sz="2400" b="1" dirty="0"/>
              <a:t>年</a:t>
            </a:r>
            <a:r>
              <a:rPr lang="en-US" altLang="zh-CN" sz="2400" b="1" dirty="0"/>
              <a:t>10</a:t>
            </a:r>
            <a:r>
              <a:rPr lang="zh-CN" altLang="en-US" sz="2400" b="1" dirty="0"/>
              <a:t>月，中国</a:t>
            </a:r>
            <a:r>
              <a:rPr lang="zh-CN" altLang="en-US" sz="2400" b="1" dirty="0">
                <a:solidFill>
                  <a:srgbClr val="FF0000"/>
                </a:solidFill>
              </a:rPr>
              <a:t>教育科研网</a:t>
            </a:r>
            <a:r>
              <a:rPr lang="zh-CN" altLang="en-US" sz="2400" b="1" dirty="0"/>
              <a:t>（</a:t>
            </a:r>
            <a:r>
              <a:rPr lang="en-US" altLang="zh-CN" sz="2400" b="1" dirty="0" err="1"/>
              <a:t>Cernet</a:t>
            </a:r>
            <a:r>
              <a:rPr lang="zh-CN" altLang="en-US" sz="2400" b="1" dirty="0"/>
              <a:t>，</a:t>
            </a:r>
            <a:r>
              <a:rPr lang="en-US" altLang="zh-CN" sz="2400" dirty="0"/>
              <a:t>China Education and Research Network</a:t>
            </a:r>
            <a:r>
              <a:rPr lang="en-US" altLang="zh-CN" sz="2400" b="1" dirty="0"/>
              <a:t>)</a:t>
            </a:r>
            <a:r>
              <a:rPr lang="zh-CN" altLang="en-US" sz="2400" b="1" dirty="0"/>
              <a:t>开始启动。</a:t>
            </a:r>
            <a:r>
              <a:rPr lang="en-US" altLang="zh-CN" sz="2400" b="1" dirty="0">
                <a:hlinkClick r:id="rId3"/>
              </a:rPr>
              <a:t>http://www.edu.cn/</a:t>
            </a:r>
            <a:endParaRPr lang="zh-CN" altLang="en-US" sz="2400" b="1" dirty="0"/>
          </a:p>
          <a:p>
            <a:r>
              <a:rPr lang="en-US" altLang="zh-CN" sz="2400" b="1" dirty="0"/>
              <a:t>1996</a:t>
            </a:r>
            <a:r>
              <a:rPr lang="zh-CN" altLang="en-US" sz="2400" b="1" dirty="0"/>
              <a:t>年</a:t>
            </a:r>
            <a:r>
              <a:rPr lang="en-US" altLang="zh-CN" sz="2400" b="1" dirty="0"/>
              <a:t>9</a:t>
            </a:r>
            <a:r>
              <a:rPr lang="zh-CN" altLang="en-US" sz="2400" b="1" dirty="0"/>
              <a:t>月，中国</a:t>
            </a:r>
            <a:r>
              <a:rPr lang="zh-CN" altLang="en-US" sz="2400" b="1" dirty="0">
                <a:solidFill>
                  <a:srgbClr val="FF0000"/>
                </a:solidFill>
              </a:rPr>
              <a:t>金桥网</a:t>
            </a:r>
            <a:r>
              <a:rPr lang="zh-CN" altLang="en-US" sz="2400" b="1" dirty="0"/>
              <a:t>（</a:t>
            </a:r>
            <a:r>
              <a:rPr lang="en-US" altLang="zh-CN" sz="2400" b="1" dirty="0" err="1"/>
              <a:t>ChinaGBN</a:t>
            </a:r>
            <a:r>
              <a:rPr lang="en-US" altLang="zh-CN" sz="2400" b="1" dirty="0"/>
              <a:t>)</a:t>
            </a:r>
            <a:r>
              <a:rPr lang="zh-CN" altLang="en-US" sz="2400" b="1" dirty="0"/>
              <a:t>正式开通。</a:t>
            </a:r>
          </a:p>
          <a:p>
            <a:r>
              <a:rPr lang="en-US" altLang="zh-CN" sz="2400" b="1" dirty="0"/>
              <a:t>1997</a:t>
            </a:r>
            <a:r>
              <a:rPr lang="zh-CN" altLang="en-US" sz="2400" b="1" dirty="0"/>
              <a:t>年，</a:t>
            </a:r>
            <a:r>
              <a:rPr lang="en-US" altLang="zh-CN" sz="2400" b="1" dirty="0" err="1"/>
              <a:t>Chinanet</a:t>
            </a:r>
            <a:r>
              <a:rPr lang="zh-CN" altLang="en-US" sz="2400" b="1" dirty="0"/>
              <a:t>与</a:t>
            </a:r>
            <a:r>
              <a:rPr lang="en-US" altLang="zh-CN" sz="2400" b="1" dirty="0" err="1"/>
              <a:t>CSTNet</a:t>
            </a:r>
            <a:r>
              <a:rPr lang="zh-CN" altLang="en-US" sz="2400" b="1" dirty="0"/>
              <a:t>、</a:t>
            </a:r>
            <a:r>
              <a:rPr lang="en-US" altLang="zh-CN" sz="2400" b="1" dirty="0" err="1"/>
              <a:t>Cernet</a:t>
            </a:r>
            <a:r>
              <a:rPr lang="zh-CN" altLang="en-US" sz="2400" b="1" dirty="0"/>
              <a:t>、</a:t>
            </a:r>
            <a:r>
              <a:rPr lang="en-US" altLang="zh-CN" sz="2400" b="1" dirty="0" err="1"/>
              <a:t>ChinaGBN</a:t>
            </a:r>
            <a:r>
              <a:rPr lang="zh-CN" altLang="en-US" sz="2400" b="1" dirty="0"/>
              <a:t>互连互通。</a:t>
            </a:r>
          </a:p>
        </p:txBody>
      </p:sp>
      <p:sp>
        <p:nvSpPr>
          <p:cNvPr id="59396" name="Text Box 4"/>
          <p:cNvSpPr txBox="1">
            <a:spLocks noChangeArrowheads="1"/>
          </p:cNvSpPr>
          <p:nvPr/>
        </p:nvSpPr>
        <p:spPr bwMode="auto">
          <a:xfrm>
            <a:off x="250825" y="260350"/>
            <a:ext cx="1692275" cy="366713"/>
          </a:xfrm>
          <a:prstGeom prst="rect">
            <a:avLst/>
          </a:prstGeom>
          <a:solidFill>
            <a:schemeClr val="accent2"/>
          </a:solidFill>
          <a:ln w="9525">
            <a:noFill/>
            <a:miter lim="800000"/>
            <a:headEnd/>
            <a:tailEnd/>
          </a:ln>
          <a:effectLst>
            <a:outerShdw dist="107763" dir="18900000" algn="ctr" rotWithShape="0">
              <a:schemeClr val="bg2">
                <a:alpha val="50000"/>
              </a:schemeClr>
            </a:outerShdw>
          </a:effectLst>
        </p:spPr>
        <p:txBody>
          <a:bodyPr>
            <a:spAutoFit/>
          </a:bodyPr>
          <a:lstStyle/>
          <a:p>
            <a:pPr>
              <a:spcBef>
                <a:spcPct val="50000"/>
              </a:spcBef>
            </a:pPr>
            <a:r>
              <a:rPr lang="zh-CN" altLang="en-US" sz="1800"/>
              <a:t>第一章：概述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0DF409A5-79C9-4475-9C03-34D906333C7A}" type="slidenum">
              <a:rPr lang="en-US" altLang="zh-CN"/>
              <a:pPr/>
              <a:t>16</a:t>
            </a:fld>
            <a:endParaRPr lang="en-US" altLang="zh-CN"/>
          </a:p>
        </p:txBody>
      </p:sp>
      <p:sp>
        <p:nvSpPr>
          <p:cNvPr id="76802" name="Rectangle 2"/>
          <p:cNvSpPr>
            <a:spLocks noGrp="1" noChangeArrowheads="1"/>
          </p:cNvSpPr>
          <p:nvPr>
            <p:ph type="title"/>
          </p:nvPr>
        </p:nvSpPr>
        <p:spPr/>
        <p:txBody>
          <a:bodyPr/>
          <a:lstStyle/>
          <a:p>
            <a:r>
              <a:rPr lang="en-US" altLang="zh-CN" sz="4000" b="1" dirty="0"/>
              <a:t>1.2</a:t>
            </a:r>
            <a:r>
              <a:rPr lang="zh-CN" altLang="en-US" sz="4000" b="1" dirty="0"/>
              <a:t>中国</a:t>
            </a:r>
            <a:r>
              <a:rPr lang="en-US" altLang="zh-CN" sz="4000" b="1" dirty="0"/>
              <a:t>Internet</a:t>
            </a:r>
            <a:r>
              <a:rPr lang="zh-CN" altLang="en-US" sz="4000" b="1" dirty="0"/>
              <a:t>的发展史（续）</a:t>
            </a:r>
          </a:p>
        </p:txBody>
      </p:sp>
      <p:sp>
        <p:nvSpPr>
          <p:cNvPr id="76803" name="Rectangle 3"/>
          <p:cNvSpPr>
            <a:spLocks noGrp="1" noChangeArrowheads="1"/>
          </p:cNvSpPr>
          <p:nvPr>
            <p:ph type="body" idx="1"/>
          </p:nvPr>
        </p:nvSpPr>
        <p:spPr>
          <a:xfrm>
            <a:off x="0" y="1988840"/>
            <a:ext cx="9144000" cy="4680520"/>
          </a:xfrm>
        </p:spPr>
        <p:txBody>
          <a:bodyPr/>
          <a:lstStyle/>
          <a:p>
            <a:r>
              <a:rPr lang="en-US" altLang="zh-CN" sz="2400" b="1" dirty="0"/>
              <a:t>1997</a:t>
            </a:r>
            <a:r>
              <a:rPr lang="zh-CN" altLang="en-US" sz="2400" b="1" dirty="0"/>
              <a:t>年底，中国互联网络信息中心</a:t>
            </a:r>
            <a:r>
              <a:rPr lang="en-US" altLang="zh-CN" sz="2400" b="1" dirty="0"/>
              <a:t>(CNNIC)</a:t>
            </a:r>
            <a:r>
              <a:rPr lang="zh-CN" altLang="en-US" sz="2400" b="1" dirty="0"/>
              <a:t>发布了</a:t>
            </a:r>
            <a:r>
              <a:rPr lang="zh-CN" altLang="en-US" sz="2400" b="1" dirty="0">
                <a:solidFill>
                  <a:srgbClr val="FF0000"/>
                </a:solidFill>
              </a:rPr>
              <a:t>第一次</a:t>
            </a:r>
            <a:r>
              <a:rPr lang="en-US" altLang="zh-CN" sz="2400" b="1" dirty="0"/>
              <a:t>《</a:t>
            </a:r>
            <a:r>
              <a:rPr lang="zh-CN" altLang="en-US" sz="2400" b="1" dirty="0"/>
              <a:t>中国互联网络发展状况统计报告</a:t>
            </a:r>
            <a:r>
              <a:rPr lang="en-US" altLang="zh-CN" sz="2400" b="1" dirty="0"/>
              <a:t>》</a:t>
            </a:r>
            <a:r>
              <a:rPr lang="zh-CN" altLang="en-US" sz="2400" b="1" dirty="0"/>
              <a:t>：截止到</a:t>
            </a:r>
            <a:r>
              <a:rPr lang="en-US" altLang="zh-CN" sz="2400" b="1" dirty="0"/>
              <a:t>1997</a:t>
            </a:r>
            <a:r>
              <a:rPr lang="zh-CN" altLang="en-US" sz="2400" b="1" dirty="0"/>
              <a:t>年</a:t>
            </a:r>
            <a:r>
              <a:rPr lang="en-US" altLang="zh-CN" sz="2400" b="1" dirty="0"/>
              <a:t>10</a:t>
            </a:r>
            <a:r>
              <a:rPr lang="zh-CN" altLang="en-US" sz="2400" b="1" dirty="0"/>
              <a:t>月</a:t>
            </a:r>
            <a:r>
              <a:rPr lang="en-US" altLang="zh-CN" sz="2400" b="1" dirty="0"/>
              <a:t>31</a:t>
            </a:r>
            <a:r>
              <a:rPr lang="zh-CN" altLang="en-US" sz="2400" b="1" dirty="0"/>
              <a:t>日，中国共有上网计算机</a:t>
            </a:r>
            <a:r>
              <a:rPr lang="en-US" altLang="zh-CN" sz="2400" b="1" dirty="0">
                <a:solidFill>
                  <a:schemeClr val="hlink"/>
                </a:solidFill>
              </a:rPr>
              <a:t>29.9</a:t>
            </a:r>
            <a:r>
              <a:rPr lang="zh-CN" altLang="en-US" sz="2400" b="1" dirty="0">
                <a:solidFill>
                  <a:schemeClr val="hlink"/>
                </a:solidFill>
              </a:rPr>
              <a:t>万台</a:t>
            </a:r>
            <a:r>
              <a:rPr lang="zh-CN" altLang="en-US" sz="2400" b="1" dirty="0"/>
              <a:t>，上网用户数</a:t>
            </a:r>
            <a:r>
              <a:rPr lang="en-US" altLang="zh-CN" sz="2400" b="1" dirty="0">
                <a:solidFill>
                  <a:srgbClr val="D60093"/>
                </a:solidFill>
              </a:rPr>
              <a:t>62</a:t>
            </a:r>
            <a:r>
              <a:rPr lang="zh-CN" altLang="en-US" sz="2400" b="1" dirty="0">
                <a:solidFill>
                  <a:srgbClr val="D60093"/>
                </a:solidFill>
              </a:rPr>
              <a:t>万</a:t>
            </a:r>
            <a:r>
              <a:rPr lang="zh-CN" altLang="en-US" sz="2400" b="1" dirty="0"/>
              <a:t>，</a:t>
            </a:r>
            <a:r>
              <a:rPr lang="en-US" altLang="zh-CN" sz="2400" b="1" dirty="0"/>
              <a:t>CN</a:t>
            </a:r>
            <a:r>
              <a:rPr lang="zh-CN" altLang="en-US" sz="2400" b="1" dirty="0"/>
              <a:t>下注册的域名</a:t>
            </a:r>
            <a:r>
              <a:rPr lang="en-US" altLang="zh-CN" sz="2400" b="1" dirty="0">
                <a:solidFill>
                  <a:schemeClr val="folHlink"/>
                </a:solidFill>
              </a:rPr>
              <a:t>4066</a:t>
            </a:r>
            <a:r>
              <a:rPr lang="zh-CN" altLang="en-US" sz="2400" b="1" dirty="0">
                <a:solidFill>
                  <a:schemeClr val="folHlink"/>
                </a:solidFill>
              </a:rPr>
              <a:t>个</a:t>
            </a:r>
            <a:r>
              <a:rPr lang="zh-CN" altLang="en-US" sz="2400" b="1" dirty="0"/>
              <a:t>，</a:t>
            </a:r>
            <a:r>
              <a:rPr lang="en-US" altLang="zh-CN" sz="2400" b="1" dirty="0"/>
              <a:t>WWW</a:t>
            </a:r>
            <a:r>
              <a:rPr lang="zh-CN" altLang="en-US" sz="2400" b="1" dirty="0"/>
              <a:t>站点约</a:t>
            </a:r>
            <a:r>
              <a:rPr lang="en-US" altLang="zh-CN" sz="2400" b="1" dirty="0">
                <a:solidFill>
                  <a:srgbClr val="05DFDF"/>
                </a:solidFill>
              </a:rPr>
              <a:t>1500</a:t>
            </a:r>
            <a:r>
              <a:rPr lang="zh-CN" altLang="en-US" sz="2400" b="1" dirty="0"/>
              <a:t>个，国际出口带宽</a:t>
            </a:r>
            <a:r>
              <a:rPr lang="en-US" altLang="zh-CN" sz="2400" b="1" dirty="0">
                <a:solidFill>
                  <a:srgbClr val="CC6600"/>
                </a:solidFill>
              </a:rPr>
              <a:t>25.408M</a:t>
            </a:r>
            <a:r>
              <a:rPr lang="zh-CN" altLang="en-US" sz="2400" b="1" dirty="0"/>
              <a:t>。</a:t>
            </a:r>
          </a:p>
          <a:p>
            <a:r>
              <a:rPr lang="en-US" altLang="zh-CN" sz="2400" b="1" dirty="0"/>
              <a:t>2006</a:t>
            </a:r>
            <a:r>
              <a:rPr lang="zh-CN" altLang="en-US" sz="2400" b="1" dirty="0"/>
              <a:t>年</a:t>
            </a:r>
            <a:r>
              <a:rPr lang="en-US" altLang="zh-CN" sz="2400" b="1" dirty="0"/>
              <a:t>1</a:t>
            </a:r>
            <a:r>
              <a:rPr lang="zh-CN" altLang="en-US" sz="2400" b="1" dirty="0"/>
              <a:t>月，</a:t>
            </a:r>
            <a:r>
              <a:rPr lang="en-US" altLang="zh-CN" sz="2400" b="1" dirty="0"/>
              <a:t>CNNIC</a:t>
            </a:r>
            <a:r>
              <a:rPr lang="zh-CN" altLang="en-US" sz="2400" b="1" dirty="0">
                <a:solidFill>
                  <a:srgbClr val="FF0000"/>
                </a:solidFill>
              </a:rPr>
              <a:t>第十七次</a:t>
            </a:r>
            <a:r>
              <a:rPr lang="zh-CN" altLang="en-US" sz="2400" b="1" dirty="0"/>
              <a:t>统计报告：中国共有上网计算机总数</a:t>
            </a:r>
            <a:r>
              <a:rPr lang="en-US" altLang="zh-CN" sz="2400" b="1" dirty="0">
                <a:solidFill>
                  <a:schemeClr val="hlink"/>
                </a:solidFill>
              </a:rPr>
              <a:t>4950</a:t>
            </a:r>
            <a:r>
              <a:rPr lang="zh-CN" altLang="en-US" sz="2400" b="1" dirty="0">
                <a:solidFill>
                  <a:schemeClr val="hlink"/>
                </a:solidFill>
              </a:rPr>
              <a:t>万台</a:t>
            </a:r>
            <a:r>
              <a:rPr lang="zh-CN" altLang="en-US" sz="2400" b="1" dirty="0"/>
              <a:t>，用户数</a:t>
            </a:r>
            <a:r>
              <a:rPr lang="en-US" altLang="zh-CN" sz="2400" b="1" dirty="0">
                <a:solidFill>
                  <a:srgbClr val="D60093"/>
                </a:solidFill>
              </a:rPr>
              <a:t>11100</a:t>
            </a:r>
            <a:r>
              <a:rPr lang="zh-CN" altLang="en-US" sz="2400" b="1" dirty="0">
                <a:solidFill>
                  <a:srgbClr val="D60093"/>
                </a:solidFill>
              </a:rPr>
              <a:t>万</a:t>
            </a:r>
            <a:r>
              <a:rPr lang="zh-CN" altLang="en-US" sz="2400" b="1" dirty="0"/>
              <a:t>，</a:t>
            </a:r>
            <a:r>
              <a:rPr lang="en-US" altLang="zh-CN" sz="2400" b="1" dirty="0"/>
              <a:t>CN</a:t>
            </a:r>
            <a:r>
              <a:rPr lang="zh-CN" altLang="en-US" sz="2400" b="1" dirty="0"/>
              <a:t>下注册的域名</a:t>
            </a:r>
            <a:r>
              <a:rPr lang="en-US" altLang="zh-CN" sz="2400" b="1" dirty="0">
                <a:solidFill>
                  <a:schemeClr val="folHlink"/>
                </a:solidFill>
              </a:rPr>
              <a:t>1096924</a:t>
            </a:r>
            <a:r>
              <a:rPr lang="zh-CN" altLang="en-US" sz="2400" b="1" dirty="0"/>
              <a:t>个，</a:t>
            </a:r>
            <a:r>
              <a:rPr lang="en-US" altLang="zh-CN" sz="2400" b="1" dirty="0"/>
              <a:t>WWW</a:t>
            </a:r>
            <a:r>
              <a:rPr lang="zh-CN" altLang="en-US" sz="2400" b="1" dirty="0"/>
              <a:t>站点约</a:t>
            </a:r>
            <a:r>
              <a:rPr lang="en-US" altLang="zh-CN" sz="2400" b="1" dirty="0">
                <a:solidFill>
                  <a:srgbClr val="05DFDF"/>
                </a:solidFill>
              </a:rPr>
              <a:t>694200</a:t>
            </a:r>
            <a:r>
              <a:rPr lang="zh-CN" altLang="en-US" sz="2400" b="1" dirty="0"/>
              <a:t>个，国际出口带宽</a:t>
            </a:r>
            <a:r>
              <a:rPr lang="en-US" altLang="zh-CN" sz="2400" b="1" dirty="0">
                <a:solidFill>
                  <a:srgbClr val="CC6600"/>
                </a:solidFill>
              </a:rPr>
              <a:t>136,106M</a:t>
            </a:r>
            <a:r>
              <a:rPr lang="en-US" altLang="zh-CN" sz="2400" b="1" dirty="0"/>
              <a:t>.  </a:t>
            </a:r>
          </a:p>
          <a:p>
            <a:r>
              <a:rPr lang="en-US" altLang="zh-CN" sz="2400" b="1" dirty="0"/>
              <a:t>2016</a:t>
            </a:r>
            <a:r>
              <a:rPr lang="zh-CN" altLang="en-US" sz="2400" b="1" dirty="0"/>
              <a:t>年</a:t>
            </a:r>
            <a:r>
              <a:rPr lang="en-US" altLang="zh-CN" sz="2400" b="1" dirty="0"/>
              <a:t>1</a:t>
            </a:r>
            <a:r>
              <a:rPr lang="zh-CN" altLang="en-US" sz="2400" b="1" dirty="0"/>
              <a:t>月，</a:t>
            </a:r>
            <a:r>
              <a:rPr lang="en-US" altLang="zh-CN" sz="2400" b="1" dirty="0"/>
              <a:t>CNNIC</a:t>
            </a:r>
            <a:r>
              <a:rPr lang="zh-CN" altLang="en-US" sz="2400" b="1" dirty="0">
                <a:solidFill>
                  <a:srgbClr val="FF0000"/>
                </a:solidFill>
              </a:rPr>
              <a:t>第三十七次</a:t>
            </a:r>
            <a:r>
              <a:rPr lang="zh-CN" altLang="en-US" sz="2400" b="1" dirty="0"/>
              <a:t>统计报告：全国网民规模</a:t>
            </a:r>
            <a:r>
              <a:rPr lang="en-US" altLang="zh-CN" sz="2400" b="1" dirty="0">
                <a:solidFill>
                  <a:srgbClr val="FF0000"/>
                </a:solidFill>
              </a:rPr>
              <a:t>6.88</a:t>
            </a:r>
            <a:r>
              <a:rPr lang="zh-CN" altLang="en-US" sz="2400" b="1" dirty="0"/>
              <a:t>亿，手机网民规模</a:t>
            </a:r>
            <a:r>
              <a:rPr lang="en-US" altLang="zh-CN" sz="2400" b="1" dirty="0">
                <a:solidFill>
                  <a:srgbClr val="FF0000"/>
                </a:solidFill>
              </a:rPr>
              <a:t>6.20</a:t>
            </a:r>
            <a:r>
              <a:rPr lang="zh-CN" altLang="en-US" sz="2400" b="1" dirty="0"/>
              <a:t>亿，</a:t>
            </a:r>
            <a:r>
              <a:rPr lang="en-US" altLang="zh-CN" sz="2400" b="1" dirty="0"/>
              <a:t>CN</a:t>
            </a:r>
            <a:r>
              <a:rPr lang="zh-CN" altLang="en-US" sz="2400" b="1" dirty="0"/>
              <a:t>下注册的域名</a:t>
            </a:r>
            <a:r>
              <a:rPr lang="en-US" altLang="zh-CN" sz="2400" b="1" dirty="0">
                <a:solidFill>
                  <a:schemeClr val="folHlink"/>
                </a:solidFill>
              </a:rPr>
              <a:t>1636</a:t>
            </a:r>
            <a:r>
              <a:rPr lang="zh-CN" altLang="en-US" sz="2400" b="1" dirty="0">
                <a:solidFill>
                  <a:schemeClr val="folHlink"/>
                </a:solidFill>
              </a:rPr>
              <a:t>万</a:t>
            </a:r>
            <a:r>
              <a:rPr lang="zh-CN" altLang="en-US" sz="2400" b="1" dirty="0"/>
              <a:t>个，</a:t>
            </a:r>
            <a:r>
              <a:rPr lang="en-US" altLang="zh-CN" sz="2400" b="1" dirty="0"/>
              <a:t>WWW</a:t>
            </a:r>
            <a:r>
              <a:rPr lang="zh-CN" altLang="en-US" sz="2400" b="1" dirty="0"/>
              <a:t>站点约</a:t>
            </a:r>
            <a:r>
              <a:rPr lang="en-US" altLang="zh-CN" sz="2400" b="1" dirty="0">
                <a:solidFill>
                  <a:srgbClr val="05DFDF"/>
                </a:solidFill>
              </a:rPr>
              <a:t>423</a:t>
            </a:r>
            <a:r>
              <a:rPr lang="zh-CN" altLang="en-US" sz="2400" b="1" dirty="0">
                <a:solidFill>
                  <a:srgbClr val="05DFDF"/>
                </a:solidFill>
              </a:rPr>
              <a:t>万</a:t>
            </a:r>
            <a:r>
              <a:rPr lang="zh-CN" altLang="en-US" sz="2400" b="1" dirty="0"/>
              <a:t>个，国际出口带宽</a:t>
            </a:r>
            <a:r>
              <a:rPr lang="en-US" altLang="zh-CN" sz="2400" b="1" dirty="0">
                <a:solidFill>
                  <a:srgbClr val="CC6600"/>
                </a:solidFill>
              </a:rPr>
              <a:t>5,392,116M,</a:t>
            </a:r>
            <a:r>
              <a:rPr lang="zh-CN" altLang="en-US" sz="2400" b="1" dirty="0">
                <a:solidFill>
                  <a:srgbClr val="CC6600"/>
                </a:solidFill>
              </a:rPr>
              <a:t>年增长率为</a:t>
            </a:r>
            <a:r>
              <a:rPr lang="en-US" altLang="zh-CN" sz="2400" b="1" dirty="0">
                <a:solidFill>
                  <a:srgbClr val="CC6600"/>
                </a:solidFill>
              </a:rPr>
              <a:t>30.9%</a:t>
            </a:r>
            <a:r>
              <a:rPr lang="en-US" altLang="zh-CN" sz="2400" b="1" dirty="0"/>
              <a:t>.  </a:t>
            </a:r>
          </a:p>
          <a:p>
            <a:pPr>
              <a:lnSpc>
                <a:spcPct val="80000"/>
              </a:lnSpc>
            </a:pPr>
            <a:endParaRPr lang="en-US" altLang="zh-CN"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中国互联网</a:t>
            </a:r>
            <a:r>
              <a:rPr lang="zh-CN" altLang="en-US" dirty="0">
                <a:solidFill>
                  <a:srgbClr val="FF0000"/>
                </a:solidFill>
              </a:rPr>
              <a:t>应用</a:t>
            </a:r>
            <a:r>
              <a:rPr lang="zh-CN" altLang="en-US" dirty="0"/>
              <a:t>的发展史</a:t>
            </a:r>
          </a:p>
        </p:txBody>
      </p:sp>
      <p:sp>
        <p:nvSpPr>
          <p:cNvPr id="3" name="竖排文字占位符 2"/>
          <p:cNvSpPr>
            <a:spLocks noGrp="1"/>
          </p:cNvSpPr>
          <p:nvPr>
            <p:ph type="body" orient="vert"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06F34620-8A1D-4A00-8E8C-139D939144F4}" type="slidenum">
              <a:rPr lang="en-US" altLang="zh-CN" smtClean="0"/>
              <a:pPr/>
              <a:t>17</a:t>
            </a:fld>
            <a:endParaRPr lang="en-US" altLang="zh-CN"/>
          </a:p>
        </p:txBody>
      </p:sp>
      <p:pic>
        <p:nvPicPr>
          <p:cNvPr id="5" name="图片 4" descr="2014080716392619235.jpg"/>
          <p:cNvPicPr>
            <a:picLocks noChangeAspect="1"/>
          </p:cNvPicPr>
          <p:nvPr/>
        </p:nvPicPr>
        <p:blipFill>
          <a:blip r:embed="rId2" cstate="print"/>
          <a:stretch>
            <a:fillRect/>
          </a:stretch>
        </p:blipFill>
        <p:spPr>
          <a:xfrm>
            <a:off x="0" y="2071678"/>
            <a:ext cx="8980002" cy="42862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4439F8-38F4-4129-8E6A-9531DEF8BD50}"/>
              </a:ext>
            </a:extLst>
          </p:cNvPr>
          <p:cNvSpPr>
            <a:spLocks noGrp="1"/>
          </p:cNvSpPr>
          <p:nvPr>
            <p:ph type="title"/>
          </p:nvPr>
        </p:nvSpPr>
        <p:spPr>
          <a:xfrm>
            <a:off x="395536" y="214313"/>
            <a:ext cx="8548439" cy="910431"/>
          </a:xfrm>
        </p:spPr>
        <p:txBody>
          <a:bodyPr/>
          <a:lstStyle/>
          <a:p>
            <a:r>
              <a:rPr lang="en-US" altLang="zh-CN" dirty="0"/>
              <a:t>IP</a:t>
            </a:r>
            <a:r>
              <a:rPr lang="zh-CN" altLang="en-US" dirty="0"/>
              <a:t>网络在产业应用驱动下的的发展</a:t>
            </a:r>
          </a:p>
        </p:txBody>
      </p:sp>
      <p:pic>
        <p:nvPicPr>
          <p:cNvPr id="6" name="内容占位符 5">
            <a:extLst>
              <a:ext uri="{FF2B5EF4-FFF2-40B4-BE49-F238E27FC236}">
                <a16:creationId xmlns:a16="http://schemas.microsoft.com/office/drawing/2014/main" id="{14B8F159-E6EE-4785-8777-12EF730DD3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924" y="1612887"/>
            <a:ext cx="8944152" cy="4608512"/>
          </a:xfrm>
        </p:spPr>
      </p:pic>
      <p:sp>
        <p:nvSpPr>
          <p:cNvPr id="4" name="灯片编号占位符 3">
            <a:extLst>
              <a:ext uri="{FF2B5EF4-FFF2-40B4-BE49-F238E27FC236}">
                <a16:creationId xmlns:a16="http://schemas.microsoft.com/office/drawing/2014/main" id="{E83F97D3-30CC-4639-8EEF-58444CD164AF}"/>
              </a:ext>
            </a:extLst>
          </p:cNvPr>
          <p:cNvSpPr>
            <a:spLocks noGrp="1"/>
          </p:cNvSpPr>
          <p:nvPr>
            <p:ph type="sldNum" sz="quarter" idx="12"/>
          </p:nvPr>
        </p:nvSpPr>
        <p:spPr/>
        <p:txBody>
          <a:bodyPr/>
          <a:lstStyle/>
          <a:p>
            <a:fld id="{2931E106-F4CF-4DA4-B878-29B4FEFFB9F2}" type="slidenum">
              <a:rPr lang="en-US" altLang="zh-CN" smtClean="0"/>
              <a:pPr/>
              <a:t>18</a:t>
            </a:fld>
            <a:endParaRPr lang="en-US" altLang="zh-CN"/>
          </a:p>
        </p:txBody>
      </p:sp>
    </p:spTree>
    <p:extLst>
      <p:ext uri="{BB962C8B-B14F-4D97-AF65-F5344CB8AC3E}">
        <p14:creationId xmlns:p14="http://schemas.microsoft.com/office/powerpoint/2010/main" val="1065987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A2B9F371-B695-48A5-ABB5-DAEC54CD90C7}" type="slidenum">
              <a:rPr lang="en-US" altLang="zh-CN"/>
              <a:pPr/>
              <a:t>19</a:t>
            </a:fld>
            <a:endParaRPr lang="en-US" altLang="zh-CN"/>
          </a:p>
        </p:txBody>
      </p:sp>
      <p:sp>
        <p:nvSpPr>
          <p:cNvPr id="64514" name="Rectangle 2"/>
          <p:cNvSpPr>
            <a:spLocks noGrp="1" noChangeArrowheads="1"/>
          </p:cNvSpPr>
          <p:nvPr>
            <p:ph type="title"/>
          </p:nvPr>
        </p:nvSpPr>
        <p:spPr/>
        <p:txBody>
          <a:bodyPr/>
          <a:lstStyle/>
          <a:p>
            <a:r>
              <a:rPr lang="en-US" altLang="zh-CN"/>
              <a:t>Chapter 1  </a:t>
            </a:r>
            <a:r>
              <a:rPr lang="zh-CN" altLang="en-US"/>
              <a:t>概述</a:t>
            </a:r>
          </a:p>
        </p:txBody>
      </p:sp>
      <p:sp>
        <p:nvSpPr>
          <p:cNvPr id="64515" name="Rectangle 3"/>
          <p:cNvSpPr>
            <a:spLocks noGrp="1" noChangeArrowheads="1"/>
          </p:cNvSpPr>
          <p:nvPr>
            <p:ph type="body" idx="1"/>
          </p:nvPr>
        </p:nvSpPr>
        <p:spPr>
          <a:xfrm>
            <a:off x="900113" y="1989138"/>
            <a:ext cx="7772400" cy="4114800"/>
          </a:xfrm>
        </p:spPr>
        <p:txBody>
          <a:bodyPr/>
          <a:lstStyle/>
          <a:p>
            <a:r>
              <a:rPr lang="en-US" altLang="zh-CN" b="1" dirty="0"/>
              <a:t>1.1 Internet </a:t>
            </a:r>
            <a:r>
              <a:rPr lang="zh-CN" altLang="en-US" b="1" dirty="0"/>
              <a:t>的发展史</a:t>
            </a:r>
          </a:p>
          <a:p>
            <a:r>
              <a:rPr lang="en-US" altLang="zh-CN" b="1" dirty="0"/>
              <a:t>1.2 </a:t>
            </a:r>
            <a:r>
              <a:rPr lang="zh-CN" altLang="en-US" b="1" dirty="0"/>
              <a:t>中国</a:t>
            </a:r>
            <a:r>
              <a:rPr lang="en-US" altLang="zh-CN" b="1" dirty="0"/>
              <a:t>Internet</a:t>
            </a:r>
            <a:r>
              <a:rPr lang="zh-CN" altLang="en-US" b="1" dirty="0"/>
              <a:t>的发展史</a:t>
            </a:r>
          </a:p>
          <a:p>
            <a:pPr>
              <a:buClr>
                <a:schemeClr val="hlink"/>
              </a:buClr>
              <a:buFont typeface="Wingdings" pitchFamily="2" charset="2"/>
              <a:buChar char="Ø"/>
            </a:pPr>
            <a:r>
              <a:rPr lang="en-US" altLang="zh-CN" b="1" dirty="0">
                <a:solidFill>
                  <a:schemeClr val="hlink"/>
                </a:solidFill>
              </a:rPr>
              <a:t>1.3 IPv6</a:t>
            </a:r>
            <a:r>
              <a:rPr lang="zh-CN" altLang="en-US" b="1" dirty="0">
                <a:solidFill>
                  <a:schemeClr val="hlink"/>
                </a:solidFill>
              </a:rPr>
              <a:t>发展史</a:t>
            </a:r>
          </a:p>
          <a:p>
            <a:r>
              <a:rPr lang="en-US" altLang="zh-CN" b="1" dirty="0"/>
              <a:t>1.4 </a:t>
            </a:r>
            <a:r>
              <a:rPr lang="zh-CN" altLang="en-US" b="1" dirty="0"/>
              <a:t>网络结构</a:t>
            </a:r>
            <a:endParaRPr lang="en-US" altLang="zh-CN" b="1" dirty="0"/>
          </a:p>
          <a:p>
            <a:r>
              <a:rPr lang="en-US" altLang="zh-CN" b="1" dirty="0"/>
              <a:t>1.5 Internet</a:t>
            </a:r>
            <a:r>
              <a:rPr lang="zh-CN" altLang="en-US" b="1" dirty="0"/>
              <a:t>的应用</a:t>
            </a:r>
          </a:p>
          <a:p>
            <a:r>
              <a:rPr lang="en-US" altLang="zh-CN" b="1" dirty="0"/>
              <a:t>1.6 </a:t>
            </a:r>
            <a:r>
              <a:rPr lang="zh-CN" altLang="en-US" b="1" dirty="0"/>
              <a:t>互联网与物联网</a:t>
            </a:r>
          </a:p>
          <a:p>
            <a:r>
              <a:rPr lang="en-US" altLang="zh-CN" b="1" dirty="0"/>
              <a:t>1.7 </a:t>
            </a:r>
            <a:r>
              <a:rPr lang="zh-CN" altLang="en-US" b="1" dirty="0"/>
              <a:t>网络的标准和标准化组织</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3F1BBEAB-5DDA-4664-BD6B-235E5A905043}" type="slidenum">
              <a:rPr lang="en-US" altLang="zh-CN"/>
              <a:pPr/>
              <a:t>2</a:t>
            </a:fld>
            <a:endParaRPr lang="en-US" altLang="zh-CN"/>
          </a:p>
        </p:txBody>
      </p:sp>
      <p:sp>
        <p:nvSpPr>
          <p:cNvPr id="26626" name="Rectangle 2"/>
          <p:cNvSpPr>
            <a:spLocks noGrp="1" noChangeArrowheads="1"/>
          </p:cNvSpPr>
          <p:nvPr>
            <p:ph type="title"/>
          </p:nvPr>
        </p:nvSpPr>
        <p:spPr/>
        <p:txBody>
          <a:bodyPr/>
          <a:lstStyle/>
          <a:p>
            <a:r>
              <a:rPr lang="zh-CN" altLang="en-US" dirty="0"/>
              <a:t>教科书和参考书</a:t>
            </a:r>
            <a:br>
              <a:rPr lang="zh-CN" altLang="en-US" dirty="0"/>
            </a:br>
            <a:r>
              <a:rPr lang="en-US" altLang="zh-CN" dirty="0"/>
              <a:t>Textbook &amp; Reference</a:t>
            </a:r>
          </a:p>
        </p:txBody>
      </p:sp>
      <p:sp>
        <p:nvSpPr>
          <p:cNvPr id="26627" name="Rectangle 3"/>
          <p:cNvSpPr>
            <a:spLocks noGrp="1" noChangeArrowheads="1"/>
          </p:cNvSpPr>
          <p:nvPr>
            <p:ph type="body" idx="1"/>
          </p:nvPr>
        </p:nvSpPr>
        <p:spPr>
          <a:xfrm>
            <a:off x="250825" y="1857364"/>
            <a:ext cx="8893175" cy="1916112"/>
          </a:xfrm>
        </p:spPr>
        <p:txBody>
          <a:bodyPr/>
          <a:lstStyle/>
          <a:p>
            <a:r>
              <a:rPr lang="en-US" altLang="zh-CN" dirty="0"/>
              <a:t>Textbook:   Andrew </a:t>
            </a:r>
            <a:r>
              <a:rPr lang="en-US" altLang="zh-CN" dirty="0" err="1"/>
              <a:t>S.Tanenbaum</a:t>
            </a:r>
            <a:r>
              <a:rPr lang="en-US" altLang="zh-CN" dirty="0"/>
              <a:t>, Computer Networks, 5</a:t>
            </a:r>
            <a:r>
              <a:rPr lang="en-US" altLang="zh-CN" baseline="30000" dirty="0"/>
              <a:t>rd</a:t>
            </a:r>
            <a:r>
              <a:rPr lang="en-US" altLang="zh-CN" dirty="0"/>
              <a:t> ed, Prentice Hall, 2022</a:t>
            </a:r>
          </a:p>
          <a:p>
            <a:pPr>
              <a:buFont typeface="Wingdings" pitchFamily="2" charset="2"/>
              <a:buNone/>
            </a:pPr>
            <a:r>
              <a:rPr lang="en-US" altLang="zh-CN" dirty="0"/>
              <a:t>   </a:t>
            </a:r>
            <a:r>
              <a:rPr lang="zh-CN" altLang="en-US" b="1" dirty="0"/>
              <a:t>中文版：</a:t>
            </a:r>
            <a:r>
              <a:rPr lang="zh-CN" altLang="en-US" b="1" dirty="0">
                <a:latin typeface="Arial"/>
              </a:rPr>
              <a:t>“</a:t>
            </a:r>
            <a:r>
              <a:rPr lang="zh-CN" altLang="en-US" b="1" dirty="0"/>
              <a:t>计算机网络</a:t>
            </a:r>
            <a:r>
              <a:rPr lang="zh-CN" altLang="en-US" b="1" dirty="0">
                <a:latin typeface="Arial"/>
              </a:rPr>
              <a:t>”</a:t>
            </a:r>
            <a:r>
              <a:rPr lang="en-US" altLang="zh-CN" b="1" dirty="0"/>
              <a:t>(</a:t>
            </a:r>
            <a:r>
              <a:rPr lang="zh-CN" altLang="en-US" b="1" dirty="0"/>
              <a:t>第</a:t>
            </a:r>
            <a:r>
              <a:rPr lang="en-US" altLang="zh-CN" b="1" dirty="0"/>
              <a:t>6</a:t>
            </a:r>
            <a:r>
              <a:rPr lang="zh-CN" altLang="en-US" b="1" dirty="0"/>
              <a:t>版</a:t>
            </a:r>
            <a:r>
              <a:rPr lang="en-US" altLang="zh-CN" b="1" dirty="0"/>
              <a:t>)</a:t>
            </a:r>
            <a:r>
              <a:rPr lang="zh-CN" altLang="en-US" b="1" dirty="0"/>
              <a:t>，潘爱民译，清华大学出版社</a:t>
            </a:r>
          </a:p>
          <a:p>
            <a:pPr>
              <a:lnSpc>
                <a:spcPct val="80000"/>
              </a:lnSpc>
            </a:pPr>
            <a:endParaRPr lang="zh-CN" altLang="en-US" sz="2800" b="1" dirty="0"/>
          </a:p>
          <a:p>
            <a:pPr>
              <a:lnSpc>
                <a:spcPct val="80000"/>
              </a:lnSpc>
              <a:buFont typeface="Wingdings" pitchFamily="2" charset="2"/>
              <a:buNone/>
            </a:pPr>
            <a:endParaRPr lang="en-US" altLang="zh-CN" sz="2800" b="1" dirty="0"/>
          </a:p>
        </p:txBody>
      </p:sp>
      <p:pic>
        <p:nvPicPr>
          <p:cNvPr id="26629" name="Picture 5" descr="0133499456"/>
          <p:cNvPicPr>
            <a:picLocks noChangeAspect="1" noChangeArrowheads="1"/>
          </p:cNvPicPr>
          <p:nvPr/>
        </p:nvPicPr>
        <p:blipFill>
          <a:blip r:embed="rId3" cstate="print"/>
          <a:srcRect/>
          <a:stretch>
            <a:fillRect/>
          </a:stretch>
        </p:blipFill>
        <p:spPr bwMode="auto">
          <a:xfrm>
            <a:off x="571472" y="4072525"/>
            <a:ext cx="2071716" cy="2785475"/>
          </a:xfrm>
          <a:prstGeom prst="rect">
            <a:avLst/>
          </a:prstGeom>
          <a:noFill/>
        </p:spPr>
      </p:pic>
      <p:pic>
        <p:nvPicPr>
          <p:cNvPr id="26630" name="Picture 6" descr="coverLarge"/>
          <p:cNvPicPr>
            <a:picLocks noChangeAspect="1" noChangeArrowheads="1"/>
          </p:cNvPicPr>
          <p:nvPr/>
        </p:nvPicPr>
        <p:blipFill>
          <a:blip r:embed="rId4" cstate="print"/>
          <a:srcRect/>
          <a:stretch>
            <a:fillRect/>
          </a:stretch>
        </p:blipFill>
        <p:spPr bwMode="auto">
          <a:xfrm>
            <a:off x="2771800" y="4080390"/>
            <a:ext cx="2012959" cy="2811122"/>
          </a:xfrm>
          <a:prstGeom prst="rect">
            <a:avLst/>
          </a:prstGeom>
          <a:noFill/>
        </p:spPr>
      </p:pic>
      <p:pic>
        <p:nvPicPr>
          <p:cNvPr id="26631" name="Picture 7" descr="9780132127028_PDP100"/>
          <p:cNvPicPr>
            <a:picLocks noChangeAspect="1" noChangeArrowheads="1"/>
          </p:cNvPicPr>
          <p:nvPr/>
        </p:nvPicPr>
        <p:blipFill>
          <a:blip r:embed="rId5" cstate="print"/>
          <a:srcRect/>
          <a:stretch>
            <a:fillRect/>
          </a:stretch>
        </p:blipFill>
        <p:spPr bwMode="auto">
          <a:xfrm>
            <a:off x="5005690" y="4071755"/>
            <a:ext cx="2012959" cy="2786058"/>
          </a:xfrm>
          <a:prstGeom prst="rect">
            <a:avLst/>
          </a:prstGeom>
          <a:noFill/>
        </p:spPr>
      </p:pic>
      <p:pic>
        <p:nvPicPr>
          <p:cNvPr id="3" name="图片 2">
            <a:extLst>
              <a:ext uri="{FF2B5EF4-FFF2-40B4-BE49-F238E27FC236}">
                <a16:creationId xmlns:a16="http://schemas.microsoft.com/office/drawing/2014/main" id="{BAFF9C16-F5F0-4FA0-9D8B-012D0486A2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7261" y="4038056"/>
            <a:ext cx="1878024" cy="26056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E3429716-7ED9-40A1-A1F1-D1ABC63B274B}" type="slidenum">
              <a:rPr lang="en-US" altLang="zh-CN"/>
              <a:pPr/>
              <a:t>20</a:t>
            </a:fld>
            <a:endParaRPr lang="en-US" altLang="zh-CN"/>
          </a:p>
        </p:txBody>
      </p:sp>
      <p:sp>
        <p:nvSpPr>
          <p:cNvPr id="79874" name="Rectangle 2"/>
          <p:cNvSpPr>
            <a:spLocks noGrp="1" noChangeArrowheads="1"/>
          </p:cNvSpPr>
          <p:nvPr>
            <p:ph type="title"/>
          </p:nvPr>
        </p:nvSpPr>
        <p:spPr>
          <a:xfrm>
            <a:off x="1150938" y="214313"/>
            <a:ext cx="7793037" cy="928671"/>
          </a:xfrm>
        </p:spPr>
        <p:txBody>
          <a:bodyPr/>
          <a:lstStyle/>
          <a:p>
            <a:r>
              <a:rPr lang="en-US" altLang="zh-CN" dirty="0">
                <a:solidFill>
                  <a:schemeClr val="tx1"/>
                </a:solidFill>
              </a:rPr>
              <a:t>1.3 IPv6</a:t>
            </a:r>
            <a:r>
              <a:rPr lang="zh-CN" altLang="en-US" dirty="0">
                <a:solidFill>
                  <a:schemeClr val="tx1"/>
                </a:solidFill>
              </a:rPr>
              <a:t>发展史</a:t>
            </a:r>
          </a:p>
        </p:txBody>
      </p:sp>
      <p:sp>
        <p:nvSpPr>
          <p:cNvPr id="79875" name="Rectangle 3"/>
          <p:cNvSpPr>
            <a:spLocks noGrp="1" noChangeArrowheads="1"/>
          </p:cNvSpPr>
          <p:nvPr>
            <p:ph type="body" idx="1"/>
          </p:nvPr>
        </p:nvSpPr>
        <p:spPr>
          <a:xfrm>
            <a:off x="0" y="1214422"/>
            <a:ext cx="9144000" cy="5643578"/>
          </a:xfrm>
          <a:solidFill>
            <a:schemeClr val="bg1"/>
          </a:solidFill>
        </p:spPr>
        <p:txBody>
          <a:bodyPr/>
          <a:lstStyle/>
          <a:p>
            <a:r>
              <a:rPr lang="en-US" altLang="zh-CN" sz="2000" b="1" dirty="0"/>
              <a:t>IPv6 is sometimes also called the Next Generation Internet Protocol or </a:t>
            </a:r>
            <a:r>
              <a:rPr lang="en-US" altLang="zh-CN" sz="2000" b="1" dirty="0" err="1"/>
              <a:t>IPng</a:t>
            </a:r>
            <a:r>
              <a:rPr lang="en-US" altLang="zh-CN" sz="2000" b="1" dirty="0"/>
              <a:t>.</a:t>
            </a:r>
          </a:p>
          <a:p>
            <a:r>
              <a:rPr lang="zh-CN" altLang="en-US" sz="2000" b="1" dirty="0"/>
              <a:t>国际：</a:t>
            </a:r>
          </a:p>
          <a:p>
            <a:pPr lvl="1"/>
            <a:r>
              <a:rPr lang="en-US" altLang="zh-CN" sz="1800" b="1" dirty="0"/>
              <a:t>IPv6 was recommended by the </a:t>
            </a:r>
            <a:r>
              <a:rPr lang="en-US" altLang="zh-CN" sz="1800" b="1" dirty="0" err="1"/>
              <a:t>IPng</a:t>
            </a:r>
            <a:r>
              <a:rPr lang="en-US" altLang="zh-CN" sz="1800" b="1" dirty="0"/>
              <a:t> Area Directors of the Internet Engineering Task Force at the Toronto IETF meeting on July 25, 1994 in RFC 1752</a:t>
            </a:r>
          </a:p>
          <a:p>
            <a:pPr lvl="1"/>
            <a:r>
              <a:rPr lang="en-US" altLang="zh-CN" sz="1800" b="1" dirty="0"/>
              <a:t> The core set of IPv6 protocols were made an IETF Draft Standard on August 10, 1998. </a:t>
            </a:r>
            <a:r>
              <a:rPr lang="zh-CN" altLang="en-US" sz="1800" b="1" dirty="0"/>
              <a:t>，</a:t>
            </a:r>
            <a:r>
              <a:rPr lang="en-US" altLang="zh-CN" sz="1800" b="1" dirty="0"/>
              <a:t>RFC2460,</a:t>
            </a:r>
            <a:r>
              <a:rPr lang="en-US" altLang="zh-CN" sz="1800" b="1" dirty="0">
                <a:latin typeface="Arial"/>
              </a:rPr>
              <a:t>“</a:t>
            </a:r>
            <a:r>
              <a:rPr lang="en-US" altLang="zh-CN" sz="1800" b="1" dirty="0"/>
              <a:t>Internet Protocol, Version 6 (IPv6), DEC,1998 Specification </a:t>
            </a:r>
            <a:r>
              <a:rPr lang="en-US" altLang="zh-CN" sz="1800" b="1" dirty="0">
                <a:latin typeface="Arial"/>
              </a:rPr>
              <a:t>”</a:t>
            </a:r>
            <a:endParaRPr lang="en-US" altLang="zh-CN" sz="1800" b="1" dirty="0"/>
          </a:p>
          <a:p>
            <a:pPr lvl="1"/>
            <a:r>
              <a:rPr lang="en-US" altLang="zh-CN" sz="1800" b="1" dirty="0"/>
              <a:t>1996</a:t>
            </a:r>
            <a:r>
              <a:rPr lang="zh-CN" altLang="en-US" sz="1800" b="1" dirty="0"/>
              <a:t>年</a:t>
            </a:r>
            <a:r>
              <a:rPr lang="en-US" altLang="zh-CN" sz="1800" b="1" dirty="0"/>
              <a:t>3</a:t>
            </a:r>
            <a:r>
              <a:rPr lang="zh-CN" altLang="en-US" sz="1800" b="1" dirty="0"/>
              <a:t>月国际</a:t>
            </a:r>
            <a:r>
              <a:rPr lang="en-US" altLang="zh-CN" sz="1800" b="1" dirty="0"/>
              <a:t>IPv6</a:t>
            </a:r>
            <a:r>
              <a:rPr lang="zh-CN" altLang="en-US" sz="1800" b="1" dirty="0"/>
              <a:t>主干网（</a:t>
            </a:r>
            <a:r>
              <a:rPr lang="en-US" altLang="zh-CN" sz="1800" b="1" dirty="0">
                <a:hlinkClick r:id="rId2" action="ppaction://hlinksldjump"/>
              </a:rPr>
              <a:t>6bone</a:t>
            </a:r>
            <a:r>
              <a:rPr lang="en-US" altLang="zh-CN" sz="1800" b="1" dirty="0"/>
              <a:t>)</a:t>
            </a:r>
            <a:r>
              <a:rPr lang="zh-CN" altLang="en-US" sz="1800" b="1" dirty="0"/>
              <a:t>建成</a:t>
            </a:r>
          </a:p>
          <a:p>
            <a:r>
              <a:rPr lang="zh-CN" altLang="en-US" sz="2000" b="1" dirty="0"/>
              <a:t>国内：</a:t>
            </a:r>
          </a:p>
          <a:p>
            <a:pPr lvl="1"/>
            <a:r>
              <a:rPr lang="en-US" altLang="zh-CN" sz="1800" b="1" dirty="0"/>
              <a:t>1998</a:t>
            </a:r>
            <a:r>
              <a:rPr lang="zh-CN" altLang="en-US" sz="1800" b="1" dirty="0"/>
              <a:t>年</a:t>
            </a:r>
            <a:r>
              <a:rPr lang="en-US" altLang="zh-CN" sz="1800" b="1" dirty="0"/>
              <a:t>4</a:t>
            </a:r>
            <a:r>
              <a:rPr lang="zh-CN" altLang="en-US" sz="1800" b="1" dirty="0"/>
              <a:t>月，</a:t>
            </a:r>
            <a:r>
              <a:rPr lang="en-US" altLang="zh-CN" sz="1800" b="1" dirty="0"/>
              <a:t>CERNET</a:t>
            </a:r>
            <a:r>
              <a:rPr lang="zh-CN" altLang="en-US" sz="1800" b="1" dirty="0"/>
              <a:t>正式参加下一代</a:t>
            </a:r>
            <a:r>
              <a:rPr lang="en-US" altLang="zh-CN" sz="1800" b="1" dirty="0"/>
              <a:t>IP</a:t>
            </a:r>
            <a:r>
              <a:rPr lang="zh-CN" altLang="en-US" sz="1800" b="1" dirty="0"/>
              <a:t>协议</a:t>
            </a:r>
            <a:r>
              <a:rPr lang="en-US" altLang="zh-CN" sz="1800" b="1" dirty="0"/>
              <a:t>(IPv6)</a:t>
            </a:r>
            <a:r>
              <a:rPr lang="zh-CN" altLang="en-US" sz="1800" b="1" dirty="0"/>
              <a:t>试验网</a:t>
            </a:r>
            <a:r>
              <a:rPr lang="en-US" altLang="zh-CN" sz="1800" b="1" dirty="0"/>
              <a:t>6BONE</a:t>
            </a:r>
            <a:r>
              <a:rPr lang="zh-CN" altLang="en-US" sz="1800" b="1" dirty="0"/>
              <a:t>。</a:t>
            </a:r>
            <a:r>
              <a:rPr lang="en-US" altLang="zh-CN" sz="1800" b="1" dirty="0"/>
              <a:t>8</a:t>
            </a:r>
            <a:r>
              <a:rPr lang="zh-CN" altLang="en-US" sz="1800" b="1" dirty="0"/>
              <a:t>月国家 </a:t>
            </a:r>
            <a:r>
              <a:rPr lang="en-US" altLang="zh-CN" sz="1800" b="1" dirty="0"/>
              <a:t>863</a:t>
            </a:r>
            <a:r>
              <a:rPr lang="zh-CN" altLang="en-US" sz="1800" b="1" dirty="0"/>
              <a:t>计划启动</a:t>
            </a:r>
            <a:r>
              <a:rPr lang="zh-CN" altLang="en-US" sz="1800" b="1" dirty="0">
                <a:latin typeface="Arial"/>
              </a:rPr>
              <a:t>“</a:t>
            </a:r>
            <a:r>
              <a:rPr lang="en-US" altLang="zh-CN" sz="1800" b="1" dirty="0"/>
              <a:t>IPv6</a:t>
            </a:r>
            <a:r>
              <a:rPr lang="zh-CN" altLang="en-US" sz="1800" b="1" dirty="0"/>
              <a:t>示范系统</a:t>
            </a:r>
            <a:r>
              <a:rPr lang="zh-CN" altLang="en-US" sz="1800" b="1" dirty="0">
                <a:latin typeface="Arial"/>
              </a:rPr>
              <a:t>”</a:t>
            </a:r>
            <a:endParaRPr lang="zh-CN" altLang="en-US" sz="1800" b="1" dirty="0"/>
          </a:p>
          <a:p>
            <a:pPr lvl="1"/>
            <a:r>
              <a:rPr lang="en-US" altLang="zh-CN" sz="1800" b="1" dirty="0"/>
              <a:t>2002</a:t>
            </a:r>
            <a:r>
              <a:rPr lang="zh-CN" altLang="en-US" sz="1800" b="1" dirty="0"/>
              <a:t>年</a:t>
            </a:r>
            <a:r>
              <a:rPr lang="en-US" altLang="zh-CN" sz="1800" b="1" dirty="0"/>
              <a:t>1</a:t>
            </a:r>
            <a:r>
              <a:rPr lang="zh-CN" altLang="en-US" sz="1800" b="1" dirty="0"/>
              <a:t>月</a:t>
            </a:r>
            <a:r>
              <a:rPr lang="en-US" altLang="zh-CN" sz="1800" b="1" dirty="0"/>
              <a:t>,</a:t>
            </a:r>
            <a:r>
              <a:rPr lang="zh-CN" altLang="en-US" sz="1800" b="1" dirty="0"/>
              <a:t>国家启动</a:t>
            </a:r>
            <a:r>
              <a:rPr lang="zh-CN" altLang="en-US" sz="1800" b="1" dirty="0">
                <a:latin typeface="Arial"/>
              </a:rPr>
              <a:t>“</a:t>
            </a:r>
            <a:r>
              <a:rPr lang="zh-CN" altLang="en-US" sz="1800" b="1" dirty="0"/>
              <a:t>下一代互联网中日</a:t>
            </a:r>
            <a:r>
              <a:rPr lang="en-US" altLang="zh-CN" sz="1800" b="1" dirty="0"/>
              <a:t>IPv6</a:t>
            </a:r>
            <a:r>
              <a:rPr lang="zh-CN" altLang="en-US" sz="1800" b="1" dirty="0"/>
              <a:t>合作项目</a:t>
            </a:r>
            <a:r>
              <a:rPr lang="zh-CN" altLang="en-US" sz="1800" b="1" dirty="0">
                <a:latin typeface="Arial"/>
              </a:rPr>
              <a:t>”</a:t>
            </a:r>
            <a:r>
              <a:rPr lang="zh-CN" altLang="en-US" sz="1800" b="1" dirty="0"/>
              <a:t>。 </a:t>
            </a:r>
          </a:p>
          <a:p>
            <a:pPr lvl="1"/>
            <a:r>
              <a:rPr lang="en-US" altLang="zh-CN" sz="1800" b="1" dirty="0"/>
              <a:t>2003</a:t>
            </a:r>
            <a:r>
              <a:rPr lang="zh-CN" altLang="en-US" sz="1800" b="1" dirty="0"/>
              <a:t>年</a:t>
            </a:r>
            <a:r>
              <a:rPr lang="en-US" altLang="zh-CN" sz="1800" b="1" dirty="0"/>
              <a:t>8</a:t>
            </a:r>
            <a:r>
              <a:rPr lang="zh-CN" altLang="en-US" sz="1800" b="1" dirty="0"/>
              <a:t>月，国务院批复同意国家发改委等八部委</a:t>
            </a:r>
            <a:r>
              <a:rPr lang="en-US" altLang="zh-CN" sz="1800" b="1" dirty="0"/>
              <a:t>“</a:t>
            </a:r>
            <a:r>
              <a:rPr lang="zh-CN" altLang="en-US" sz="1800" b="1" dirty="0"/>
              <a:t>关于推动我国下一代互联网发展有关工作的请示</a:t>
            </a:r>
            <a:r>
              <a:rPr lang="en-US" altLang="zh-CN" sz="1800" b="1" dirty="0"/>
              <a:t>”</a:t>
            </a:r>
            <a:r>
              <a:rPr lang="zh-CN" altLang="en-US" sz="1800" b="1" dirty="0"/>
              <a:t>，正式启动</a:t>
            </a:r>
            <a:r>
              <a:rPr lang="en-US" altLang="zh-CN" sz="1800" b="1" dirty="0"/>
              <a:t>“</a:t>
            </a:r>
            <a:r>
              <a:rPr lang="zh-CN" altLang="en-US" sz="1800" b="1" dirty="0"/>
              <a:t>中国下一代互联网示范工程</a:t>
            </a:r>
            <a:r>
              <a:rPr lang="en-US" altLang="zh-CN" sz="1800" b="1" dirty="0"/>
              <a:t>CNGI”</a:t>
            </a:r>
            <a:r>
              <a:rPr lang="zh-CN" altLang="en-US" sz="1800" b="1" dirty="0"/>
              <a:t>。建设目标是在</a:t>
            </a:r>
            <a:r>
              <a:rPr lang="en-US" altLang="zh-CN" sz="1800" b="1" dirty="0"/>
              <a:t>2003</a:t>
            </a:r>
            <a:r>
              <a:rPr lang="zh-CN" altLang="en-US" sz="1800" b="1" dirty="0"/>
              <a:t>年到</a:t>
            </a:r>
            <a:r>
              <a:rPr lang="en-US" altLang="zh-CN" sz="1800" b="1" dirty="0"/>
              <a:t>2005</a:t>
            </a:r>
            <a:r>
              <a:rPr lang="zh-CN" altLang="en-US" sz="1800" b="1" dirty="0"/>
              <a:t>年的时间内，采用</a:t>
            </a:r>
            <a:r>
              <a:rPr lang="en-US" altLang="zh-CN" sz="1800" b="1" dirty="0">
                <a:solidFill>
                  <a:srgbClr val="FF3300"/>
                </a:solidFill>
              </a:rPr>
              <a:t>IPv6</a:t>
            </a:r>
            <a:r>
              <a:rPr lang="zh-CN" altLang="en-US" sz="1800" b="1" dirty="0"/>
              <a:t>技术，完成</a:t>
            </a:r>
            <a:r>
              <a:rPr lang="en-US" altLang="zh-CN" sz="1800" b="1" dirty="0"/>
              <a:t>CNGI</a:t>
            </a:r>
            <a:r>
              <a:rPr lang="zh-CN" altLang="en-US" sz="1800" b="1" dirty="0"/>
              <a:t>主干网（覆盖</a:t>
            </a:r>
            <a:r>
              <a:rPr lang="en-US" altLang="zh-CN" sz="1800" b="1" dirty="0">
                <a:solidFill>
                  <a:srgbClr val="FF3300"/>
                </a:solidFill>
              </a:rPr>
              <a:t>20</a:t>
            </a:r>
            <a:r>
              <a:rPr lang="zh-CN" altLang="en-US" sz="1800" b="1" dirty="0">
                <a:solidFill>
                  <a:srgbClr val="FF3300"/>
                </a:solidFill>
              </a:rPr>
              <a:t>个城市</a:t>
            </a:r>
            <a:r>
              <a:rPr lang="en-US" altLang="zh-CN" sz="1800" b="1" dirty="0">
                <a:solidFill>
                  <a:srgbClr val="FF3300"/>
                </a:solidFill>
              </a:rPr>
              <a:t>30</a:t>
            </a:r>
            <a:r>
              <a:rPr lang="zh-CN" altLang="en-US" sz="1800" b="1" dirty="0">
                <a:solidFill>
                  <a:srgbClr val="FF3300"/>
                </a:solidFill>
              </a:rPr>
              <a:t>个核心节点</a:t>
            </a:r>
            <a:r>
              <a:rPr lang="zh-CN" altLang="en-US" sz="1800" b="1"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48D740E3-8398-4581-932D-A49CFA480267}" type="slidenum">
              <a:rPr lang="en-US" altLang="zh-CN"/>
              <a:pPr/>
              <a:t>21</a:t>
            </a:fld>
            <a:endParaRPr lang="en-US" altLang="zh-CN"/>
          </a:p>
        </p:txBody>
      </p:sp>
      <p:graphicFrame>
        <p:nvGraphicFramePr>
          <p:cNvPr id="81922" name="Object 2"/>
          <p:cNvGraphicFramePr>
            <a:graphicFrameLocks noChangeAspect="1"/>
          </p:cNvGraphicFramePr>
          <p:nvPr/>
        </p:nvGraphicFramePr>
        <p:xfrm>
          <a:off x="0" y="373063"/>
          <a:ext cx="9144000" cy="6484937"/>
        </p:xfrm>
        <a:graphic>
          <a:graphicData uri="http://schemas.openxmlformats.org/presentationml/2006/ole">
            <mc:AlternateContent xmlns:mc="http://schemas.openxmlformats.org/markup-compatibility/2006">
              <mc:Choice xmlns:v="urn:schemas-microsoft-com:vml" Requires="v">
                <p:oleObj spid="_x0000_s81987" name="Presentation" r:id="rId3" imgW="25831800" imgH="19373850" progId="">
                  <p:embed/>
                </p:oleObj>
              </mc:Choice>
              <mc:Fallback>
                <p:oleObj name="Presentation" r:id="rId3" imgW="25831800" imgH="1937385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063"/>
                        <a:ext cx="9144000" cy="648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1923" name="AutoShape 3"/>
          <p:cNvSpPr>
            <a:spLocks noChangeAspect="1" noChangeArrowheads="1"/>
          </p:cNvSpPr>
          <p:nvPr/>
        </p:nvSpPr>
        <p:spPr bwMode="auto">
          <a:xfrm>
            <a:off x="1588" y="44450"/>
            <a:ext cx="3057525" cy="1081088"/>
          </a:xfrm>
          <a:prstGeom prst="rect">
            <a:avLst/>
          </a:prstGeom>
          <a:gradFill rotWithShape="0">
            <a:gsLst>
              <a:gs pos="0">
                <a:srgbClr val="5E9EFF"/>
              </a:gs>
              <a:gs pos="39999">
                <a:srgbClr val="85C2FF"/>
              </a:gs>
              <a:gs pos="70000">
                <a:srgbClr val="C4D6EB"/>
              </a:gs>
              <a:gs pos="100000">
                <a:srgbClr val="FFEBFA"/>
              </a:gs>
            </a:gsLst>
            <a:lin ang="5400000" scaled="1"/>
          </a:gradFill>
          <a:ln w="9525">
            <a:noFill/>
            <a:miter lim="800000"/>
            <a:headEnd/>
            <a:tailEnd/>
          </a:ln>
          <a:effectLst>
            <a:outerShdw dist="107763" dir="18900000" algn="ctr" rotWithShape="0">
              <a:srgbClr val="808080"/>
            </a:outerShdw>
          </a:effectLst>
        </p:spPr>
        <p:txBody>
          <a:bodyPr anchor="ctr"/>
          <a:lstStyle/>
          <a:p>
            <a:r>
              <a:rPr lang="en-US" altLang="zh-CN" sz="3600" b="1" i="1">
                <a:solidFill>
                  <a:schemeClr val="tx2"/>
                </a:solidFill>
              </a:rPr>
              <a:t>CERNET2 </a:t>
            </a:r>
            <a:br>
              <a:rPr lang="en-US" altLang="zh-CN" sz="3600" b="1" i="1">
                <a:solidFill>
                  <a:schemeClr val="tx2"/>
                </a:solidFill>
              </a:rPr>
            </a:br>
            <a:r>
              <a:rPr lang="zh-CN" altLang="en-US" sz="3600" b="1" i="1">
                <a:solidFill>
                  <a:schemeClr val="tx2"/>
                </a:solidFill>
              </a:rPr>
              <a:t>拓扑结构</a:t>
            </a:r>
          </a:p>
        </p:txBody>
      </p:sp>
      <p:sp>
        <p:nvSpPr>
          <p:cNvPr id="81924" name="AutoShape 4"/>
          <p:cNvSpPr>
            <a:spLocks noChangeArrowheads="1"/>
          </p:cNvSpPr>
          <p:nvPr/>
        </p:nvSpPr>
        <p:spPr bwMode="auto">
          <a:xfrm>
            <a:off x="4211638" y="4652963"/>
            <a:ext cx="1871662" cy="504825"/>
          </a:xfrm>
          <a:prstGeom prst="wedgeRoundRectCallout">
            <a:avLst>
              <a:gd name="adj1" fmla="val -17940"/>
              <a:gd name="adj2" fmla="val -184907"/>
              <a:gd name="adj3" fmla="val 16667"/>
            </a:avLst>
          </a:prstGeom>
          <a:noFill/>
          <a:ln w="9525">
            <a:solidFill>
              <a:schemeClr val="tx1"/>
            </a:solidFill>
            <a:miter lim="800000"/>
            <a:headEnd/>
            <a:tailEnd/>
          </a:ln>
          <a:effectLst/>
        </p:spPr>
        <p:txBody>
          <a:bodyPr anchor="ctr"/>
          <a:lstStyle/>
          <a:p>
            <a:pPr algn="ctr"/>
            <a:r>
              <a:rPr kumimoji="1" lang="en-US" altLang="zh-CN" sz="1600" b="1">
                <a:solidFill>
                  <a:schemeClr val="tx2"/>
                </a:solidFill>
                <a:latin typeface="Times New Roman" pitchFamily="18" charset="0"/>
              </a:rPr>
              <a:t>10Gb/s</a:t>
            </a:r>
            <a:r>
              <a:rPr kumimoji="1" lang="zh-CN" altLang="en-US" sz="1600" b="1">
                <a:solidFill>
                  <a:schemeClr val="tx2"/>
                </a:solidFill>
                <a:latin typeface="Times New Roman" pitchFamily="18" charset="0"/>
              </a:rPr>
              <a:t>传输速率</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857232"/>
            <a:ext cx="1428760" cy="4929222"/>
          </a:xfrm>
        </p:spPr>
        <p:txBody>
          <a:bodyPr/>
          <a:lstStyle/>
          <a:p>
            <a:pPr algn="ctr"/>
            <a:r>
              <a:rPr lang="zh-CN" altLang="en-US" dirty="0"/>
              <a:t>中国</a:t>
            </a:r>
            <a:r>
              <a:rPr lang="en-US" altLang="zh-CN" dirty="0"/>
              <a:t>IPv4</a:t>
            </a:r>
            <a:r>
              <a:rPr lang="zh-CN" altLang="en-US" dirty="0"/>
              <a:t>地址</a:t>
            </a:r>
            <a:br>
              <a:rPr lang="en-US" altLang="zh-CN" dirty="0"/>
            </a:br>
            <a:r>
              <a:rPr lang="zh-CN" altLang="en-US" dirty="0"/>
              <a:t>与</a:t>
            </a:r>
            <a:br>
              <a:rPr lang="en-US" altLang="zh-CN" dirty="0"/>
            </a:br>
            <a:r>
              <a:rPr lang="en-US" altLang="zh-CN" dirty="0"/>
              <a:t>IPv6</a:t>
            </a:r>
            <a:r>
              <a:rPr lang="zh-CN" altLang="en-US" dirty="0"/>
              <a:t>地址数量</a:t>
            </a:r>
          </a:p>
        </p:txBody>
      </p:sp>
      <p:sp>
        <p:nvSpPr>
          <p:cNvPr id="4" name="灯片编号占位符 3"/>
          <p:cNvSpPr>
            <a:spLocks noGrp="1"/>
          </p:cNvSpPr>
          <p:nvPr>
            <p:ph type="sldNum" sz="quarter" idx="12"/>
          </p:nvPr>
        </p:nvSpPr>
        <p:spPr/>
        <p:txBody>
          <a:bodyPr/>
          <a:lstStyle/>
          <a:p>
            <a:fld id="{2931E106-F4CF-4DA4-B878-29B4FEFFB9F2}" type="slidenum">
              <a:rPr lang="en-US" altLang="zh-CN" smtClean="0"/>
              <a:pPr/>
              <a:t>22</a:t>
            </a:fld>
            <a:endParaRPr lang="en-US" altLang="zh-CN"/>
          </a:p>
        </p:txBody>
      </p:sp>
      <p:pic>
        <p:nvPicPr>
          <p:cNvPr id="142338" name="Picture 2"/>
          <p:cNvPicPr>
            <a:picLocks noGrp="1" noChangeAspect="1" noChangeArrowheads="1"/>
          </p:cNvPicPr>
          <p:nvPr>
            <p:ph idx="1"/>
          </p:nvPr>
        </p:nvPicPr>
        <p:blipFill>
          <a:blip r:embed="rId3" cstate="print"/>
          <a:srcRect/>
          <a:stretch>
            <a:fillRect/>
          </a:stretch>
        </p:blipFill>
        <p:spPr bwMode="auto">
          <a:xfrm>
            <a:off x="2627784" y="3356992"/>
            <a:ext cx="6048672" cy="3344887"/>
          </a:xfrm>
          <a:prstGeom prst="rect">
            <a:avLst/>
          </a:prstGeom>
          <a:noFill/>
          <a:ln w="9525">
            <a:noFill/>
            <a:miter lim="800000"/>
            <a:headEnd/>
            <a:tailEnd/>
          </a:ln>
        </p:spPr>
      </p:pic>
      <p:pic>
        <p:nvPicPr>
          <p:cNvPr id="142339" name="Picture 3"/>
          <p:cNvPicPr>
            <a:picLocks noChangeAspect="1" noChangeArrowheads="1"/>
          </p:cNvPicPr>
          <p:nvPr/>
        </p:nvPicPr>
        <p:blipFill>
          <a:blip r:embed="rId4" cstate="print"/>
          <a:srcRect/>
          <a:stretch>
            <a:fillRect/>
          </a:stretch>
        </p:blipFill>
        <p:spPr bwMode="auto">
          <a:xfrm>
            <a:off x="2771800" y="260648"/>
            <a:ext cx="5868938" cy="338437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94A6107-E350-432E-9605-E0108C6D9B98}" type="slidenum">
              <a:rPr lang="en-US" altLang="zh-CN"/>
              <a:pPr/>
              <a:t>23</a:t>
            </a:fld>
            <a:endParaRPr lang="en-US" altLang="zh-CN"/>
          </a:p>
        </p:txBody>
      </p:sp>
      <p:sp>
        <p:nvSpPr>
          <p:cNvPr id="78850" name="Rectangle 2"/>
          <p:cNvSpPr>
            <a:spLocks noGrp="1" noChangeArrowheads="1"/>
          </p:cNvSpPr>
          <p:nvPr>
            <p:ph type="title"/>
          </p:nvPr>
        </p:nvSpPr>
        <p:spPr/>
        <p:txBody>
          <a:bodyPr/>
          <a:lstStyle/>
          <a:p>
            <a:r>
              <a:rPr lang="en-US" altLang="zh-CN" b="1" dirty="0"/>
              <a:t>Chapter 1  </a:t>
            </a:r>
            <a:r>
              <a:rPr lang="zh-CN" altLang="en-US" b="1" dirty="0"/>
              <a:t>概述</a:t>
            </a:r>
          </a:p>
        </p:txBody>
      </p:sp>
      <p:sp>
        <p:nvSpPr>
          <p:cNvPr id="78851" name="Rectangle 3"/>
          <p:cNvSpPr>
            <a:spLocks noGrp="1" noChangeArrowheads="1"/>
          </p:cNvSpPr>
          <p:nvPr>
            <p:ph type="body" idx="1"/>
          </p:nvPr>
        </p:nvSpPr>
        <p:spPr/>
        <p:txBody>
          <a:bodyPr/>
          <a:lstStyle/>
          <a:p>
            <a:r>
              <a:rPr lang="en-US" altLang="zh-CN" b="1" dirty="0"/>
              <a:t>1.1 Internet </a:t>
            </a:r>
            <a:r>
              <a:rPr lang="zh-CN" altLang="en-US" b="1" dirty="0"/>
              <a:t>的发展史</a:t>
            </a:r>
          </a:p>
          <a:p>
            <a:r>
              <a:rPr lang="en-US" altLang="zh-CN" b="1" dirty="0"/>
              <a:t>1.2 </a:t>
            </a:r>
            <a:r>
              <a:rPr lang="zh-CN" altLang="en-US" b="1" dirty="0"/>
              <a:t>中国</a:t>
            </a:r>
            <a:r>
              <a:rPr lang="en-US" altLang="zh-CN" b="1" dirty="0"/>
              <a:t>Internet</a:t>
            </a:r>
            <a:r>
              <a:rPr lang="zh-CN" altLang="en-US" b="1" dirty="0"/>
              <a:t>的发展史</a:t>
            </a:r>
          </a:p>
          <a:p>
            <a:r>
              <a:rPr lang="en-US" altLang="zh-CN" b="1" dirty="0"/>
              <a:t>1.3 IPv6</a:t>
            </a:r>
            <a:r>
              <a:rPr lang="zh-CN" altLang="en-US" b="1" dirty="0"/>
              <a:t>发展史</a:t>
            </a:r>
          </a:p>
          <a:p>
            <a:pPr>
              <a:buFont typeface="Wingdings" panose="05000000000000000000" pitchFamily="2" charset="2"/>
              <a:buChar char="Ø"/>
            </a:pPr>
            <a:r>
              <a:rPr lang="en-US" altLang="zh-CN" b="1" dirty="0">
                <a:solidFill>
                  <a:srgbClr val="FF0000"/>
                </a:solidFill>
              </a:rPr>
              <a:t>1.4 </a:t>
            </a:r>
            <a:r>
              <a:rPr lang="zh-CN" altLang="en-US" b="1" dirty="0">
                <a:solidFill>
                  <a:srgbClr val="FF0000"/>
                </a:solidFill>
              </a:rPr>
              <a:t>网络结构</a:t>
            </a:r>
            <a:endParaRPr lang="en-US" altLang="zh-CN" b="1" dirty="0">
              <a:solidFill>
                <a:srgbClr val="FF0000"/>
              </a:solidFill>
            </a:endParaRPr>
          </a:p>
          <a:p>
            <a:r>
              <a:rPr lang="en-US" altLang="zh-CN" b="1" dirty="0"/>
              <a:t>1.5 Internet</a:t>
            </a:r>
            <a:r>
              <a:rPr lang="zh-CN" altLang="en-US" b="1" dirty="0"/>
              <a:t>的应用</a:t>
            </a:r>
          </a:p>
          <a:p>
            <a:r>
              <a:rPr lang="en-US" altLang="zh-CN" b="1" dirty="0"/>
              <a:t>1.6 </a:t>
            </a:r>
            <a:r>
              <a:rPr lang="zh-CN" altLang="en-US" b="1" dirty="0"/>
              <a:t>互联网与物联网</a:t>
            </a:r>
          </a:p>
          <a:p>
            <a:r>
              <a:rPr lang="en-US" altLang="zh-CN" b="1" dirty="0"/>
              <a:t>1.7 </a:t>
            </a:r>
            <a:r>
              <a:rPr lang="zh-CN" altLang="en-US" b="1" dirty="0"/>
              <a:t>网络的标准和标准化组织</a:t>
            </a:r>
          </a:p>
        </p:txBody>
      </p:sp>
    </p:spTree>
    <p:extLst>
      <p:ext uri="{BB962C8B-B14F-4D97-AF65-F5344CB8AC3E}">
        <p14:creationId xmlns:p14="http://schemas.microsoft.com/office/powerpoint/2010/main" val="4124334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248ED563-830D-413E-BB13-BDE209971DF8}" type="slidenum">
              <a:rPr lang="en-US" altLang="zh-CN"/>
              <a:pPr/>
              <a:t>24</a:t>
            </a:fld>
            <a:endParaRPr lang="en-US" altLang="zh-CN"/>
          </a:p>
        </p:txBody>
      </p:sp>
      <p:sp>
        <p:nvSpPr>
          <p:cNvPr id="40966" name="Rectangle 6"/>
          <p:cNvSpPr>
            <a:spLocks noGrp="1" noChangeArrowheads="1"/>
          </p:cNvSpPr>
          <p:nvPr>
            <p:ph type="title"/>
          </p:nvPr>
        </p:nvSpPr>
        <p:spPr/>
        <p:txBody>
          <a:bodyPr/>
          <a:lstStyle/>
          <a:p>
            <a:r>
              <a:rPr lang="en-US" altLang="zh-CN" b="1"/>
              <a:t>Cernet</a:t>
            </a:r>
            <a:r>
              <a:rPr lang="zh-CN" altLang="en-US" b="1"/>
              <a:t>的网络结构</a:t>
            </a:r>
          </a:p>
        </p:txBody>
      </p:sp>
      <p:sp>
        <p:nvSpPr>
          <p:cNvPr id="40964" name="Text Box 4"/>
          <p:cNvSpPr txBox="1">
            <a:spLocks noChangeArrowheads="1"/>
          </p:cNvSpPr>
          <p:nvPr/>
        </p:nvSpPr>
        <p:spPr bwMode="auto">
          <a:xfrm>
            <a:off x="250825" y="260350"/>
            <a:ext cx="1692275" cy="366713"/>
          </a:xfrm>
          <a:prstGeom prst="rect">
            <a:avLst/>
          </a:prstGeom>
          <a:solidFill>
            <a:schemeClr val="accent2"/>
          </a:solidFill>
          <a:ln w="9525">
            <a:noFill/>
            <a:miter lim="800000"/>
            <a:headEnd/>
            <a:tailEnd/>
          </a:ln>
          <a:effectLst>
            <a:outerShdw dist="107763" dir="18900000" algn="ctr" rotWithShape="0">
              <a:schemeClr val="bg2">
                <a:alpha val="50000"/>
              </a:schemeClr>
            </a:outerShdw>
          </a:effectLst>
        </p:spPr>
        <p:txBody>
          <a:bodyPr>
            <a:spAutoFit/>
          </a:bodyPr>
          <a:lstStyle/>
          <a:p>
            <a:pPr>
              <a:spcBef>
                <a:spcPct val="50000"/>
              </a:spcBef>
            </a:pPr>
            <a:r>
              <a:rPr lang="zh-CN" altLang="en-US" sz="1800"/>
              <a:t>第一章：概述</a:t>
            </a:r>
          </a:p>
        </p:txBody>
      </p:sp>
      <p:pic>
        <p:nvPicPr>
          <p:cNvPr id="40965" name="Picture 5" descr="cernet"/>
          <p:cNvPicPr>
            <a:picLocks noGrp="1" noChangeAspect="1" noChangeArrowheads="1"/>
          </p:cNvPicPr>
          <p:nvPr>
            <p:ph idx="1"/>
          </p:nvPr>
        </p:nvPicPr>
        <p:blipFill>
          <a:blip r:embed="rId3" cstate="print"/>
          <a:srcRect/>
          <a:stretch>
            <a:fillRect/>
          </a:stretch>
        </p:blipFill>
        <p:spPr>
          <a:xfrm>
            <a:off x="1979613" y="2260600"/>
            <a:ext cx="5976937" cy="3509963"/>
          </a:xfrm>
          <a:noFill/>
          <a:ln/>
        </p:spPr>
      </p:pic>
    </p:spTree>
    <p:extLst>
      <p:ext uri="{BB962C8B-B14F-4D97-AF65-F5344CB8AC3E}">
        <p14:creationId xmlns:p14="http://schemas.microsoft.com/office/powerpoint/2010/main" val="2765613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6DAC06BC-8615-4709-A280-0E485A7F96D5}" type="slidenum">
              <a:rPr lang="en-US" altLang="zh-CN"/>
              <a:pPr/>
              <a:t>25</a:t>
            </a:fld>
            <a:endParaRPr lang="en-US" altLang="zh-CN"/>
          </a:p>
        </p:txBody>
      </p:sp>
      <p:sp>
        <p:nvSpPr>
          <p:cNvPr id="46086" name="Rectangle 6"/>
          <p:cNvSpPr>
            <a:spLocks noGrp="1" noChangeArrowheads="1"/>
          </p:cNvSpPr>
          <p:nvPr>
            <p:ph type="title"/>
          </p:nvPr>
        </p:nvSpPr>
        <p:spPr/>
        <p:txBody>
          <a:bodyPr/>
          <a:lstStyle/>
          <a:p>
            <a:r>
              <a:rPr lang="en-US" altLang="zh-CN" b="1"/>
              <a:t>CERNET</a:t>
            </a:r>
            <a:r>
              <a:rPr lang="zh-CN" altLang="en-US" b="1"/>
              <a:t>拓扑结构</a:t>
            </a:r>
          </a:p>
        </p:txBody>
      </p:sp>
      <p:sp>
        <p:nvSpPr>
          <p:cNvPr id="46084" name="Text Box 4"/>
          <p:cNvSpPr txBox="1">
            <a:spLocks noChangeArrowheads="1"/>
          </p:cNvSpPr>
          <p:nvPr/>
        </p:nvSpPr>
        <p:spPr bwMode="auto">
          <a:xfrm>
            <a:off x="250825" y="260350"/>
            <a:ext cx="1692275" cy="366713"/>
          </a:xfrm>
          <a:prstGeom prst="rect">
            <a:avLst/>
          </a:prstGeom>
          <a:solidFill>
            <a:schemeClr val="accent2"/>
          </a:solidFill>
          <a:ln w="9525">
            <a:noFill/>
            <a:miter lim="800000"/>
            <a:headEnd/>
            <a:tailEnd/>
          </a:ln>
          <a:effectLst>
            <a:outerShdw dist="107763" dir="18900000" algn="ctr" rotWithShape="0">
              <a:schemeClr val="bg2">
                <a:alpha val="50000"/>
              </a:schemeClr>
            </a:outerShdw>
          </a:effectLst>
        </p:spPr>
        <p:txBody>
          <a:bodyPr>
            <a:spAutoFit/>
          </a:bodyPr>
          <a:lstStyle/>
          <a:p>
            <a:pPr>
              <a:spcBef>
                <a:spcPct val="50000"/>
              </a:spcBef>
            </a:pPr>
            <a:r>
              <a:rPr lang="zh-CN" altLang="en-US" sz="1800"/>
              <a:t>第一章：概述</a:t>
            </a:r>
          </a:p>
        </p:txBody>
      </p:sp>
      <p:pic>
        <p:nvPicPr>
          <p:cNvPr id="46085" name="Picture 5" descr="cernetmap"/>
          <p:cNvPicPr>
            <a:picLocks noGrp="1" noChangeAspect="1" noChangeArrowheads="1"/>
          </p:cNvPicPr>
          <p:nvPr>
            <p:ph idx="1"/>
          </p:nvPr>
        </p:nvPicPr>
        <p:blipFill>
          <a:blip r:embed="rId2" cstate="print"/>
          <a:srcRect/>
          <a:stretch>
            <a:fillRect/>
          </a:stretch>
        </p:blipFill>
        <p:spPr>
          <a:xfrm>
            <a:off x="611188" y="1739900"/>
            <a:ext cx="8208962" cy="4938713"/>
          </a:xfrm>
          <a:noFill/>
          <a:ln/>
        </p:spPr>
      </p:pic>
    </p:spTree>
    <p:extLst>
      <p:ext uri="{BB962C8B-B14F-4D97-AF65-F5344CB8AC3E}">
        <p14:creationId xmlns:p14="http://schemas.microsoft.com/office/powerpoint/2010/main" val="2786542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69436A80-EF10-4CB8-A5FB-A00F7A3E46FE}" type="slidenum">
              <a:rPr lang="en-US" altLang="zh-CN"/>
              <a:pPr/>
              <a:t>26</a:t>
            </a:fld>
            <a:endParaRPr lang="en-US" altLang="zh-CN"/>
          </a:p>
        </p:txBody>
      </p:sp>
      <p:sp>
        <p:nvSpPr>
          <p:cNvPr id="128002" name="Rectangle 2"/>
          <p:cNvSpPr>
            <a:spLocks noGrp="1" noChangeArrowheads="1"/>
          </p:cNvSpPr>
          <p:nvPr>
            <p:ph type="title"/>
          </p:nvPr>
        </p:nvSpPr>
        <p:spPr>
          <a:xfrm>
            <a:off x="827088" y="260350"/>
            <a:ext cx="7273304" cy="1169988"/>
          </a:xfrm>
        </p:spPr>
        <p:txBody>
          <a:bodyPr/>
          <a:lstStyle/>
          <a:p>
            <a:pPr algn="ctr"/>
            <a:r>
              <a:rPr lang="en-US" altLang="zh-CN" sz="4800" b="1" dirty="0">
                <a:latin typeface="宋体" pitchFamily="2" charset="-122"/>
              </a:rPr>
              <a:t>CERNET2</a:t>
            </a:r>
            <a:r>
              <a:rPr lang="en-US" altLang="zh-CN" sz="4800" b="1" dirty="0">
                <a:latin typeface="Arial"/>
              </a:rPr>
              <a:t>“</a:t>
            </a:r>
            <a:r>
              <a:rPr lang="zh-CN" altLang="en-US" sz="4800" b="1" dirty="0">
                <a:latin typeface="宋体" pitchFamily="2" charset="-122"/>
              </a:rPr>
              <a:t>十五</a:t>
            </a:r>
            <a:r>
              <a:rPr lang="zh-CN" altLang="en-US" sz="4800" b="1" dirty="0">
                <a:latin typeface="Arial"/>
              </a:rPr>
              <a:t>”</a:t>
            </a:r>
            <a:r>
              <a:rPr lang="zh-CN" altLang="en-US" sz="4800" b="1" dirty="0">
                <a:latin typeface="宋体" pitchFamily="2" charset="-122"/>
              </a:rPr>
              <a:t>建设规划</a:t>
            </a:r>
          </a:p>
        </p:txBody>
      </p:sp>
      <p:sp>
        <p:nvSpPr>
          <p:cNvPr id="128004" name="Rectangle 4"/>
          <p:cNvSpPr>
            <a:spLocks noChangeArrowheads="1"/>
          </p:cNvSpPr>
          <p:nvPr/>
        </p:nvSpPr>
        <p:spPr bwMode="auto">
          <a:xfrm>
            <a:off x="2338388" y="1628775"/>
            <a:ext cx="9144000" cy="0"/>
          </a:xfrm>
          <a:prstGeom prst="rect">
            <a:avLst/>
          </a:prstGeom>
          <a:noFill/>
          <a:ln w="9525">
            <a:noFill/>
            <a:miter lim="800000"/>
            <a:headEnd/>
            <a:tailEnd/>
          </a:ln>
          <a:effectLst/>
        </p:spPr>
        <p:txBody>
          <a:bodyPr lIns="92075" tIns="46038" rIns="92075" bIns="46038">
            <a:spAutoFit/>
          </a:bodyPr>
          <a:lstStyle/>
          <a:p>
            <a:endParaRPr lang="zh-CN" altLang="en-US"/>
          </a:p>
        </p:txBody>
      </p:sp>
      <p:pic>
        <p:nvPicPr>
          <p:cNvPr id="128005" name="Picture 5"/>
          <p:cNvPicPr>
            <a:picLocks noChangeAspect="1" noChangeArrowheads="1"/>
          </p:cNvPicPr>
          <p:nvPr/>
        </p:nvPicPr>
        <p:blipFill>
          <a:blip r:embed="rId2" cstate="print"/>
          <a:srcRect/>
          <a:stretch>
            <a:fillRect/>
          </a:stretch>
        </p:blipFill>
        <p:spPr bwMode="auto">
          <a:xfrm>
            <a:off x="323850" y="1628775"/>
            <a:ext cx="8640763" cy="5154613"/>
          </a:xfrm>
          <a:prstGeom prst="rect">
            <a:avLst/>
          </a:prstGeom>
          <a:noFill/>
        </p:spPr>
      </p:pic>
      <p:sp>
        <p:nvSpPr>
          <p:cNvPr id="128006" name="Rectangle 6"/>
          <p:cNvSpPr>
            <a:spLocks noGrp="1" noChangeArrowheads="1"/>
          </p:cNvSpPr>
          <p:nvPr>
            <p:ph type="body" idx="1"/>
          </p:nvPr>
        </p:nvSpPr>
        <p:spPr>
          <a:xfrm>
            <a:off x="468313" y="2017713"/>
            <a:ext cx="5759450" cy="1627187"/>
          </a:xfrm>
        </p:spPr>
        <p:txBody>
          <a:bodyPr/>
          <a:lstStyle/>
          <a:p>
            <a:endParaRPr lang="zh-CN" altLang="zh-CN"/>
          </a:p>
        </p:txBody>
      </p:sp>
    </p:spTree>
    <p:extLst>
      <p:ext uri="{BB962C8B-B14F-4D97-AF65-F5344CB8AC3E}">
        <p14:creationId xmlns:p14="http://schemas.microsoft.com/office/powerpoint/2010/main" val="2684692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02AFEDD5-C10F-4736-AE93-EABF1CC8A24F}" type="slidenum">
              <a:rPr lang="en-US" altLang="zh-CN"/>
              <a:pPr/>
              <a:t>27</a:t>
            </a:fld>
            <a:endParaRPr lang="en-US" altLang="zh-CN"/>
          </a:p>
        </p:txBody>
      </p:sp>
      <p:sp>
        <p:nvSpPr>
          <p:cNvPr id="129026" name="Rectangle 2"/>
          <p:cNvSpPr>
            <a:spLocks noGrp="1" noChangeArrowheads="1"/>
          </p:cNvSpPr>
          <p:nvPr>
            <p:ph type="title"/>
          </p:nvPr>
        </p:nvSpPr>
        <p:spPr/>
        <p:txBody>
          <a:bodyPr/>
          <a:lstStyle/>
          <a:p>
            <a:endParaRPr lang="zh-CN" altLang="zh-CN"/>
          </a:p>
        </p:txBody>
      </p:sp>
      <p:sp>
        <p:nvSpPr>
          <p:cNvPr id="129027" name="Rectangle 3"/>
          <p:cNvSpPr>
            <a:spLocks noGrp="1" noChangeArrowheads="1"/>
          </p:cNvSpPr>
          <p:nvPr>
            <p:ph type="body" idx="1"/>
          </p:nvPr>
        </p:nvSpPr>
        <p:spPr/>
        <p:txBody>
          <a:bodyPr/>
          <a:lstStyle/>
          <a:p>
            <a:endParaRPr lang="zh-CN" altLang="zh-CN" dirty="0"/>
          </a:p>
        </p:txBody>
      </p:sp>
      <p:pic>
        <p:nvPicPr>
          <p:cNvPr id="3" name="图片 2">
            <a:extLst>
              <a:ext uri="{FF2B5EF4-FFF2-40B4-BE49-F238E27FC236}">
                <a16:creationId xmlns:a16="http://schemas.microsoft.com/office/drawing/2014/main" id="{1FD5786E-0F90-43DB-AC8C-0608240A7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5" y="214313"/>
            <a:ext cx="9080112" cy="6486525"/>
          </a:xfrm>
          <a:prstGeom prst="rect">
            <a:avLst/>
          </a:prstGeom>
        </p:spPr>
      </p:pic>
    </p:spTree>
    <p:extLst>
      <p:ext uri="{BB962C8B-B14F-4D97-AF65-F5344CB8AC3E}">
        <p14:creationId xmlns:p14="http://schemas.microsoft.com/office/powerpoint/2010/main" val="285559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840CEDB1-C95C-495C-B2F9-933D807A65AC}" type="slidenum">
              <a:rPr lang="en-US" altLang="zh-CN"/>
              <a:pPr/>
              <a:t>28</a:t>
            </a:fld>
            <a:endParaRPr lang="en-US" altLang="zh-CN"/>
          </a:p>
        </p:txBody>
      </p:sp>
      <p:sp>
        <p:nvSpPr>
          <p:cNvPr id="120834" name="Rectangle 2"/>
          <p:cNvSpPr>
            <a:spLocks noGrp="1" noChangeArrowheads="1"/>
          </p:cNvSpPr>
          <p:nvPr>
            <p:ph type="title"/>
          </p:nvPr>
        </p:nvSpPr>
        <p:spPr/>
        <p:txBody>
          <a:bodyPr/>
          <a:lstStyle/>
          <a:p>
            <a:r>
              <a:rPr lang="en-US" altLang="zh-CN"/>
              <a:t>1994</a:t>
            </a:r>
            <a:r>
              <a:rPr lang="zh-CN" altLang="en-US"/>
              <a:t>年主干结构</a:t>
            </a:r>
          </a:p>
        </p:txBody>
      </p:sp>
      <p:pic>
        <p:nvPicPr>
          <p:cNvPr id="120835" name="Picture 3" descr="图片1"/>
          <p:cNvPicPr>
            <a:picLocks noChangeAspect="1" noChangeArrowheads="1"/>
          </p:cNvPicPr>
          <p:nvPr/>
        </p:nvPicPr>
        <p:blipFill>
          <a:blip r:embed="rId3" cstate="print"/>
          <a:srcRect/>
          <a:stretch>
            <a:fillRect/>
          </a:stretch>
        </p:blipFill>
        <p:spPr bwMode="auto">
          <a:xfrm>
            <a:off x="0" y="0"/>
            <a:ext cx="9163050" cy="6877050"/>
          </a:xfrm>
          <a:prstGeom prst="rect">
            <a:avLst/>
          </a:prstGeom>
          <a:noFill/>
        </p:spPr>
      </p:pic>
      <p:sp>
        <p:nvSpPr>
          <p:cNvPr id="120836" name="Text Box 4"/>
          <p:cNvSpPr txBox="1">
            <a:spLocks noChangeArrowheads="1"/>
          </p:cNvSpPr>
          <p:nvPr/>
        </p:nvSpPr>
        <p:spPr bwMode="auto">
          <a:xfrm>
            <a:off x="0" y="0"/>
            <a:ext cx="3960813" cy="822325"/>
          </a:xfrm>
          <a:prstGeom prst="rect">
            <a:avLst/>
          </a:prstGeom>
          <a:solidFill>
            <a:srgbClr val="0000FF"/>
          </a:solidFill>
          <a:ln w="9525">
            <a:noFill/>
            <a:miter lim="800000"/>
            <a:headEnd/>
            <a:tailEnd/>
          </a:ln>
          <a:effectLst/>
        </p:spPr>
        <p:txBody>
          <a:bodyPr>
            <a:spAutoFit/>
          </a:bodyPr>
          <a:lstStyle/>
          <a:p>
            <a:r>
              <a:rPr kumimoji="1" lang="en-US" altLang="zh-CN" sz="2400">
                <a:solidFill>
                  <a:srgbClr val="FDFD77"/>
                </a:solidFill>
                <a:latin typeface="Times New Roman" pitchFamily="18" charset="0"/>
              </a:rPr>
              <a:t>FDDI </a:t>
            </a:r>
            <a:r>
              <a:rPr kumimoji="1" lang="zh-CN" altLang="en-US" sz="2400">
                <a:solidFill>
                  <a:srgbClr val="FDFD77"/>
                </a:solidFill>
                <a:latin typeface="Times New Roman" pitchFamily="18" charset="0"/>
              </a:rPr>
              <a:t>主干，</a:t>
            </a:r>
            <a:r>
              <a:rPr kumimoji="1" lang="en-US" altLang="zh-CN" sz="2400">
                <a:solidFill>
                  <a:srgbClr val="FDFD77"/>
                </a:solidFill>
                <a:latin typeface="Times New Roman" pitchFamily="18" charset="0"/>
              </a:rPr>
              <a:t>24</a:t>
            </a:r>
            <a:r>
              <a:rPr kumimoji="1" lang="zh-CN" altLang="en-US" sz="2400">
                <a:solidFill>
                  <a:srgbClr val="FDFD77"/>
                </a:solidFill>
                <a:latin typeface="Times New Roman" pitchFamily="18" charset="0"/>
              </a:rPr>
              <a:t>个</a:t>
            </a:r>
            <a:r>
              <a:rPr kumimoji="1" lang="en-US" altLang="zh-CN" sz="2400">
                <a:solidFill>
                  <a:srgbClr val="FDFD77"/>
                </a:solidFill>
                <a:latin typeface="Times New Roman" pitchFamily="18" charset="0"/>
              </a:rPr>
              <a:t>10M</a:t>
            </a:r>
            <a:r>
              <a:rPr kumimoji="1" lang="zh-CN" altLang="en-US" sz="2400">
                <a:solidFill>
                  <a:srgbClr val="FDFD77"/>
                </a:solidFill>
                <a:latin typeface="Times New Roman" pitchFamily="18" charset="0"/>
              </a:rPr>
              <a:t>子网，运行</a:t>
            </a:r>
            <a:r>
              <a:rPr kumimoji="1" lang="en-US" altLang="zh-CN" sz="2400">
                <a:solidFill>
                  <a:srgbClr val="FDFD77"/>
                </a:solidFill>
                <a:latin typeface="Times New Roman" pitchFamily="18" charset="0"/>
              </a:rPr>
              <a:t>IP</a:t>
            </a:r>
            <a:r>
              <a:rPr kumimoji="1" lang="zh-CN" altLang="en-US" sz="2400">
                <a:solidFill>
                  <a:srgbClr val="FDFD77"/>
                </a:solidFill>
                <a:latin typeface="Times New Roman" pitchFamily="18" charset="0"/>
              </a:rPr>
              <a:t>、</a:t>
            </a:r>
            <a:r>
              <a:rPr kumimoji="1" lang="en-US" altLang="zh-CN" sz="2400">
                <a:solidFill>
                  <a:srgbClr val="FDFD77"/>
                </a:solidFill>
                <a:latin typeface="Times New Roman" pitchFamily="18" charset="0"/>
              </a:rPr>
              <a:t>IPX</a:t>
            </a:r>
            <a:r>
              <a:rPr kumimoji="1" lang="zh-CN" altLang="en-US" sz="2400">
                <a:solidFill>
                  <a:srgbClr val="FDFD77"/>
                </a:solidFill>
                <a:latin typeface="Times New Roman" pitchFamily="18" charset="0"/>
              </a:rPr>
              <a:t>协议</a:t>
            </a:r>
            <a:r>
              <a:rPr kumimoji="1" lang="en-US" altLang="zh-CN" sz="2400">
                <a:solidFill>
                  <a:srgbClr val="FDFD77"/>
                </a:solidFill>
                <a:latin typeface="Times New Roman" pitchFamily="18" charset="0"/>
              </a:rPr>
              <a:t>(1</a:t>
            </a:r>
            <a:r>
              <a:rPr kumimoji="1" lang="zh-CN" altLang="en-US" sz="2400">
                <a:solidFill>
                  <a:srgbClr val="FDFD77"/>
                </a:solidFill>
                <a:latin typeface="Times New Roman" pitchFamily="18" charset="0"/>
              </a:rPr>
              <a:t>期</a:t>
            </a:r>
            <a:r>
              <a:rPr kumimoji="1" lang="en-US" altLang="zh-CN" sz="2400">
                <a:solidFill>
                  <a:srgbClr val="FDFD77"/>
                </a:solidFill>
                <a:latin typeface="Times New Roman" pitchFamily="18" charset="0"/>
              </a:rPr>
              <a:t>)</a:t>
            </a:r>
          </a:p>
        </p:txBody>
      </p:sp>
      <p:sp>
        <p:nvSpPr>
          <p:cNvPr id="120837" name="Oval 5"/>
          <p:cNvSpPr>
            <a:spLocks noChangeArrowheads="1"/>
          </p:cNvSpPr>
          <p:nvPr/>
        </p:nvSpPr>
        <p:spPr bwMode="auto">
          <a:xfrm>
            <a:off x="2843213" y="1989138"/>
            <a:ext cx="3313112" cy="1655762"/>
          </a:xfrm>
          <a:prstGeom prst="ellipse">
            <a:avLst/>
          </a:prstGeom>
          <a:noFill/>
          <a:ln w="9525">
            <a:solidFill>
              <a:schemeClr val="hlink"/>
            </a:solidFill>
            <a:round/>
            <a:headEnd/>
            <a:tailEnd/>
          </a:ln>
          <a:effectLst/>
        </p:spPr>
        <p:txBody>
          <a:bodyPr wrap="none" anchor="ctr"/>
          <a:lstStyle/>
          <a:p>
            <a:endParaRPr lang="zh-CN" altLang="en-US"/>
          </a:p>
        </p:txBody>
      </p:sp>
      <p:sp>
        <p:nvSpPr>
          <p:cNvPr id="120838" name="Oval 6"/>
          <p:cNvSpPr>
            <a:spLocks noChangeArrowheads="1"/>
          </p:cNvSpPr>
          <p:nvPr/>
        </p:nvSpPr>
        <p:spPr bwMode="auto">
          <a:xfrm>
            <a:off x="2627313" y="1844675"/>
            <a:ext cx="3744912" cy="1944688"/>
          </a:xfrm>
          <a:prstGeom prst="ellipse">
            <a:avLst/>
          </a:prstGeom>
          <a:noFill/>
          <a:ln w="9525">
            <a:solidFill>
              <a:schemeClr val="hlink"/>
            </a:solidFill>
            <a:round/>
            <a:headEnd/>
            <a:tailEnd/>
          </a:ln>
          <a:effectLst/>
        </p:spPr>
        <p:txBody>
          <a:bodyPr wrap="none" anchor="ctr"/>
          <a:lstStyle/>
          <a:p>
            <a:endParaRPr lang="zh-CN" altLang="en-US"/>
          </a:p>
        </p:txBody>
      </p:sp>
    </p:spTree>
    <p:extLst>
      <p:ext uri="{BB962C8B-B14F-4D97-AF65-F5344CB8AC3E}">
        <p14:creationId xmlns:p14="http://schemas.microsoft.com/office/powerpoint/2010/main" val="1481982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灯片编号占位符 3"/>
          <p:cNvSpPr>
            <a:spLocks noGrp="1"/>
          </p:cNvSpPr>
          <p:nvPr>
            <p:ph type="sldNum" sz="quarter" idx="12"/>
          </p:nvPr>
        </p:nvSpPr>
        <p:spPr/>
        <p:txBody>
          <a:bodyPr/>
          <a:lstStyle/>
          <a:p>
            <a:fld id="{546CBD6A-6789-4D79-B5A3-EBD113FC7F90}" type="slidenum">
              <a:rPr lang="en-US" altLang="zh-CN"/>
              <a:pPr/>
              <a:t>29</a:t>
            </a:fld>
            <a:endParaRPr lang="en-US" altLang="zh-CN"/>
          </a:p>
        </p:txBody>
      </p:sp>
      <p:sp>
        <p:nvSpPr>
          <p:cNvPr id="87042" name="Text Box 2"/>
          <p:cNvSpPr txBox="1">
            <a:spLocks noChangeArrowheads="1"/>
          </p:cNvSpPr>
          <p:nvPr/>
        </p:nvSpPr>
        <p:spPr bwMode="auto">
          <a:xfrm>
            <a:off x="2195513" y="5949950"/>
            <a:ext cx="5791200" cy="396875"/>
          </a:xfrm>
          <a:prstGeom prst="rect">
            <a:avLst/>
          </a:prstGeom>
          <a:noFill/>
          <a:ln w="9525">
            <a:noFill/>
            <a:miter lim="800000"/>
            <a:headEnd/>
            <a:tailEnd/>
          </a:ln>
        </p:spPr>
        <p:txBody>
          <a:bodyPr>
            <a:spAutoFit/>
          </a:bodyPr>
          <a:lstStyle/>
          <a:p>
            <a:pPr eaLnBrk="0" hangingPunct="0">
              <a:spcBef>
                <a:spcPct val="50000"/>
              </a:spcBef>
            </a:pPr>
            <a:r>
              <a:rPr kumimoji="1" lang="zh-CN" altLang="en-US" sz="2000">
                <a:latin typeface="Times New Roman" pitchFamily="18" charset="0"/>
              </a:rPr>
              <a:t>中国科大校园网主干修改结构图   </a:t>
            </a:r>
            <a:r>
              <a:rPr kumimoji="1" lang="en-US" altLang="zh-CN">
                <a:latin typeface="Times New Roman" pitchFamily="18" charset="0"/>
              </a:rPr>
              <a:t>2002</a:t>
            </a:r>
            <a:endParaRPr kumimoji="1" lang="en-US" altLang="zh-CN" sz="2400">
              <a:latin typeface="Times New Roman" pitchFamily="18" charset="0"/>
            </a:endParaRPr>
          </a:p>
        </p:txBody>
      </p:sp>
      <p:graphicFrame>
        <p:nvGraphicFramePr>
          <p:cNvPr id="87043" name="Object 3"/>
          <p:cNvGraphicFramePr>
            <a:graphicFrameLocks noChangeAspect="1"/>
          </p:cNvGraphicFramePr>
          <p:nvPr/>
        </p:nvGraphicFramePr>
        <p:xfrm>
          <a:off x="7467600" y="533400"/>
          <a:ext cx="736600" cy="198438"/>
        </p:xfrm>
        <a:graphic>
          <a:graphicData uri="http://schemas.openxmlformats.org/presentationml/2006/ole">
            <mc:AlternateContent xmlns:mc="http://schemas.openxmlformats.org/markup-compatibility/2006">
              <mc:Choice xmlns:v="urn:schemas-microsoft-com:vml" Requires="v">
                <p:oleObj spid="_x0000_s128498" name="Image" r:id="rId4" imgW="660550" imgH="177841" progId="">
                  <p:embed/>
                </p:oleObj>
              </mc:Choice>
              <mc:Fallback>
                <p:oleObj name="Image" r:id="rId4" imgW="660550" imgH="177841" progId="">
                  <p:embed/>
                  <p:pic>
                    <p:nvPicPr>
                      <p:cNvPr id="8704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33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44" name="Object 4"/>
          <p:cNvGraphicFramePr>
            <a:graphicFrameLocks noChangeAspect="1"/>
          </p:cNvGraphicFramePr>
          <p:nvPr/>
        </p:nvGraphicFramePr>
        <p:xfrm>
          <a:off x="5029200" y="2209800"/>
          <a:ext cx="838200" cy="698500"/>
        </p:xfrm>
        <a:graphic>
          <a:graphicData uri="http://schemas.openxmlformats.org/presentationml/2006/ole">
            <mc:AlternateContent xmlns:mc="http://schemas.openxmlformats.org/markup-compatibility/2006">
              <mc:Choice xmlns:v="urn:schemas-microsoft-com:vml" Requires="v">
                <p:oleObj spid="_x0000_s128499" name="Image" r:id="rId6" imgW="609739" imgH="507937" progId="">
                  <p:embed/>
                </p:oleObj>
              </mc:Choice>
              <mc:Fallback>
                <p:oleObj name="Image" r:id="rId6" imgW="609739" imgH="507937" progId="">
                  <p:embed/>
                  <p:pic>
                    <p:nvPicPr>
                      <p:cNvPr id="8704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209800"/>
                        <a:ext cx="838200" cy="69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45" name="Object 5"/>
          <p:cNvGraphicFramePr>
            <a:graphicFrameLocks noChangeAspect="1"/>
          </p:cNvGraphicFramePr>
          <p:nvPr/>
        </p:nvGraphicFramePr>
        <p:xfrm>
          <a:off x="5003800" y="3716338"/>
          <a:ext cx="838200" cy="698500"/>
        </p:xfrm>
        <a:graphic>
          <a:graphicData uri="http://schemas.openxmlformats.org/presentationml/2006/ole">
            <mc:AlternateContent xmlns:mc="http://schemas.openxmlformats.org/markup-compatibility/2006">
              <mc:Choice xmlns:v="urn:schemas-microsoft-com:vml" Requires="v">
                <p:oleObj spid="_x0000_s128500" name="Image" r:id="rId8" imgW="609739" imgH="507937" progId="">
                  <p:embed/>
                </p:oleObj>
              </mc:Choice>
              <mc:Fallback>
                <p:oleObj name="Image" r:id="rId8" imgW="609739" imgH="507937" progId="">
                  <p:embed/>
                  <p:pic>
                    <p:nvPicPr>
                      <p:cNvPr id="8704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3716338"/>
                        <a:ext cx="838200" cy="69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46" name="Object 6"/>
          <p:cNvGraphicFramePr>
            <a:graphicFrameLocks noChangeAspect="1"/>
          </p:cNvGraphicFramePr>
          <p:nvPr/>
        </p:nvGraphicFramePr>
        <p:xfrm>
          <a:off x="3276600" y="3505200"/>
          <a:ext cx="776288" cy="1085850"/>
        </p:xfrm>
        <a:graphic>
          <a:graphicData uri="http://schemas.openxmlformats.org/presentationml/2006/ole">
            <mc:AlternateContent xmlns:mc="http://schemas.openxmlformats.org/markup-compatibility/2006">
              <mc:Choice xmlns:v="urn:schemas-microsoft-com:vml" Requires="v">
                <p:oleObj spid="_x0000_s128501" name="Image" r:id="rId9" imgW="571630" imgH="800282" progId="">
                  <p:embed/>
                </p:oleObj>
              </mc:Choice>
              <mc:Fallback>
                <p:oleObj name="Image" r:id="rId9" imgW="571630" imgH="800282" progId="">
                  <p:embed/>
                  <p:pic>
                    <p:nvPicPr>
                      <p:cNvPr id="87046"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3505200"/>
                        <a:ext cx="776288"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47" name="Object 7"/>
          <p:cNvGraphicFramePr>
            <a:graphicFrameLocks noChangeAspect="1"/>
          </p:cNvGraphicFramePr>
          <p:nvPr/>
        </p:nvGraphicFramePr>
        <p:xfrm>
          <a:off x="3276600" y="1828800"/>
          <a:ext cx="774700" cy="1085850"/>
        </p:xfrm>
        <a:graphic>
          <a:graphicData uri="http://schemas.openxmlformats.org/presentationml/2006/ole">
            <mc:AlternateContent xmlns:mc="http://schemas.openxmlformats.org/markup-compatibility/2006">
              <mc:Choice xmlns:v="urn:schemas-microsoft-com:vml" Requires="v">
                <p:oleObj spid="_x0000_s128502" name="Image" r:id="rId11" imgW="571630" imgH="800282" progId="">
                  <p:embed/>
                </p:oleObj>
              </mc:Choice>
              <mc:Fallback>
                <p:oleObj name="Image" r:id="rId11" imgW="571630" imgH="800282" progId="">
                  <p:embed/>
                  <p:pic>
                    <p:nvPicPr>
                      <p:cNvPr id="87047"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1828800"/>
                        <a:ext cx="77470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48" name="Object 8"/>
          <p:cNvGraphicFramePr>
            <a:graphicFrameLocks noChangeAspect="1"/>
          </p:cNvGraphicFramePr>
          <p:nvPr/>
        </p:nvGraphicFramePr>
        <p:xfrm>
          <a:off x="3657600" y="914400"/>
          <a:ext cx="800100" cy="400050"/>
        </p:xfrm>
        <a:graphic>
          <a:graphicData uri="http://schemas.openxmlformats.org/presentationml/2006/ole">
            <mc:AlternateContent xmlns:mc="http://schemas.openxmlformats.org/markup-compatibility/2006">
              <mc:Choice xmlns:v="urn:schemas-microsoft-com:vml" Requires="v">
                <p:oleObj spid="_x0000_s128503" name="Image" r:id="rId12" imgW="533522" imgH="266761" progId="">
                  <p:embed/>
                </p:oleObj>
              </mc:Choice>
              <mc:Fallback>
                <p:oleObj name="Image" r:id="rId12" imgW="533522" imgH="266761" progId="">
                  <p:embed/>
                  <p:pic>
                    <p:nvPicPr>
                      <p:cNvPr id="87048"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600" y="914400"/>
                        <a:ext cx="800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49" name="Object 9"/>
          <p:cNvGraphicFramePr>
            <a:graphicFrameLocks noChangeAspect="1"/>
          </p:cNvGraphicFramePr>
          <p:nvPr/>
        </p:nvGraphicFramePr>
        <p:xfrm>
          <a:off x="4724400" y="914400"/>
          <a:ext cx="800100" cy="400050"/>
        </p:xfrm>
        <a:graphic>
          <a:graphicData uri="http://schemas.openxmlformats.org/presentationml/2006/ole">
            <mc:AlternateContent xmlns:mc="http://schemas.openxmlformats.org/markup-compatibility/2006">
              <mc:Choice xmlns:v="urn:schemas-microsoft-com:vml" Requires="v">
                <p:oleObj spid="_x0000_s128504" name="Image" r:id="rId14" imgW="533522" imgH="266761" progId="">
                  <p:embed/>
                </p:oleObj>
              </mc:Choice>
              <mc:Fallback>
                <p:oleObj name="Image" r:id="rId14" imgW="533522" imgH="266761" progId="">
                  <p:embed/>
                  <p:pic>
                    <p:nvPicPr>
                      <p:cNvPr id="87049"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4400" y="914400"/>
                        <a:ext cx="800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0" name="Object 10"/>
          <p:cNvGraphicFramePr>
            <a:graphicFrameLocks noChangeAspect="1"/>
          </p:cNvGraphicFramePr>
          <p:nvPr/>
        </p:nvGraphicFramePr>
        <p:xfrm>
          <a:off x="2590800" y="914400"/>
          <a:ext cx="800100" cy="400050"/>
        </p:xfrm>
        <a:graphic>
          <a:graphicData uri="http://schemas.openxmlformats.org/presentationml/2006/ole">
            <mc:AlternateContent xmlns:mc="http://schemas.openxmlformats.org/markup-compatibility/2006">
              <mc:Choice xmlns:v="urn:schemas-microsoft-com:vml" Requires="v">
                <p:oleObj spid="_x0000_s128505" name="Image" r:id="rId15" imgW="533522" imgH="266761" progId="">
                  <p:embed/>
                </p:oleObj>
              </mc:Choice>
              <mc:Fallback>
                <p:oleObj name="Image" r:id="rId15" imgW="533522" imgH="266761" progId="">
                  <p:embed/>
                  <p:pic>
                    <p:nvPicPr>
                      <p:cNvPr id="8705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800" y="914400"/>
                        <a:ext cx="800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1" name="Object 11"/>
          <p:cNvGraphicFramePr>
            <a:graphicFrameLocks noChangeAspect="1"/>
          </p:cNvGraphicFramePr>
          <p:nvPr/>
        </p:nvGraphicFramePr>
        <p:xfrm>
          <a:off x="5791200" y="914400"/>
          <a:ext cx="800100" cy="400050"/>
        </p:xfrm>
        <a:graphic>
          <a:graphicData uri="http://schemas.openxmlformats.org/presentationml/2006/ole">
            <mc:AlternateContent xmlns:mc="http://schemas.openxmlformats.org/markup-compatibility/2006">
              <mc:Choice xmlns:v="urn:schemas-microsoft-com:vml" Requires="v">
                <p:oleObj spid="_x0000_s128506" name="Image" r:id="rId16" imgW="533522" imgH="266761" progId="">
                  <p:embed/>
                </p:oleObj>
              </mc:Choice>
              <mc:Fallback>
                <p:oleObj name="Image" r:id="rId16" imgW="533522" imgH="266761" progId="">
                  <p:embed/>
                  <p:pic>
                    <p:nvPicPr>
                      <p:cNvPr id="87051"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200" y="914400"/>
                        <a:ext cx="800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2" name="Object 12"/>
          <p:cNvGraphicFramePr>
            <a:graphicFrameLocks noChangeAspect="1"/>
          </p:cNvGraphicFramePr>
          <p:nvPr/>
        </p:nvGraphicFramePr>
        <p:xfrm>
          <a:off x="3657600" y="5257800"/>
          <a:ext cx="800100" cy="400050"/>
        </p:xfrm>
        <a:graphic>
          <a:graphicData uri="http://schemas.openxmlformats.org/presentationml/2006/ole">
            <mc:AlternateContent xmlns:mc="http://schemas.openxmlformats.org/markup-compatibility/2006">
              <mc:Choice xmlns:v="urn:schemas-microsoft-com:vml" Requires="v">
                <p:oleObj spid="_x0000_s128507" name="Image" r:id="rId17" imgW="533522" imgH="266761" progId="">
                  <p:embed/>
                </p:oleObj>
              </mc:Choice>
              <mc:Fallback>
                <p:oleObj name="Image" r:id="rId17" imgW="533522" imgH="266761" progId="">
                  <p:embed/>
                  <p:pic>
                    <p:nvPicPr>
                      <p:cNvPr id="87052"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600" y="5257800"/>
                        <a:ext cx="800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3" name="Object 13"/>
          <p:cNvGraphicFramePr>
            <a:graphicFrameLocks noChangeAspect="1"/>
          </p:cNvGraphicFramePr>
          <p:nvPr/>
        </p:nvGraphicFramePr>
        <p:xfrm>
          <a:off x="4724400" y="5257800"/>
          <a:ext cx="800100" cy="400050"/>
        </p:xfrm>
        <a:graphic>
          <a:graphicData uri="http://schemas.openxmlformats.org/presentationml/2006/ole">
            <mc:AlternateContent xmlns:mc="http://schemas.openxmlformats.org/markup-compatibility/2006">
              <mc:Choice xmlns:v="urn:schemas-microsoft-com:vml" Requires="v">
                <p:oleObj spid="_x0000_s128508" name="Image" r:id="rId18" imgW="533522" imgH="266761" progId="">
                  <p:embed/>
                </p:oleObj>
              </mc:Choice>
              <mc:Fallback>
                <p:oleObj name="Image" r:id="rId18" imgW="533522" imgH="266761" progId="">
                  <p:embed/>
                  <p:pic>
                    <p:nvPicPr>
                      <p:cNvPr id="87053"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4400" y="5257800"/>
                        <a:ext cx="800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4" name="Object 14"/>
          <p:cNvGraphicFramePr>
            <a:graphicFrameLocks noChangeAspect="1"/>
          </p:cNvGraphicFramePr>
          <p:nvPr/>
        </p:nvGraphicFramePr>
        <p:xfrm>
          <a:off x="2590800" y="5257800"/>
          <a:ext cx="800100" cy="400050"/>
        </p:xfrm>
        <a:graphic>
          <a:graphicData uri="http://schemas.openxmlformats.org/presentationml/2006/ole">
            <mc:AlternateContent xmlns:mc="http://schemas.openxmlformats.org/markup-compatibility/2006">
              <mc:Choice xmlns:v="urn:schemas-microsoft-com:vml" Requires="v">
                <p:oleObj spid="_x0000_s128509" name="Image" r:id="rId19" imgW="533522" imgH="266761" progId="">
                  <p:embed/>
                </p:oleObj>
              </mc:Choice>
              <mc:Fallback>
                <p:oleObj name="Image" r:id="rId19" imgW="533522" imgH="266761" progId="">
                  <p:embed/>
                  <p:pic>
                    <p:nvPicPr>
                      <p:cNvPr id="87054"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800" y="5257800"/>
                        <a:ext cx="800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5" name="Object 15"/>
          <p:cNvGraphicFramePr>
            <a:graphicFrameLocks noChangeAspect="1"/>
          </p:cNvGraphicFramePr>
          <p:nvPr/>
        </p:nvGraphicFramePr>
        <p:xfrm>
          <a:off x="5791200" y="5257800"/>
          <a:ext cx="800100" cy="400050"/>
        </p:xfrm>
        <a:graphic>
          <a:graphicData uri="http://schemas.openxmlformats.org/presentationml/2006/ole">
            <mc:AlternateContent xmlns:mc="http://schemas.openxmlformats.org/markup-compatibility/2006">
              <mc:Choice xmlns:v="urn:schemas-microsoft-com:vml" Requires="v">
                <p:oleObj spid="_x0000_s128510" name="Image" r:id="rId20" imgW="533522" imgH="266761" progId="">
                  <p:embed/>
                </p:oleObj>
              </mc:Choice>
              <mc:Fallback>
                <p:oleObj name="Image" r:id="rId20" imgW="533522" imgH="266761" progId="">
                  <p:embed/>
                  <p:pic>
                    <p:nvPicPr>
                      <p:cNvPr id="87055"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200" y="5257800"/>
                        <a:ext cx="800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6" name="Object 16"/>
          <p:cNvGraphicFramePr>
            <a:graphicFrameLocks noChangeAspect="1"/>
          </p:cNvGraphicFramePr>
          <p:nvPr/>
        </p:nvGraphicFramePr>
        <p:xfrm>
          <a:off x="7467600" y="914400"/>
          <a:ext cx="736600" cy="198438"/>
        </p:xfrm>
        <a:graphic>
          <a:graphicData uri="http://schemas.openxmlformats.org/presentationml/2006/ole">
            <mc:AlternateContent xmlns:mc="http://schemas.openxmlformats.org/markup-compatibility/2006">
              <mc:Choice xmlns:v="urn:schemas-microsoft-com:vml" Requires="v">
                <p:oleObj spid="_x0000_s128511" name="Image" r:id="rId21" imgW="660550" imgH="177841" progId="">
                  <p:embed/>
                </p:oleObj>
              </mc:Choice>
              <mc:Fallback>
                <p:oleObj name="Image" r:id="rId21" imgW="660550" imgH="177841" progId="">
                  <p:embed/>
                  <p:pic>
                    <p:nvPicPr>
                      <p:cNvPr id="87056"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914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7" name="Object 17"/>
          <p:cNvGraphicFramePr>
            <a:graphicFrameLocks noChangeAspect="1"/>
          </p:cNvGraphicFramePr>
          <p:nvPr/>
        </p:nvGraphicFramePr>
        <p:xfrm>
          <a:off x="7467600" y="1295400"/>
          <a:ext cx="736600" cy="198438"/>
        </p:xfrm>
        <a:graphic>
          <a:graphicData uri="http://schemas.openxmlformats.org/presentationml/2006/ole">
            <mc:AlternateContent xmlns:mc="http://schemas.openxmlformats.org/markup-compatibility/2006">
              <mc:Choice xmlns:v="urn:schemas-microsoft-com:vml" Requires="v">
                <p:oleObj spid="_x0000_s128512" name="Image" r:id="rId22" imgW="660550" imgH="177841" progId="">
                  <p:embed/>
                </p:oleObj>
              </mc:Choice>
              <mc:Fallback>
                <p:oleObj name="Image" r:id="rId22" imgW="660550" imgH="177841" progId="">
                  <p:embed/>
                  <p:pic>
                    <p:nvPicPr>
                      <p:cNvPr id="87057"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295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8" name="Object 18"/>
          <p:cNvGraphicFramePr>
            <a:graphicFrameLocks noChangeAspect="1"/>
          </p:cNvGraphicFramePr>
          <p:nvPr/>
        </p:nvGraphicFramePr>
        <p:xfrm>
          <a:off x="7467600" y="1676400"/>
          <a:ext cx="736600" cy="198438"/>
        </p:xfrm>
        <a:graphic>
          <a:graphicData uri="http://schemas.openxmlformats.org/presentationml/2006/ole">
            <mc:AlternateContent xmlns:mc="http://schemas.openxmlformats.org/markup-compatibility/2006">
              <mc:Choice xmlns:v="urn:schemas-microsoft-com:vml" Requires="v">
                <p:oleObj spid="_x0000_s128513" name="Image" r:id="rId23" imgW="660550" imgH="177841" progId="">
                  <p:embed/>
                </p:oleObj>
              </mc:Choice>
              <mc:Fallback>
                <p:oleObj name="Image" r:id="rId23" imgW="660550" imgH="177841" progId="">
                  <p:embed/>
                  <p:pic>
                    <p:nvPicPr>
                      <p:cNvPr id="87058"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676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9" name="Object 19"/>
          <p:cNvGraphicFramePr>
            <a:graphicFrameLocks noChangeAspect="1"/>
          </p:cNvGraphicFramePr>
          <p:nvPr/>
        </p:nvGraphicFramePr>
        <p:xfrm>
          <a:off x="7467600" y="2057400"/>
          <a:ext cx="736600" cy="198438"/>
        </p:xfrm>
        <a:graphic>
          <a:graphicData uri="http://schemas.openxmlformats.org/presentationml/2006/ole">
            <mc:AlternateContent xmlns:mc="http://schemas.openxmlformats.org/markup-compatibility/2006">
              <mc:Choice xmlns:v="urn:schemas-microsoft-com:vml" Requires="v">
                <p:oleObj spid="_x0000_s128514" name="Image" r:id="rId24" imgW="660550" imgH="177841" progId="">
                  <p:embed/>
                </p:oleObj>
              </mc:Choice>
              <mc:Fallback>
                <p:oleObj name="Image" r:id="rId24" imgW="660550" imgH="177841" progId="">
                  <p:embed/>
                  <p:pic>
                    <p:nvPicPr>
                      <p:cNvPr id="87059"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057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0" name="Object 20"/>
          <p:cNvGraphicFramePr>
            <a:graphicFrameLocks noChangeAspect="1"/>
          </p:cNvGraphicFramePr>
          <p:nvPr/>
        </p:nvGraphicFramePr>
        <p:xfrm>
          <a:off x="7467600" y="2438400"/>
          <a:ext cx="736600" cy="198438"/>
        </p:xfrm>
        <a:graphic>
          <a:graphicData uri="http://schemas.openxmlformats.org/presentationml/2006/ole">
            <mc:AlternateContent xmlns:mc="http://schemas.openxmlformats.org/markup-compatibility/2006">
              <mc:Choice xmlns:v="urn:schemas-microsoft-com:vml" Requires="v">
                <p:oleObj spid="_x0000_s128515" name="Image" r:id="rId25" imgW="660550" imgH="177841" progId="">
                  <p:embed/>
                </p:oleObj>
              </mc:Choice>
              <mc:Fallback>
                <p:oleObj name="Image" r:id="rId25" imgW="660550" imgH="177841" progId="">
                  <p:embed/>
                  <p:pic>
                    <p:nvPicPr>
                      <p:cNvPr id="8706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438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1" name="Object 21"/>
          <p:cNvGraphicFramePr>
            <a:graphicFrameLocks noChangeAspect="1"/>
          </p:cNvGraphicFramePr>
          <p:nvPr/>
        </p:nvGraphicFramePr>
        <p:xfrm>
          <a:off x="7467600" y="2819400"/>
          <a:ext cx="736600" cy="198438"/>
        </p:xfrm>
        <a:graphic>
          <a:graphicData uri="http://schemas.openxmlformats.org/presentationml/2006/ole">
            <mc:AlternateContent xmlns:mc="http://schemas.openxmlformats.org/markup-compatibility/2006">
              <mc:Choice xmlns:v="urn:schemas-microsoft-com:vml" Requires="v">
                <p:oleObj spid="_x0000_s128516" name="Image" r:id="rId26" imgW="660550" imgH="177841" progId="">
                  <p:embed/>
                </p:oleObj>
              </mc:Choice>
              <mc:Fallback>
                <p:oleObj name="Image" r:id="rId26" imgW="660550" imgH="177841" progId="">
                  <p:embed/>
                  <p:pic>
                    <p:nvPicPr>
                      <p:cNvPr id="87061"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819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2" name="Object 22"/>
          <p:cNvGraphicFramePr>
            <a:graphicFrameLocks noChangeAspect="1"/>
          </p:cNvGraphicFramePr>
          <p:nvPr/>
        </p:nvGraphicFramePr>
        <p:xfrm>
          <a:off x="7467600" y="3200400"/>
          <a:ext cx="736600" cy="198438"/>
        </p:xfrm>
        <a:graphic>
          <a:graphicData uri="http://schemas.openxmlformats.org/presentationml/2006/ole">
            <mc:AlternateContent xmlns:mc="http://schemas.openxmlformats.org/markup-compatibility/2006">
              <mc:Choice xmlns:v="urn:schemas-microsoft-com:vml" Requires="v">
                <p:oleObj spid="_x0000_s128517" name="Image" r:id="rId27" imgW="660550" imgH="177841" progId="">
                  <p:embed/>
                </p:oleObj>
              </mc:Choice>
              <mc:Fallback>
                <p:oleObj name="Image" r:id="rId27" imgW="660550" imgH="177841" progId="">
                  <p:embed/>
                  <p:pic>
                    <p:nvPicPr>
                      <p:cNvPr id="87062"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200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3" name="Object 23"/>
          <p:cNvGraphicFramePr>
            <a:graphicFrameLocks noChangeAspect="1"/>
          </p:cNvGraphicFramePr>
          <p:nvPr/>
        </p:nvGraphicFramePr>
        <p:xfrm>
          <a:off x="7467600" y="3581400"/>
          <a:ext cx="736600" cy="198438"/>
        </p:xfrm>
        <a:graphic>
          <a:graphicData uri="http://schemas.openxmlformats.org/presentationml/2006/ole">
            <mc:AlternateContent xmlns:mc="http://schemas.openxmlformats.org/markup-compatibility/2006">
              <mc:Choice xmlns:v="urn:schemas-microsoft-com:vml" Requires="v">
                <p:oleObj spid="_x0000_s128518" name="Image" r:id="rId28" imgW="660550" imgH="177841" progId="">
                  <p:embed/>
                </p:oleObj>
              </mc:Choice>
              <mc:Fallback>
                <p:oleObj name="Image" r:id="rId28" imgW="660550" imgH="177841" progId="">
                  <p:embed/>
                  <p:pic>
                    <p:nvPicPr>
                      <p:cNvPr id="87063"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581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4" name="Object 24"/>
          <p:cNvGraphicFramePr>
            <a:graphicFrameLocks noChangeAspect="1"/>
          </p:cNvGraphicFramePr>
          <p:nvPr/>
        </p:nvGraphicFramePr>
        <p:xfrm>
          <a:off x="7467600" y="3962400"/>
          <a:ext cx="736600" cy="198438"/>
        </p:xfrm>
        <a:graphic>
          <a:graphicData uri="http://schemas.openxmlformats.org/presentationml/2006/ole">
            <mc:AlternateContent xmlns:mc="http://schemas.openxmlformats.org/markup-compatibility/2006">
              <mc:Choice xmlns:v="urn:schemas-microsoft-com:vml" Requires="v">
                <p:oleObj spid="_x0000_s128519" name="Image" r:id="rId29" imgW="660550" imgH="177841" progId="">
                  <p:embed/>
                </p:oleObj>
              </mc:Choice>
              <mc:Fallback>
                <p:oleObj name="Image" r:id="rId29" imgW="660550" imgH="177841" progId="">
                  <p:embed/>
                  <p:pic>
                    <p:nvPicPr>
                      <p:cNvPr id="87064"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962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5" name="Object 25"/>
          <p:cNvGraphicFramePr>
            <a:graphicFrameLocks noChangeAspect="1"/>
          </p:cNvGraphicFramePr>
          <p:nvPr/>
        </p:nvGraphicFramePr>
        <p:xfrm>
          <a:off x="7467600" y="4343400"/>
          <a:ext cx="736600" cy="198438"/>
        </p:xfrm>
        <a:graphic>
          <a:graphicData uri="http://schemas.openxmlformats.org/presentationml/2006/ole">
            <mc:AlternateContent xmlns:mc="http://schemas.openxmlformats.org/markup-compatibility/2006">
              <mc:Choice xmlns:v="urn:schemas-microsoft-com:vml" Requires="v">
                <p:oleObj spid="_x0000_s128520" name="Image" r:id="rId30" imgW="660550" imgH="177841" progId="">
                  <p:embed/>
                </p:oleObj>
              </mc:Choice>
              <mc:Fallback>
                <p:oleObj name="Image" r:id="rId30" imgW="660550" imgH="177841" progId="">
                  <p:embed/>
                  <p:pic>
                    <p:nvPicPr>
                      <p:cNvPr id="87065"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343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6" name="Object 26"/>
          <p:cNvGraphicFramePr>
            <a:graphicFrameLocks noChangeAspect="1"/>
          </p:cNvGraphicFramePr>
          <p:nvPr/>
        </p:nvGraphicFramePr>
        <p:xfrm>
          <a:off x="7467600" y="4724400"/>
          <a:ext cx="736600" cy="198438"/>
        </p:xfrm>
        <a:graphic>
          <a:graphicData uri="http://schemas.openxmlformats.org/presentationml/2006/ole">
            <mc:AlternateContent xmlns:mc="http://schemas.openxmlformats.org/markup-compatibility/2006">
              <mc:Choice xmlns:v="urn:schemas-microsoft-com:vml" Requires="v">
                <p:oleObj spid="_x0000_s128521" name="Image" r:id="rId31" imgW="660550" imgH="177841" progId="">
                  <p:embed/>
                </p:oleObj>
              </mc:Choice>
              <mc:Fallback>
                <p:oleObj name="Image" r:id="rId31" imgW="660550" imgH="177841" progId="">
                  <p:embed/>
                  <p:pic>
                    <p:nvPicPr>
                      <p:cNvPr id="87066"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724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7" name="Object 27"/>
          <p:cNvGraphicFramePr>
            <a:graphicFrameLocks noChangeAspect="1"/>
          </p:cNvGraphicFramePr>
          <p:nvPr/>
        </p:nvGraphicFramePr>
        <p:xfrm>
          <a:off x="7467600" y="5105400"/>
          <a:ext cx="736600" cy="198438"/>
        </p:xfrm>
        <a:graphic>
          <a:graphicData uri="http://schemas.openxmlformats.org/presentationml/2006/ole">
            <mc:AlternateContent xmlns:mc="http://schemas.openxmlformats.org/markup-compatibility/2006">
              <mc:Choice xmlns:v="urn:schemas-microsoft-com:vml" Requires="v">
                <p:oleObj spid="_x0000_s128522" name="Image" r:id="rId32" imgW="660550" imgH="177841" progId="">
                  <p:embed/>
                </p:oleObj>
              </mc:Choice>
              <mc:Fallback>
                <p:oleObj name="Image" r:id="rId32" imgW="660550" imgH="177841" progId="">
                  <p:embed/>
                  <p:pic>
                    <p:nvPicPr>
                      <p:cNvPr id="87067"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105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8" name="Object 28"/>
          <p:cNvGraphicFramePr>
            <a:graphicFrameLocks noChangeAspect="1"/>
          </p:cNvGraphicFramePr>
          <p:nvPr/>
        </p:nvGraphicFramePr>
        <p:xfrm>
          <a:off x="7467600" y="5486400"/>
          <a:ext cx="736600" cy="198438"/>
        </p:xfrm>
        <a:graphic>
          <a:graphicData uri="http://schemas.openxmlformats.org/presentationml/2006/ole">
            <mc:AlternateContent xmlns:mc="http://schemas.openxmlformats.org/markup-compatibility/2006">
              <mc:Choice xmlns:v="urn:schemas-microsoft-com:vml" Requires="v">
                <p:oleObj spid="_x0000_s128523" name="Image" r:id="rId33" imgW="660550" imgH="177841" progId="">
                  <p:embed/>
                </p:oleObj>
              </mc:Choice>
              <mc:Fallback>
                <p:oleObj name="Image" r:id="rId33" imgW="660550" imgH="177841" progId="">
                  <p:embed/>
                  <p:pic>
                    <p:nvPicPr>
                      <p:cNvPr id="87068"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486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9" name="Object 29"/>
          <p:cNvGraphicFramePr>
            <a:graphicFrameLocks noChangeAspect="1"/>
          </p:cNvGraphicFramePr>
          <p:nvPr/>
        </p:nvGraphicFramePr>
        <p:xfrm>
          <a:off x="990600" y="533400"/>
          <a:ext cx="736600" cy="198438"/>
        </p:xfrm>
        <a:graphic>
          <a:graphicData uri="http://schemas.openxmlformats.org/presentationml/2006/ole">
            <mc:AlternateContent xmlns:mc="http://schemas.openxmlformats.org/markup-compatibility/2006">
              <mc:Choice xmlns:v="urn:schemas-microsoft-com:vml" Requires="v">
                <p:oleObj spid="_x0000_s128524" name="Image" r:id="rId34" imgW="660550" imgH="177841" progId="">
                  <p:embed/>
                </p:oleObj>
              </mc:Choice>
              <mc:Fallback>
                <p:oleObj name="Image" r:id="rId34" imgW="660550" imgH="177841" progId="">
                  <p:embed/>
                  <p:pic>
                    <p:nvPicPr>
                      <p:cNvPr id="87069"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33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0" name="Object 30"/>
          <p:cNvGraphicFramePr>
            <a:graphicFrameLocks noChangeAspect="1"/>
          </p:cNvGraphicFramePr>
          <p:nvPr/>
        </p:nvGraphicFramePr>
        <p:xfrm>
          <a:off x="990600" y="914400"/>
          <a:ext cx="736600" cy="198438"/>
        </p:xfrm>
        <a:graphic>
          <a:graphicData uri="http://schemas.openxmlformats.org/presentationml/2006/ole">
            <mc:AlternateContent xmlns:mc="http://schemas.openxmlformats.org/markup-compatibility/2006">
              <mc:Choice xmlns:v="urn:schemas-microsoft-com:vml" Requires="v">
                <p:oleObj spid="_x0000_s128525" name="Image" r:id="rId35" imgW="660550" imgH="177841" progId="">
                  <p:embed/>
                </p:oleObj>
              </mc:Choice>
              <mc:Fallback>
                <p:oleObj name="Image" r:id="rId35" imgW="660550" imgH="177841" progId="">
                  <p:embed/>
                  <p:pic>
                    <p:nvPicPr>
                      <p:cNvPr id="8707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914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1" name="Object 31"/>
          <p:cNvGraphicFramePr>
            <a:graphicFrameLocks noChangeAspect="1"/>
          </p:cNvGraphicFramePr>
          <p:nvPr/>
        </p:nvGraphicFramePr>
        <p:xfrm>
          <a:off x="990600" y="1295400"/>
          <a:ext cx="736600" cy="198438"/>
        </p:xfrm>
        <a:graphic>
          <a:graphicData uri="http://schemas.openxmlformats.org/presentationml/2006/ole">
            <mc:AlternateContent xmlns:mc="http://schemas.openxmlformats.org/markup-compatibility/2006">
              <mc:Choice xmlns:v="urn:schemas-microsoft-com:vml" Requires="v">
                <p:oleObj spid="_x0000_s128526" name="Image" r:id="rId36" imgW="660550" imgH="177841" progId="">
                  <p:embed/>
                </p:oleObj>
              </mc:Choice>
              <mc:Fallback>
                <p:oleObj name="Image" r:id="rId36" imgW="660550" imgH="177841" progId="">
                  <p:embed/>
                  <p:pic>
                    <p:nvPicPr>
                      <p:cNvPr id="87071"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95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2" name="Object 32"/>
          <p:cNvGraphicFramePr>
            <a:graphicFrameLocks noChangeAspect="1"/>
          </p:cNvGraphicFramePr>
          <p:nvPr/>
        </p:nvGraphicFramePr>
        <p:xfrm>
          <a:off x="990600" y="1676400"/>
          <a:ext cx="736600" cy="198438"/>
        </p:xfrm>
        <a:graphic>
          <a:graphicData uri="http://schemas.openxmlformats.org/presentationml/2006/ole">
            <mc:AlternateContent xmlns:mc="http://schemas.openxmlformats.org/markup-compatibility/2006">
              <mc:Choice xmlns:v="urn:schemas-microsoft-com:vml" Requires="v">
                <p:oleObj spid="_x0000_s128527" name="Image" r:id="rId37" imgW="660550" imgH="177841" progId="">
                  <p:embed/>
                </p:oleObj>
              </mc:Choice>
              <mc:Fallback>
                <p:oleObj name="Image" r:id="rId37" imgW="660550" imgH="177841" progId="">
                  <p:embed/>
                  <p:pic>
                    <p:nvPicPr>
                      <p:cNvPr id="87072"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76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3" name="Object 33"/>
          <p:cNvGraphicFramePr>
            <a:graphicFrameLocks noChangeAspect="1"/>
          </p:cNvGraphicFramePr>
          <p:nvPr/>
        </p:nvGraphicFramePr>
        <p:xfrm>
          <a:off x="990600" y="2057400"/>
          <a:ext cx="736600" cy="198438"/>
        </p:xfrm>
        <a:graphic>
          <a:graphicData uri="http://schemas.openxmlformats.org/presentationml/2006/ole">
            <mc:AlternateContent xmlns:mc="http://schemas.openxmlformats.org/markup-compatibility/2006">
              <mc:Choice xmlns:v="urn:schemas-microsoft-com:vml" Requires="v">
                <p:oleObj spid="_x0000_s128528" name="Image" r:id="rId38" imgW="660550" imgH="177841" progId="">
                  <p:embed/>
                </p:oleObj>
              </mc:Choice>
              <mc:Fallback>
                <p:oleObj name="Image" r:id="rId38" imgW="660550" imgH="177841" progId="">
                  <p:embed/>
                  <p:pic>
                    <p:nvPicPr>
                      <p:cNvPr id="87073"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057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4" name="Object 34"/>
          <p:cNvGraphicFramePr>
            <a:graphicFrameLocks noChangeAspect="1"/>
          </p:cNvGraphicFramePr>
          <p:nvPr/>
        </p:nvGraphicFramePr>
        <p:xfrm>
          <a:off x="990600" y="2438400"/>
          <a:ext cx="736600" cy="198438"/>
        </p:xfrm>
        <a:graphic>
          <a:graphicData uri="http://schemas.openxmlformats.org/presentationml/2006/ole">
            <mc:AlternateContent xmlns:mc="http://schemas.openxmlformats.org/markup-compatibility/2006">
              <mc:Choice xmlns:v="urn:schemas-microsoft-com:vml" Requires="v">
                <p:oleObj spid="_x0000_s128529" name="Image" r:id="rId39" imgW="660550" imgH="177841" progId="">
                  <p:embed/>
                </p:oleObj>
              </mc:Choice>
              <mc:Fallback>
                <p:oleObj name="Image" r:id="rId39" imgW="660550" imgH="177841" progId="">
                  <p:embed/>
                  <p:pic>
                    <p:nvPicPr>
                      <p:cNvPr id="87074"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438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5" name="Object 35"/>
          <p:cNvGraphicFramePr>
            <a:graphicFrameLocks noChangeAspect="1"/>
          </p:cNvGraphicFramePr>
          <p:nvPr/>
        </p:nvGraphicFramePr>
        <p:xfrm>
          <a:off x="990600" y="2819400"/>
          <a:ext cx="736600" cy="198438"/>
        </p:xfrm>
        <a:graphic>
          <a:graphicData uri="http://schemas.openxmlformats.org/presentationml/2006/ole">
            <mc:AlternateContent xmlns:mc="http://schemas.openxmlformats.org/markup-compatibility/2006">
              <mc:Choice xmlns:v="urn:schemas-microsoft-com:vml" Requires="v">
                <p:oleObj spid="_x0000_s128530" name="Image" r:id="rId40" imgW="660550" imgH="177841" progId="">
                  <p:embed/>
                </p:oleObj>
              </mc:Choice>
              <mc:Fallback>
                <p:oleObj name="Image" r:id="rId40" imgW="660550" imgH="177841" progId="">
                  <p:embed/>
                  <p:pic>
                    <p:nvPicPr>
                      <p:cNvPr id="87075"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819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6" name="Object 36"/>
          <p:cNvGraphicFramePr>
            <a:graphicFrameLocks noChangeAspect="1"/>
          </p:cNvGraphicFramePr>
          <p:nvPr/>
        </p:nvGraphicFramePr>
        <p:xfrm>
          <a:off x="990600" y="3200400"/>
          <a:ext cx="736600" cy="198438"/>
        </p:xfrm>
        <a:graphic>
          <a:graphicData uri="http://schemas.openxmlformats.org/presentationml/2006/ole">
            <mc:AlternateContent xmlns:mc="http://schemas.openxmlformats.org/markup-compatibility/2006">
              <mc:Choice xmlns:v="urn:schemas-microsoft-com:vml" Requires="v">
                <p:oleObj spid="_x0000_s128531" name="Image" r:id="rId41" imgW="660550" imgH="177841" progId="">
                  <p:embed/>
                </p:oleObj>
              </mc:Choice>
              <mc:Fallback>
                <p:oleObj name="Image" r:id="rId41" imgW="660550" imgH="177841" progId="">
                  <p:embed/>
                  <p:pic>
                    <p:nvPicPr>
                      <p:cNvPr id="87076"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200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7" name="Object 37"/>
          <p:cNvGraphicFramePr>
            <a:graphicFrameLocks noChangeAspect="1"/>
          </p:cNvGraphicFramePr>
          <p:nvPr/>
        </p:nvGraphicFramePr>
        <p:xfrm>
          <a:off x="990600" y="3581400"/>
          <a:ext cx="736600" cy="198438"/>
        </p:xfrm>
        <a:graphic>
          <a:graphicData uri="http://schemas.openxmlformats.org/presentationml/2006/ole">
            <mc:AlternateContent xmlns:mc="http://schemas.openxmlformats.org/markup-compatibility/2006">
              <mc:Choice xmlns:v="urn:schemas-microsoft-com:vml" Requires="v">
                <p:oleObj spid="_x0000_s128532" name="Image" r:id="rId42" imgW="660550" imgH="177841" progId="">
                  <p:embed/>
                </p:oleObj>
              </mc:Choice>
              <mc:Fallback>
                <p:oleObj name="Image" r:id="rId42" imgW="660550" imgH="177841" progId="">
                  <p:embed/>
                  <p:pic>
                    <p:nvPicPr>
                      <p:cNvPr id="87077"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581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8" name="Object 38"/>
          <p:cNvGraphicFramePr>
            <a:graphicFrameLocks noChangeAspect="1"/>
          </p:cNvGraphicFramePr>
          <p:nvPr/>
        </p:nvGraphicFramePr>
        <p:xfrm>
          <a:off x="990600" y="3962400"/>
          <a:ext cx="736600" cy="198438"/>
        </p:xfrm>
        <a:graphic>
          <a:graphicData uri="http://schemas.openxmlformats.org/presentationml/2006/ole">
            <mc:AlternateContent xmlns:mc="http://schemas.openxmlformats.org/markup-compatibility/2006">
              <mc:Choice xmlns:v="urn:schemas-microsoft-com:vml" Requires="v">
                <p:oleObj spid="_x0000_s128533" name="Image" r:id="rId43" imgW="660550" imgH="177841" progId="">
                  <p:embed/>
                </p:oleObj>
              </mc:Choice>
              <mc:Fallback>
                <p:oleObj name="Image" r:id="rId43" imgW="660550" imgH="177841" progId="">
                  <p:embed/>
                  <p:pic>
                    <p:nvPicPr>
                      <p:cNvPr id="87078"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962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9" name="Object 39"/>
          <p:cNvGraphicFramePr>
            <a:graphicFrameLocks noChangeAspect="1"/>
          </p:cNvGraphicFramePr>
          <p:nvPr/>
        </p:nvGraphicFramePr>
        <p:xfrm>
          <a:off x="990600" y="4343400"/>
          <a:ext cx="736600" cy="198438"/>
        </p:xfrm>
        <a:graphic>
          <a:graphicData uri="http://schemas.openxmlformats.org/presentationml/2006/ole">
            <mc:AlternateContent xmlns:mc="http://schemas.openxmlformats.org/markup-compatibility/2006">
              <mc:Choice xmlns:v="urn:schemas-microsoft-com:vml" Requires="v">
                <p:oleObj spid="_x0000_s128534" name="Image" r:id="rId44" imgW="660550" imgH="177841" progId="">
                  <p:embed/>
                </p:oleObj>
              </mc:Choice>
              <mc:Fallback>
                <p:oleObj name="Image" r:id="rId44" imgW="660550" imgH="177841" progId="">
                  <p:embed/>
                  <p:pic>
                    <p:nvPicPr>
                      <p:cNvPr id="8707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343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80" name="Object 40"/>
          <p:cNvGraphicFramePr>
            <a:graphicFrameLocks noChangeAspect="1"/>
          </p:cNvGraphicFramePr>
          <p:nvPr/>
        </p:nvGraphicFramePr>
        <p:xfrm>
          <a:off x="990600" y="4724400"/>
          <a:ext cx="736600" cy="198438"/>
        </p:xfrm>
        <a:graphic>
          <a:graphicData uri="http://schemas.openxmlformats.org/presentationml/2006/ole">
            <mc:AlternateContent xmlns:mc="http://schemas.openxmlformats.org/markup-compatibility/2006">
              <mc:Choice xmlns:v="urn:schemas-microsoft-com:vml" Requires="v">
                <p:oleObj spid="_x0000_s128535" name="Image" r:id="rId45" imgW="660550" imgH="177841" progId="">
                  <p:embed/>
                </p:oleObj>
              </mc:Choice>
              <mc:Fallback>
                <p:oleObj name="Image" r:id="rId45" imgW="660550" imgH="177841" progId="">
                  <p:embed/>
                  <p:pic>
                    <p:nvPicPr>
                      <p:cNvPr id="87080"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724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81" name="Object 41"/>
          <p:cNvGraphicFramePr>
            <a:graphicFrameLocks noChangeAspect="1"/>
          </p:cNvGraphicFramePr>
          <p:nvPr/>
        </p:nvGraphicFramePr>
        <p:xfrm>
          <a:off x="990600" y="5105400"/>
          <a:ext cx="736600" cy="198438"/>
        </p:xfrm>
        <a:graphic>
          <a:graphicData uri="http://schemas.openxmlformats.org/presentationml/2006/ole">
            <mc:AlternateContent xmlns:mc="http://schemas.openxmlformats.org/markup-compatibility/2006">
              <mc:Choice xmlns:v="urn:schemas-microsoft-com:vml" Requires="v">
                <p:oleObj spid="_x0000_s128536" name="Image" r:id="rId46" imgW="660550" imgH="177841" progId="">
                  <p:embed/>
                </p:oleObj>
              </mc:Choice>
              <mc:Fallback>
                <p:oleObj name="Image" r:id="rId46" imgW="660550" imgH="177841" progId="">
                  <p:embed/>
                  <p:pic>
                    <p:nvPicPr>
                      <p:cNvPr id="87081"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105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sp>
        <p:nvSpPr>
          <p:cNvPr id="87082" name="Line 42"/>
          <p:cNvSpPr>
            <a:spLocks noChangeShapeType="1"/>
          </p:cNvSpPr>
          <p:nvPr/>
        </p:nvSpPr>
        <p:spPr bwMode="auto">
          <a:xfrm>
            <a:off x="2895600" y="1219200"/>
            <a:ext cx="609600" cy="990600"/>
          </a:xfrm>
          <a:prstGeom prst="line">
            <a:avLst/>
          </a:prstGeom>
          <a:noFill/>
          <a:ln w="28575">
            <a:solidFill>
              <a:schemeClr val="tx1"/>
            </a:solidFill>
            <a:round/>
            <a:headEnd/>
            <a:tailEnd/>
          </a:ln>
        </p:spPr>
        <p:txBody>
          <a:bodyPr wrap="none" anchor="ctr"/>
          <a:lstStyle/>
          <a:p>
            <a:endParaRPr lang="zh-CN" altLang="en-US"/>
          </a:p>
        </p:txBody>
      </p:sp>
      <p:sp>
        <p:nvSpPr>
          <p:cNvPr id="87083" name="Line 43"/>
          <p:cNvSpPr>
            <a:spLocks noChangeShapeType="1"/>
          </p:cNvSpPr>
          <p:nvPr/>
        </p:nvSpPr>
        <p:spPr bwMode="auto">
          <a:xfrm>
            <a:off x="1219200" y="1066800"/>
            <a:ext cx="1676400" cy="76200"/>
          </a:xfrm>
          <a:prstGeom prst="line">
            <a:avLst/>
          </a:prstGeom>
          <a:noFill/>
          <a:ln w="12700">
            <a:solidFill>
              <a:schemeClr val="tx1"/>
            </a:solidFill>
            <a:round/>
            <a:headEnd/>
            <a:tailEnd/>
          </a:ln>
        </p:spPr>
        <p:txBody>
          <a:bodyPr wrap="none" anchor="ctr"/>
          <a:lstStyle/>
          <a:p>
            <a:endParaRPr lang="zh-CN" altLang="en-US"/>
          </a:p>
        </p:txBody>
      </p:sp>
      <p:sp>
        <p:nvSpPr>
          <p:cNvPr id="87084" name="Line 44"/>
          <p:cNvSpPr>
            <a:spLocks noChangeShapeType="1"/>
          </p:cNvSpPr>
          <p:nvPr/>
        </p:nvSpPr>
        <p:spPr bwMode="auto">
          <a:xfrm flipH="1">
            <a:off x="3962400" y="1219200"/>
            <a:ext cx="0" cy="990600"/>
          </a:xfrm>
          <a:prstGeom prst="line">
            <a:avLst/>
          </a:prstGeom>
          <a:noFill/>
          <a:ln w="28575">
            <a:solidFill>
              <a:schemeClr val="tx1"/>
            </a:solidFill>
            <a:round/>
            <a:headEnd/>
            <a:tailEnd/>
          </a:ln>
        </p:spPr>
        <p:txBody>
          <a:bodyPr wrap="none" anchor="ctr"/>
          <a:lstStyle/>
          <a:p>
            <a:endParaRPr lang="zh-CN" altLang="en-US"/>
          </a:p>
        </p:txBody>
      </p:sp>
      <p:sp>
        <p:nvSpPr>
          <p:cNvPr id="87085" name="Line 45"/>
          <p:cNvSpPr>
            <a:spLocks noChangeShapeType="1"/>
          </p:cNvSpPr>
          <p:nvPr/>
        </p:nvSpPr>
        <p:spPr bwMode="auto">
          <a:xfrm flipH="1">
            <a:off x="3962400" y="1219200"/>
            <a:ext cx="1066800" cy="1066800"/>
          </a:xfrm>
          <a:prstGeom prst="line">
            <a:avLst/>
          </a:prstGeom>
          <a:noFill/>
          <a:ln w="28575">
            <a:solidFill>
              <a:schemeClr val="tx1"/>
            </a:solidFill>
            <a:round/>
            <a:headEnd/>
            <a:tailEnd/>
          </a:ln>
        </p:spPr>
        <p:txBody>
          <a:bodyPr wrap="none" anchor="ctr"/>
          <a:lstStyle/>
          <a:p>
            <a:endParaRPr lang="zh-CN" altLang="en-US"/>
          </a:p>
        </p:txBody>
      </p:sp>
      <p:sp>
        <p:nvSpPr>
          <p:cNvPr id="87086" name="Line 46"/>
          <p:cNvSpPr>
            <a:spLocks noChangeShapeType="1"/>
          </p:cNvSpPr>
          <p:nvPr/>
        </p:nvSpPr>
        <p:spPr bwMode="auto">
          <a:xfrm flipH="1">
            <a:off x="5562600" y="1219200"/>
            <a:ext cx="533400" cy="1371600"/>
          </a:xfrm>
          <a:prstGeom prst="line">
            <a:avLst/>
          </a:prstGeom>
          <a:noFill/>
          <a:ln w="28575">
            <a:solidFill>
              <a:schemeClr val="tx1"/>
            </a:solidFill>
            <a:round/>
            <a:headEnd/>
            <a:tailEnd/>
          </a:ln>
        </p:spPr>
        <p:txBody>
          <a:bodyPr wrap="none" anchor="ctr"/>
          <a:lstStyle/>
          <a:p>
            <a:endParaRPr lang="zh-CN" altLang="en-US"/>
          </a:p>
        </p:txBody>
      </p:sp>
      <p:sp>
        <p:nvSpPr>
          <p:cNvPr id="87087" name="Line 47"/>
          <p:cNvSpPr>
            <a:spLocks noChangeShapeType="1"/>
          </p:cNvSpPr>
          <p:nvPr/>
        </p:nvSpPr>
        <p:spPr bwMode="auto">
          <a:xfrm flipH="1">
            <a:off x="2895600" y="4114800"/>
            <a:ext cx="609600" cy="1447800"/>
          </a:xfrm>
          <a:prstGeom prst="line">
            <a:avLst/>
          </a:prstGeom>
          <a:noFill/>
          <a:ln w="28575">
            <a:solidFill>
              <a:schemeClr val="tx1"/>
            </a:solidFill>
            <a:round/>
            <a:headEnd/>
            <a:tailEnd/>
          </a:ln>
        </p:spPr>
        <p:txBody>
          <a:bodyPr wrap="none" anchor="ctr"/>
          <a:lstStyle/>
          <a:p>
            <a:endParaRPr lang="zh-CN" altLang="en-US"/>
          </a:p>
        </p:txBody>
      </p:sp>
      <p:sp>
        <p:nvSpPr>
          <p:cNvPr id="87088" name="Line 48"/>
          <p:cNvSpPr>
            <a:spLocks noChangeShapeType="1"/>
          </p:cNvSpPr>
          <p:nvPr/>
        </p:nvSpPr>
        <p:spPr bwMode="auto">
          <a:xfrm>
            <a:off x="3962400" y="4267200"/>
            <a:ext cx="0" cy="1295400"/>
          </a:xfrm>
          <a:prstGeom prst="line">
            <a:avLst/>
          </a:prstGeom>
          <a:noFill/>
          <a:ln w="28575">
            <a:solidFill>
              <a:schemeClr val="tx1"/>
            </a:solidFill>
            <a:round/>
            <a:headEnd/>
            <a:tailEnd/>
          </a:ln>
        </p:spPr>
        <p:txBody>
          <a:bodyPr wrap="none" anchor="ctr"/>
          <a:lstStyle/>
          <a:p>
            <a:endParaRPr lang="zh-CN" altLang="en-US"/>
          </a:p>
        </p:txBody>
      </p:sp>
      <p:sp>
        <p:nvSpPr>
          <p:cNvPr id="87089" name="Line 49"/>
          <p:cNvSpPr>
            <a:spLocks noChangeShapeType="1"/>
          </p:cNvSpPr>
          <p:nvPr/>
        </p:nvSpPr>
        <p:spPr bwMode="auto">
          <a:xfrm>
            <a:off x="3962400" y="4038600"/>
            <a:ext cx="2133600" cy="1524000"/>
          </a:xfrm>
          <a:prstGeom prst="line">
            <a:avLst/>
          </a:prstGeom>
          <a:noFill/>
          <a:ln w="28575">
            <a:solidFill>
              <a:schemeClr val="tx1"/>
            </a:solidFill>
            <a:round/>
            <a:headEnd/>
            <a:tailEnd/>
          </a:ln>
        </p:spPr>
        <p:txBody>
          <a:bodyPr wrap="none" anchor="ctr"/>
          <a:lstStyle/>
          <a:p>
            <a:endParaRPr lang="zh-CN" altLang="en-US"/>
          </a:p>
        </p:txBody>
      </p:sp>
      <p:sp>
        <p:nvSpPr>
          <p:cNvPr id="87090" name="Line 50"/>
          <p:cNvSpPr>
            <a:spLocks noChangeShapeType="1"/>
          </p:cNvSpPr>
          <p:nvPr/>
        </p:nvSpPr>
        <p:spPr bwMode="auto">
          <a:xfrm>
            <a:off x="3962400" y="4114800"/>
            <a:ext cx="1066800" cy="1447800"/>
          </a:xfrm>
          <a:prstGeom prst="line">
            <a:avLst/>
          </a:prstGeom>
          <a:noFill/>
          <a:ln w="28575">
            <a:solidFill>
              <a:schemeClr val="tx1"/>
            </a:solidFill>
            <a:round/>
            <a:headEnd/>
            <a:tailEnd/>
          </a:ln>
        </p:spPr>
        <p:txBody>
          <a:bodyPr wrap="none" anchor="ctr"/>
          <a:lstStyle/>
          <a:p>
            <a:endParaRPr lang="zh-CN" altLang="en-US"/>
          </a:p>
        </p:txBody>
      </p:sp>
      <p:sp>
        <p:nvSpPr>
          <p:cNvPr id="87091" name="Line 51"/>
          <p:cNvSpPr>
            <a:spLocks noChangeShapeType="1"/>
          </p:cNvSpPr>
          <p:nvPr/>
        </p:nvSpPr>
        <p:spPr bwMode="auto">
          <a:xfrm flipH="1">
            <a:off x="4724400" y="2819400"/>
            <a:ext cx="533400" cy="152400"/>
          </a:xfrm>
          <a:prstGeom prst="line">
            <a:avLst/>
          </a:prstGeom>
          <a:noFill/>
          <a:ln w="28575">
            <a:solidFill>
              <a:schemeClr val="tx1"/>
            </a:solidFill>
            <a:round/>
            <a:headEnd/>
            <a:tailEnd/>
          </a:ln>
        </p:spPr>
        <p:txBody>
          <a:bodyPr wrap="none" anchor="ctr"/>
          <a:lstStyle/>
          <a:p>
            <a:endParaRPr lang="zh-CN" altLang="en-US"/>
          </a:p>
        </p:txBody>
      </p:sp>
      <p:sp>
        <p:nvSpPr>
          <p:cNvPr id="87092" name="Line 52"/>
          <p:cNvSpPr>
            <a:spLocks noChangeShapeType="1"/>
          </p:cNvSpPr>
          <p:nvPr/>
        </p:nvSpPr>
        <p:spPr bwMode="auto">
          <a:xfrm flipH="1">
            <a:off x="3962400" y="3429000"/>
            <a:ext cx="304800" cy="457200"/>
          </a:xfrm>
          <a:prstGeom prst="line">
            <a:avLst/>
          </a:prstGeom>
          <a:noFill/>
          <a:ln w="28575">
            <a:solidFill>
              <a:schemeClr val="tx1"/>
            </a:solidFill>
            <a:round/>
            <a:headEnd/>
            <a:tailEnd/>
          </a:ln>
        </p:spPr>
        <p:txBody>
          <a:bodyPr wrap="none" anchor="ctr"/>
          <a:lstStyle/>
          <a:p>
            <a:endParaRPr lang="zh-CN" altLang="en-US"/>
          </a:p>
        </p:txBody>
      </p:sp>
      <p:sp>
        <p:nvSpPr>
          <p:cNvPr id="87093" name="Line 53"/>
          <p:cNvSpPr>
            <a:spLocks noChangeShapeType="1"/>
          </p:cNvSpPr>
          <p:nvPr/>
        </p:nvSpPr>
        <p:spPr bwMode="auto">
          <a:xfrm flipH="1" flipV="1">
            <a:off x="3810000" y="2514600"/>
            <a:ext cx="381000" cy="457200"/>
          </a:xfrm>
          <a:prstGeom prst="line">
            <a:avLst/>
          </a:prstGeom>
          <a:noFill/>
          <a:ln w="28575">
            <a:solidFill>
              <a:schemeClr val="tx1"/>
            </a:solidFill>
            <a:round/>
            <a:headEnd/>
            <a:tailEnd/>
          </a:ln>
        </p:spPr>
        <p:txBody>
          <a:bodyPr wrap="none" anchor="ctr"/>
          <a:lstStyle/>
          <a:p>
            <a:endParaRPr lang="zh-CN" altLang="en-US"/>
          </a:p>
        </p:txBody>
      </p:sp>
      <p:sp>
        <p:nvSpPr>
          <p:cNvPr id="87094" name="Line 54"/>
          <p:cNvSpPr>
            <a:spLocks noChangeShapeType="1"/>
          </p:cNvSpPr>
          <p:nvPr/>
        </p:nvSpPr>
        <p:spPr bwMode="auto">
          <a:xfrm>
            <a:off x="1219200" y="685800"/>
            <a:ext cx="2667000" cy="457200"/>
          </a:xfrm>
          <a:prstGeom prst="line">
            <a:avLst/>
          </a:prstGeom>
          <a:noFill/>
          <a:ln w="12700">
            <a:solidFill>
              <a:schemeClr val="tx1"/>
            </a:solidFill>
            <a:round/>
            <a:headEnd/>
            <a:tailEnd/>
          </a:ln>
        </p:spPr>
        <p:txBody>
          <a:bodyPr wrap="none" anchor="ctr"/>
          <a:lstStyle/>
          <a:p>
            <a:endParaRPr lang="zh-CN" altLang="en-US"/>
          </a:p>
        </p:txBody>
      </p:sp>
      <p:sp>
        <p:nvSpPr>
          <p:cNvPr id="87095" name="Line 55"/>
          <p:cNvSpPr>
            <a:spLocks noChangeShapeType="1"/>
          </p:cNvSpPr>
          <p:nvPr/>
        </p:nvSpPr>
        <p:spPr bwMode="auto">
          <a:xfrm flipV="1">
            <a:off x="6400800" y="685800"/>
            <a:ext cx="1219200" cy="457200"/>
          </a:xfrm>
          <a:prstGeom prst="line">
            <a:avLst/>
          </a:prstGeom>
          <a:noFill/>
          <a:ln w="12700">
            <a:solidFill>
              <a:schemeClr val="tx1"/>
            </a:solidFill>
            <a:round/>
            <a:headEnd/>
            <a:tailEnd/>
          </a:ln>
        </p:spPr>
        <p:txBody>
          <a:bodyPr wrap="none" anchor="ctr"/>
          <a:lstStyle/>
          <a:p>
            <a:endParaRPr lang="zh-CN" altLang="en-US"/>
          </a:p>
        </p:txBody>
      </p:sp>
      <p:sp>
        <p:nvSpPr>
          <p:cNvPr id="87096" name="Line 56"/>
          <p:cNvSpPr>
            <a:spLocks noChangeShapeType="1"/>
          </p:cNvSpPr>
          <p:nvPr/>
        </p:nvSpPr>
        <p:spPr bwMode="auto">
          <a:xfrm flipV="1">
            <a:off x="6477000" y="1066800"/>
            <a:ext cx="1143000" cy="76200"/>
          </a:xfrm>
          <a:prstGeom prst="line">
            <a:avLst/>
          </a:prstGeom>
          <a:noFill/>
          <a:ln w="12700">
            <a:solidFill>
              <a:schemeClr val="tx1"/>
            </a:solidFill>
            <a:round/>
            <a:headEnd/>
            <a:tailEnd/>
          </a:ln>
        </p:spPr>
        <p:txBody>
          <a:bodyPr wrap="none" anchor="ctr"/>
          <a:lstStyle/>
          <a:p>
            <a:endParaRPr lang="zh-CN" altLang="en-US"/>
          </a:p>
        </p:txBody>
      </p:sp>
      <p:sp>
        <p:nvSpPr>
          <p:cNvPr id="87097" name="Line 57"/>
          <p:cNvSpPr>
            <a:spLocks noChangeShapeType="1"/>
          </p:cNvSpPr>
          <p:nvPr/>
        </p:nvSpPr>
        <p:spPr bwMode="auto">
          <a:xfrm flipH="1">
            <a:off x="5638800" y="1447800"/>
            <a:ext cx="1981200" cy="1143000"/>
          </a:xfrm>
          <a:prstGeom prst="line">
            <a:avLst/>
          </a:prstGeom>
          <a:noFill/>
          <a:ln w="28575">
            <a:solidFill>
              <a:schemeClr val="tx1"/>
            </a:solidFill>
            <a:round/>
            <a:headEnd/>
            <a:tailEnd/>
          </a:ln>
        </p:spPr>
        <p:txBody>
          <a:bodyPr wrap="none" anchor="ctr"/>
          <a:lstStyle/>
          <a:p>
            <a:endParaRPr lang="zh-CN" altLang="en-US"/>
          </a:p>
        </p:txBody>
      </p:sp>
      <p:sp>
        <p:nvSpPr>
          <p:cNvPr id="87098" name="Line 58"/>
          <p:cNvSpPr>
            <a:spLocks noChangeShapeType="1"/>
          </p:cNvSpPr>
          <p:nvPr/>
        </p:nvSpPr>
        <p:spPr bwMode="auto">
          <a:xfrm flipH="1">
            <a:off x="5715000" y="2209800"/>
            <a:ext cx="1905000" cy="381000"/>
          </a:xfrm>
          <a:prstGeom prst="line">
            <a:avLst/>
          </a:prstGeom>
          <a:noFill/>
          <a:ln w="28575">
            <a:solidFill>
              <a:schemeClr val="tx1"/>
            </a:solidFill>
            <a:round/>
            <a:headEnd/>
            <a:tailEnd/>
          </a:ln>
        </p:spPr>
        <p:txBody>
          <a:bodyPr wrap="none" anchor="ctr"/>
          <a:lstStyle/>
          <a:p>
            <a:endParaRPr lang="zh-CN" altLang="en-US"/>
          </a:p>
        </p:txBody>
      </p:sp>
      <p:sp>
        <p:nvSpPr>
          <p:cNvPr id="87099" name="Line 59"/>
          <p:cNvSpPr>
            <a:spLocks noChangeShapeType="1"/>
          </p:cNvSpPr>
          <p:nvPr/>
        </p:nvSpPr>
        <p:spPr bwMode="auto">
          <a:xfrm flipH="1">
            <a:off x="5791200" y="2590800"/>
            <a:ext cx="1828800" cy="0"/>
          </a:xfrm>
          <a:prstGeom prst="line">
            <a:avLst/>
          </a:prstGeom>
          <a:noFill/>
          <a:ln w="28575">
            <a:solidFill>
              <a:schemeClr val="tx1"/>
            </a:solidFill>
            <a:round/>
            <a:headEnd/>
            <a:tailEnd/>
          </a:ln>
        </p:spPr>
        <p:txBody>
          <a:bodyPr wrap="none" anchor="ctr"/>
          <a:lstStyle/>
          <a:p>
            <a:endParaRPr lang="zh-CN" altLang="en-US"/>
          </a:p>
        </p:txBody>
      </p:sp>
      <p:sp>
        <p:nvSpPr>
          <p:cNvPr id="87100" name="Line 60"/>
          <p:cNvSpPr>
            <a:spLocks noChangeShapeType="1"/>
          </p:cNvSpPr>
          <p:nvPr/>
        </p:nvSpPr>
        <p:spPr bwMode="auto">
          <a:xfrm flipH="1" flipV="1">
            <a:off x="5791200" y="2667000"/>
            <a:ext cx="1828800" cy="685800"/>
          </a:xfrm>
          <a:prstGeom prst="line">
            <a:avLst/>
          </a:prstGeom>
          <a:noFill/>
          <a:ln w="28575">
            <a:solidFill>
              <a:schemeClr val="tx1"/>
            </a:solidFill>
            <a:round/>
            <a:headEnd/>
            <a:tailEnd/>
          </a:ln>
        </p:spPr>
        <p:txBody>
          <a:bodyPr wrap="none" anchor="ctr"/>
          <a:lstStyle/>
          <a:p>
            <a:endParaRPr lang="zh-CN" altLang="en-US"/>
          </a:p>
        </p:txBody>
      </p:sp>
      <p:sp>
        <p:nvSpPr>
          <p:cNvPr id="87101" name="Line 61"/>
          <p:cNvSpPr>
            <a:spLocks noChangeShapeType="1"/>
          </p:cNvSpPr>
          <p:nvPr/>
        </p:nvSpPr>
        <p:spPr bwMode="auto">
          <a:xfrm flipH="1" flipV="1">
            <a:off x="5715000" y="2667000"/>
            <a:ext cx="1905000" cy="1447800"/>
          </a:xfrm>
          <a:prstGeom prst="line">
            <a:avLst/>
          </a:prstGeom>
          <a:noFill/>
          <a:ln w="28575">
            <a:solidFill>
              <a:schemeClr val="tx1"/>
            </a:solidFill>
            <a:round/>
            <a:headEnd/>
            <a:tailEnd/>
          </a:ln>
        </p:spPr>
        <p:txBody>
          <a:bodyPr wrap="none" anchor="ctr"/>
          <a:lstStyle/>
          <a:p>
            <a:endParaRPr lang="zh-CN" altLang="en-US"/>
          </a:p>
        </p:txBody>
      </p:sp>
      <p:sp>
        <p:nvSpPr>
          <p:cNvPr id="87102" name="Line 62"/>
          <p:cNvSpPr>
            <a:spLocks noChangeShapeType="1"/>
          </p:cNvSpPr>
          <p:nvPr/>
        </p:nvSpPr>
        <p:spPr bwMode="auto">
          <a:xfrm flipH="1" flipV="1">
            <a:off x="5562600" y="4267200"/>
            <a:ext cx="2057400" cy="1371600"/>
          </a:xfrm>
          <a:prstGeom prst="line">
            <a:avLst/>
          </a:prstGeom>
          <a:noFill/>
          <a:ln w="28575">
            <a:solidFill>
              <a:schemeClr val="tx1"/>
            </a:solidFill>
            <a:round/>
            <a:headEnd/>
            <a:tailEnd/>
          </a:ln>
        </p:spPr>
        <p:txBody>
          <a:bodyPr wrap="none" anchor="ctr"/>
          <a:lstStyle/>
          <a:p>
            <a:endParaRPr lang="zh-CN" altLang="en-US"/>
          </a:p>
        </p:txBody>
      </p:sp>
      <p:sp>
        <p:nvSpPr>
          <p:cNvPr id="87103" name="Line 63"/>
          <p:cNvSpPr>
            <a:spLocks noChangeShapeType="1"/>
          </p:cNvSpPr>
          <p:nvPr/>
        </p:nvSpPr>
        <p:spPr bwMode="auto">
          <a:xfrm flipH="1" flipV="1">
            <a:off x="5638800" y="4267200"/>
            <a:ext cx="1981200" cy="990600"/>
          </a:xfrm>
          <a:prstGeom prst="line">
            <a:avLst/>
          </a:prstGeom>
          <a:noFill/>
          <a:ln w="28575">
            <a:solidFill>
              <a:schemeClr val="tx1"/>
            </a:solidFill>
            <a:round/>
            <a:headEnd/>
            <a:tailEnd/>
          </a:ln>
        </p:spPr>
        <p:txBody>
          <a:bodyPr wrap="none" anchor="ctr"/>
          <a:lstStyle/>
          <a:p>
            <a:endParaRPr lang="zh-CN" altLang="en-US"/>
          </a:p>
        </p:txBody>
      </p:sp>
      <p:sp>
        <p:nvSpPr>
          <p:cNvPr id="87104" name="Line 64"/>
          <p:cNvSpPr>
            <a:spLocks noChangeShapeType="1"/>
          </p:cNvSpPr>
          <p:nvPr/>
        </p:nvSpPr>
        <p:spPr bwMode="auto">
          <a:xfrm flipH="1" flipV="1">
            <a:off x="5715000" y="4267200"/>
            <a:ext cx="1905000" cy="609600"/>
          </a:xfrm>
          <a:prstGeom prst="line">
            <a:avLst/>
          </a:prstGeom>
          <a:noFill/>
          <a:ln w="28575">
            <a:solidFill>
              <a:schemeClr val="tx1"/>
            </a:solidFill>
            <a:round/>
            <a:headEnd/>
            <a:tailEnd/>
          </a:ln>
        </p:spPr>
        <p:txBody>
          <a:bodyPr wrap="none" anchor="ctr"/>
          <a:lstStyle/>
          <a:p>
            <a:endParaRPr lang="zh-CN" altLang="en-US"/>
          </a:p>
        </p:txBody>
      </p:sp>
      <p:sp>
        <p:nvSpPr>
          <p:cNvPr id="87105" name="Line 65"/>
          <p:cNvSpPr>
            <a:spLocks noChangeShapeType="1"/>
          </p:cNvSpPr>
          <p:nvPr/>
        </p:nvSpPr>
        <p:spPr bwMode="auto">
          <a:xfrm flipH="1" flipV="1">
            <a:off x="5791200" y="4267200"/>
            <a:ext cx="1828800" cy="228600"/>
          </a:xfrm>
          <a:prstGeom prst="line">
            <a:avLst/>
          </a:prstGeom>
          <a:noFill/>
          <a:ln w="28575">
            <a:solidFill>
              <a:schemeClr val="tx1"/>
            </a:solidFill>
            <a:round/>
            <a:headEnd/>
            <a:tailEnd/>
          </a:ln>
        </p:spPr>
        <p:txBody>
          <a:bodyPr wrap="none" anchor="ctr"/>
          <a:lstStyle/>
          <a:p>
            <a:endParaRPr lang="zh-CN" altLang="en-US"/>
          </a:p>
        </p:txBody>
      </p:sp>
      <p:sp>
        <p:nvSpPr>
          <p:cNvPr id="87106" name="Line 66"/>
          <p:cNvSpPr>
            <a:spLocks noChangeShapeType="1"/>
          </p:cNvSpPr>
          <p:nvPr/>
        </p:nvSpPr>
        <p:spPr bwMode="auto">
          <a:xfrm flipV="1">
            <a:off x="7696200" y="1828800"/>
            <a:ext cx="0" cy="381000"/>
          </a:xfrm>
          <a:prstGeom prst="line">
            <a:avLst/>
          </a:prstGeom>
          <a:noFill/>
          <a:ln w="12700">
            <a:noFill/>
            <a:round/>
            <a:headEnd/>
            <a:tailEnd/>
          </a:ln>
        </p:spPr>
        <p:txBody>
          <a:bodyPr wrap="none" anchor="ctr"/>
          <a:lstStyle/>
          <a:p>
            <a:endParaRPr lang="zh-CN" altLang="en-US"/>
          </a:p>
        </p:txBody>
      </p:sp>
      <p:sp>
        <p:nvSpPr>
          <p:cNvPr id="87107" name="Line 67"/>
          <p:cNvSpPr>
            <a:spLocks noChangeShapeType="1"/>
          </p:cNvSpPr>
          <p:nvPr/>
        </p:nvSpPr>
        <p:spPr bwMode="auto">
          <a:xfrm flipV="1">
            <a:off x="7696200" y="2971800"/>
            <a:ext cx="0" cy="381000"/>
          </a:xfrm>
          <a:prstGeom prst="line">
            <a:avLst/>
          </a:prstGeom>
          <a:noFill/>
          <a:ln w="12700">
            <a:noFill/>
            <a:round/>
            <a:headEnd/>
            <a:tailEnd/>
          </a:ln>
        </p:spPr>
        <p:txBody>
          <a:bodyPr wrap="none" anchor="ctr"/>
          <a:lstStyle/>
          <a:p>
            <a:endParaRPr lang="zh-CN" altLang="en-US"/>
          </a:p>
        </p:txBody>
      </p:sp>
      <p:sp>
        <p:nvSpPr>
          <p:cNvPr id="87108" name="Line 68"/>
          <p:cNvSpPr>
            <a:spLocks noChangeShapeType="1"/>
          </p:cNvSpPr>
          <p:nvPr/>
        </p:nvSpPr>
        <p:spPr bwMode="auto">
          <a:xfrm flipV="1">
            <a:off x="7772400" y="3352800"/>
            <a:ext cx="0" cy="381000"/>
          </a:xfrm>
          <a:prstGeom prst="line">
            <a:avLst/>
          </a:prstGeom>
          <a:noFill/>
          <a:ln w="12700">
            <a:noFill/>
            <a:round/>
            <a:headEnd/>
            <a:tailEnd/>
          </a:ln>
        </p:spPr>
        <p:txBody>
          <a:bodyPr wrap="none" anchor="ctr"/>
          <a:lstStyle/>
          <a:p>
            <a:endParaRPr lang="zh-CN" altLang="en-US"/>
          </a:p>
        </p:txBody>
      </p:sp>
      <p:sp>
        <p:nvSpPr>
          <p:cNvPr id="87109" name="Line 69"/>
          <p:cNvSpPr>
            <a:spLocks noChangeShapeType="1"/>
          </p:cNvSpPr>
          <p:nvPr/>
        </p:nvSpPr>
        <p:spPr bwMode="auto">
          <a:xfrm>
            <a:off x="1295400" y="1828800"/>
            <a:ext cx="2286000" cy="457200"/>
          </a:xfrm>
          <a:prstGeom prst="line">
            <a:avLst/>
          </a:prstGeom>
          <a:noFill/>
          <a:ln w="28575">
            <a:solidFill>
              <a:schemeClr val="tx1"/>
            </a:solidFill>
            <a:round/>
            <a:headEnd/>
            <a:tailEnd/>
          </a:ln>
        </p:spPr>
        <p:txBody>
          <a:bodyPr wrap="none" anchor="ctr"/>
          <a:lstStyle/>
          <a:p>
            <a:endParaRPr lang="zh-CN" altLang="en-US"/>
          </a:p>
        </p:txBody>
      </p:sp>
      <p:sp>
        <p:nvSpPr>
          <p:cNvPr id="87110" name="Line 70"/>
          <p:cNvSpPr>
            <a:spLocks noChangeShapeType="1"/>
          </p:cNvSpPr>
          <p:nvPr/>
        </p:nvSpPr>
        <p:spPr bwMode="auto">
          <a:xfrm>
            <a:off x="1295400" y="2209800"/>
            <a:ext cx="2209800" cy="76200"/>
          </a:xfrm>
          <a:prstGeom prst="line">
            <a:avLst/>
          </a:prstGeom>
          <a:noFill/>
          <a:ln w="28575">
            <a:solidFill>
              <a:schemeClr val="tx1"/>
            </a:solidFill>
            <a:round/>
            <a:headEnd/>
            <a:tailEnd/>
          </a:ln>
        </p:spPr>
        <p:txBody>
          <a:bodyPr wrap="none" anchor="ctr"/>
          <a:lstStyle/>
          <a:p>
            <a:endParaRPr lang="zh-CN" altLang="en-US"/>
          </a:p>
        </p:txBody>
      </p:sp>
      <p:sp>
        <p:nvSpPr>
          <p:cNvPr id="87111" name="Line 71"/>
          <p:cNvSpPr>
            <a:spLocks noChangeShapeType="1"/>
          </p:cNvSpPr>
          <p:nvPr/>
        </p:nvSpPr>
        <p:spPr bwMode="auto">
          <a:xfrm flipV="1">
            <a:off x="1295400" y="2362200"/>
            <a:ext cx="2209800" cy="228600"/>
          </a:xfrm>
          <a:prstGeom prst="line">
            <a:avLst/>
          </a:prstGeom>
          <a:noFill/>
          <a:ln w="28575">
            <a:solidFill>
              <a:schemeClr val="tx1"/>
            </a:solidFill>
            <a:round/>
            <a:headEnd/>
            <a:tailEnd/>
          </a:ln>
        </p:spPr>
        <p:txBody>
          <a:bodyPr wrap="none" anchor="ctr"/>
          <a:lstStyle/>
          <a:p>
            <a:endParaRPr lang="zh-CN" altLang="en-US"/>
          </a:p>
        </p:txBody>
      </p:sp>
      <p:sp>
        <p:nvSpPr>
          <p:cNvPr id="87112" name="Line 72"/>
          <p:cNvSpPr>
            <a:spLocks noChangeShapeType="1"/>
          </p:cNvSpPr>
          <p:nvPr/>
        </p:nvSpPr>
        <p:spPr bwMode="auto">
          <a:xfrm flipV="1">
            <a:off x="1295400" y="2362200"/>
            <a:ext cx="2286000" cy="609600"/>
          </a:xfrm>
          <a:prstGeom prst="line">
            <a:avLst/>
          </a:prstGeom>
          <a:noFill/>
          <a:ln w="28575">
            <a:solidFill>
              <a:schemeClr val="tx1"/>
            </a:solidFill>
            <a:round/>
            <a:headEnd/>
            <a:tailEnd/>
          </a:ln>
        </p:spPr>
        <p:txBody>
          <a:bodyPr wrap="none" anchor="ctr"/>
          <a:lstStyle/>
          <a:p>
            <a:endParaRPr lang="zh-CN" altLang="en-US"/>
          </a:p>
        </p:txBody>
      </p:sp>
      <p:sp>
        <p:nvSpPr>
          <p:cNvPr id="87113" name="Line 73"/>
          <p:cNvSpPr>
            <a:spLocks noChangeShapeType="1"/>
          </p:cNvSpPr>
          <p:nvPr/>
        </p:nvSpPr>
        <p:spPr bwMode="auto">
          <a:xfrm flipV="1">
            <a:off x="1295400" y="2438400"/>
            <a:ext cx="2209800" cy="914400"/>
          </a:xfrm>
          <a:prstGeom prst="line">
            <a:avLst/>
          </a:prstGeom>
          <a:noFill/>
          <a:ln w="28575">
            <a:solidFill>
              <a:schemeClr val="tx1"/>
            </a:solidFill>
            <a:round/>
            <a:headEnd/>
            <a:tailEnd/>
          </a:ln>
        </p:spPr>
        <p:txBody>
          <a:bodyPr wrap="none" anchor="ctr"/>
          <a:lstStyle/>
          <a:p>
            <a:endParaRPr lang="zh-CN" altLang="en-US"/>
          </a:p>
        </p:txBody>
      </p:sp>
      <p:sp>
        <p:nvSpPr>
          <p:cNvPr id="87114" name="Line 74"/>
          <p:cNvSpPr>
            <a:spLocks noChangeShapeType="1"/>
          </p:cNvSpPr>
          <p:nvPr/>
        </p:nvSpPr>
        <p:spPr bwMode="auto">
          <a:xfrm flipV="1">
            <a:off x="1295400" y="2438400"/>
            <a:ext cx="2286000" cy="1295400"/>
          </a:xfrm>
          <a:prstGeom prst="line">
            <a:avLst/>
          </a:prstGeom>
          <a:noFill/>
          <a:ln w="28575">
            <a:solidFill>
              <a:schemeClr val="tx1"/>
            </a:solidFill>
            <a:round/>
            <a:headEnd/>
            <a:tailEnd/>
          </a:ln>
        </p:spPr>
        <p:txBody>
          <a:bodyPr wrap="none" anchor="ctr"/>
          <a:lstStyle/>
          <a:p>
            <a:endParaRPr lang="zh-CN" altLang="en-US"/>
          </a:p>
        </p:txBody>
      </p:sp>
      <p:sp>
        <p:nvSpPr>
          <p:cNvPr id="87115" name="Line 75"/>
          <p:cNvSpPr>
            <a:spLocks noChangeShapeType="1"/>
          </p:cNvSpPr>
          <p:nvPr/>
        </p:nvSpPr>
        <p:spPr bwMode="auto">
          <a:xfrm flipV="1">
            <a:off x="1295400" y="3962400"/>
            <a:ext cx="2209800" cy="152400"/>
          </a:xfrm>
          <a:prstGeom prst="line">
            <a:avLst/>
          </a:prstGeom>
          <a:noFill/>
          <a:ln w="28575">
            <a:solidFill>
              <a:schemeClr val="tx1"/>
            </a:solidFill>
            <a:round/>
            <a:headEnd/>
            <a:tailEnd/>
          </a:ln>
        </p:spPr>
        <p:txBody>
          <a:bodyPr wrap="none" anchor="ctr"/>
          <a:lstStyle/>
          <a:p>
            <a:endParaRPr lang="zh-CN" altLang="en-US"/>
          </a:p>
        </p:txBody>
      </p:sp>
      <p:sp>
        <p:nvSpPr>
          <p:cNvPr id="87116" name="Line 76"/>
          <p:cNvSpPr>
            <a:spLocks noChangeShapeType="1"/>
          </p:cNvSpPr>
          <p:nvPr/>
        </p:nvSpPr>
        <p:spPr bwMode="auto">
          <a:xfrm flipV="1">
            <a:off x="1295400" y="3962400"/>
            <a:ext cx="2286000" cy="533400"/>
          </a:xfrm>
          <a:prstGeom prst="line">
            <a:avLst/>
          </a:prstGeom>
          <a:noFill/>
          <a:ln w="28575">
            <a:solidFill>
              <a:schemeClr val="tx1"/>
            </a:solidFill>
            <a:round/>
            <a:headEnd/>
            <a:tailEnd/>
          </a:ln>
        </p:spPr>
        <p:txBody>
          <a:bodyPr wrap="none" anchor="ctr"/>
          <a:lstStyle/>
          <a:p>
            <a:endParaRPr lang="zh-CN" altLang="en-US"/>
          </a:p>
        </p:txBody>
      </p:sp>
      <p:sp>
        <p:nvSpPr>
          <p:cNvPr id="87117" name="Line 77"/>
          <p:cNvSpPr>
            <a:spLocks noChangeShapeType="1"/>
          </p:cNvSpPr>
          <p:nvPr/>
        </p:nvSpPr>
        <p:spPr bwMode="auto">
          <a:xfrm flipV="1">
            <a:off x="1295400" y="4038600"/>
            <a:ext cx="2209800" cy="838200"/>
          </a:xfrm>
          <a:prstGeom prst="line">
            <a:avLst/>
          </a:prstGeom>
          <a:noFill/>
          <a:ln w="28575">
            <a:solidFill>
              <a:schemeClr val="tx1"/>
            </a:solidFill>
            <a:round/>
            <a:headEnd/>
            <a:tailEnd/>
          </a:ln>
        </p:spPr>
        <p:txBody>
          <a:bodyPr wrap="none" anchor="ctr"/>
          <a:lstStyle/>
          <a:p>
            <a:endParaRPr lang="zh-CN" altLang="en-US"/>
          </a:p>
        </p:txBody>
      </p:sp>
      <p:sp>
        <p:nvSpPr>
          <p:cNvPr id="87118" name="Line 78"/>
          <p:cNvSpPr>
            <a:spLocks noChangeShapeType="1"/>
          </p:cNvSpPr>
          <p:nvPr/>
        </p:nvSpPr>
        <p:spPr bwMode="auto">
          <a:xfrm flipV="1">
            <a:off x="1295400" y="4038600"/>
            <a:ext cx="2286000" cy="1219200"/>
          </a:xfrm>
          <a:prstGeom prst="line">
            <a:avLst/>
          </a:prstGeom>
          <a:noFill/>
          <a:ln w="28575">
            <a:solidFill>
              <a:schemeClr val="tx1"/>
            </a:solidFill>
            <a:round/>
            <a:headEnd/>
            <a:tailEnd/>
          </a:ln>
        </p:spPr>
        <p:txBody>
          <a:bodyPr wrap="none" anchor="ctr"/>
          <a:lstStyle/>
          <a:p>
            <a:endParaRPr lang="zh-CN" altLang="en-US"/>
          </a:p>
        </p:txBody>
      </p:sp>
      <p:sp>
        <p:nvSpPr>
          <p:cNvPr id="87119" name="Line 79"/>
          <p:cNvSpPr>
            <a:spLocks noChangeShapeType="1"/>
          </p:cNvSpPr>
          <p:nvPr/>
        </p:nvSpPr>
        <p:spPr bwMode="auto">
          <a:xfrm flipV="1">
            <a:off x="1219200" y="1447800"/>
            <a:ext cx="0" cy="381000"/>
          </a:xfrm>
          <a:prstGeom prst="line">
            <a:avLst/>
          </a:prstGeom>
          <a:noFill/>
          <a:ln w="12700">
            <a:noFill/>
            <a:round/>
            <a:headEnd/>
            <a:tailEnd/>
          </a:ln>
        </p:spPr>
        <p:txBody>
          <a:bodyPr wrap="none" anchor="ctr"/>
          <a:lstStyle/>
          <a:p>
            <a:endParaRPr lang="zh-CN" altLang="en-US"/>
          </a:p>
        </p:txBody>
      </p:sp>
      <p:sp>
        <p:nvSpPr>
          <p:cNvPr id="87120" name="Rectangle 80"/>
          <p:cNvSpPr>
            <a:spLocks noChangeArrowheads="1"/>
          </p:cNvSpPr>
          <p:nvPr/>
        </p:nvSpPr>
        <p:spPr bwMode="auto">
          <a:xfrm>
            <a:off x="3048000" y="1524000"/>
            <a:ext cx="2971800" cy="3352800"/>
          </a:xfrm>
          <a:prstGeom prst="rect">
            <a:avLst/>
          </a:prstGeom>
          <a:noFill/>
          <a:ln w="9525">
            <a:solidFill>
              <a:schemeClr val="bg2"/>
            </a:solidFill>
            <a:prstDash val="dash"/>
            <a:miter lim="800000"/>
            <a:headEnd/>
            <a:tailEnd/>
          </a:ln>
        </p:spPr>
        <p:txBody>
          <a:bodyPr wrap="none" anchor="ctr"/>
          <a:lstStyle/>
          <a:p>
            <a:endParaRPr lang="zh-CN" altLang="en-US"/>
          </a:p>
        </p:txBody>
      </p:sp>
      <p:sp>
        <p:nvSpPr>
          <p:cNvPr id="87121" name="Rectangle 81"/>
          <p:cNvSpPr>
            <a:spLocks noChangeArrowheads="1"/>
          </p:cNvSpPr>
          <p:nvPr/>
        </p:nvSpPr>
        <p:spPr bwMode="auto">
          <a:xfrm>
            <a:off x="2362200" y="609600"/>
            <a:ext cx="4419600" cy="5334000"/>
          </a:xfrm>
          <a:prstGeom prst="rect">
            <a:avLst/>
          </a:prstGeom>
          <a:noFill/>
          <a:ln w="9525">
            <a:solidFill>
              <a:schemeClr val="bg2"/>
            </a:solidFill>
            <a:prstDash val="dash"/>
            <a:miter lim="800000"/>
            <a:headEnd/>
            <a:tailEnd/>
          </a:ln>
        </p:spPr>
        <p:txBody>
          <a:bodyPr wrap="none" anchor="ctr"/>
          <a:lstStyle/>
          <a:p>
            <a:endParaRPr lang="zh-CN" altLang="en-US"/>
          </a:p>
        </p:txBody>
      </p:sp>
      <p:sp>
        <p:nvSpPr>
          <p:cNvPr id="87122" name="Text Box 82"/>
          <p:cNvSpPr txBox="1">
            <a:spLocks noChangeArrowheads="1"/>
          </p:cNvSpPr>
          <p:nvPr/>
        </p:nvSpPr>
        <p:spPr bwMode="auto">
          <a:xfrm>
            <a:off x="3124200" y="2789238"/>
            <a:ext cx="228600" cy="639762"/>
          </a:xfrm>
          <a:prstGeom prst="rect">
            <a:avLst/>
          </a:prstGeom>
          <a:noFill/>
          <a:ln w="9525">
            <a:noFill/>
            <a:miter lim="800000"/>
            <a:headEnd/>
            <a:tailEnd/>
          </a:ln>
        </p:spPr>
        <p:txBody>
          <a:bodyPr>
            <a:spAutoFit/>
          </a:bodyPr>
          <a:lstStyle/>
          <a:p>
            <a:pPr eaLnBrk="0" hangingPunct="0">
              <a:spcBef>
                <a:spcPct val="50000"/>
              </a:spcBef>
            </a:pPr>
            <a:r>
              <a:rPr kumimoji="1" lang="zh-CN" altLang="en-US">
                <a:latin typeface="Times New Roman" pitchFamily="18" charset="0"/>
              </a:rPr>
              <a:t>核心层</a:t>
            </a:r>
            <a:endParaRPr kumimoji="1" lang="zh-CN" altLang="en-US" sz="800">
              <a:latin typeface="Times New Roman" pitchFamily="18" charset="0"/>
            </a:endParaRPr>
          </a:p>
        </p:txBody>
      </p:sp>
      <p:sp>
        <p:nvSpPr>
          <p:cNvPr id="87123" name="Text Box 83"/>
          <p:cNvSpPr txBox="1">
            <a:spLocks noChangeArrowheads="1"/>
          </p:cNvSpPr>
          <p:nvPr/>
        </p:nvSpPr>
        <p:spPr bwMode="auto">
          <a:xfrm>
            <a:off x="2590800" y="3048000"/>
            <a:ext cx="304800" cy="639763"/>
          </a:xfrm>
          <a:prstGeom prst="rect">
            <a:avLst/>
          </a:prstGeom>
          <a:noFill/>
          <a:ln w="9525">
            <a:noFill/>
            <a:miter lim="800000"/>
            <a:headEnd/>
            <a:tailEnd/>
          </a:ln>
        </p:spPr>
        <p:txBody>
          <a:bodyPr>
            <a:spAutoFit/>
          </a:bodyPr>
          <a:lstStyle/>
          <a:p>
            <a:pPr eaLnBrk="0" hangingPunct="0">
              <a:spcBef>
                <a:spcPct val="50000"/>
              </a:spcBef>
            </a:pPr>
            <a:r>
              <a:rPr kumimoji="1" lang="zh-CN" altLang="en-US">
                <a:latin typeface="Times New Roman" pitchFamily="18" charset="0"/>
              </a:rPr>
              <a:t>分布层</a:t>
            </a:r>
          </a:p>
        </p:txBody>
      </p:sp>
      <p:sp>
        <p:nvSpPr>
          <p:cNvPr id="87124" name="Text Box 84"/>
          <p:cNvSpPr txBox="1">
            <a:spLocks noChangeArrowheads="1"/>
          </p:cNvSpPr>
          <p:nvPr/>
        </p:nvSpPr>
        <p:spPr bwMode="auto">
          <a:xfrm>
            <a:off x="1981200" y="3352800"/>
            <a:ext cx="304800" cy="639763"/>
          </a:xfrm>
          <a:prstGeom prst="rect">
            <a:avLst/>
          </a:prstGeom>
          <a:noFill/>
          <a:ln w="9525">
            <a:noFill/>
            <a:miter lim="800000"/>
            <a:headEnd/>
            <a:tailEnd/>
          </a:ln>
        </p:spPr>
        <p:txBody>
          <a:bodyPr>
            <a:spAutoFit/>
          </a:bodyPr>
          <a:lstStyle/>
          <a:p>
            <a:pPr eaLnBrk="0" hangingPunct="0">
              <a:spcBef>
                <a:spcPct val="50000"/>
              </a:spcBef>
            </a:pPr>
            <a:r>
              <a:rPr kumimoji="1" lang="zh-CN" altLang="en-US">
                <a:latin typeface="Times New Roman" pitchFamily="18" charset="0"/>
              </a:rPr>
              <a:t>接入层</a:t>
            </a:r>
          </a:p>
        </p:txBody>
      </p:sp>
      <p:sp>
        <p:nvSpPr>
          <p:cNvPr id="87125" name="Text Box 85"/>
          <p:cNvSpPr txBox="1">
            <a:spLocks noChangeArrowheads="1"/>
          </p:cNvSpPr>
          <p:nvPr/>
        </p:nvSpPr>
        <p:spPr bwMode="auto">
          <a:xfrm>
            <a:off x="6858000" y="3733800"/>
            <a:ext cx="304800" cy="639763"/>
          </a:xfrm>
          <a:prstGeom prst="rect">
            <a:avLst/>
          </a:prstGeom>
          <a:noFill/>
          <a:ln w="9525">
            <a:noFill/>
            <a:miter lim="800000"/>
            <a:headEnd/>
            <a:tailEnd/>
          </a:ln>
        </p:spPr>
        <p:txBody>
          <a:bodyPr>
            <a:spAutoFit/>
          </a:bodyPr>
          <a:lstStyle/>
          <a:p>
            <a:pPr eaLnBrk="0" hangingPunct="0">
              <a:spcBef>
                <a:spcPct val="50000"/>
              </a:spcBef>
            </a:pPr>
            <a:r>
              <a:rPr kumimoji="1" lang="zh-CN" altLang="en-US">
                <a:latin typeface="Times New Roman" pitchFamily="18" charset="0"/>
              </a:rPr>
              <a:t>接入层</a:t>
            </a:r>
          </a:p>
        </p:txBody>
      </p:sp>
      <p:sp>
        <p:nvSpPr>
          <p:cNvPr id="87126" name="Oval 86"/>
          <p:cNvSpPr>
            <a:spLocks noChangeArrowheads="1"/>
          </p:cNvSpPr>
          <p:nvPr/>
        </p:nvSpPr>
        <p:spPr bwMode="auto">
          <a:xfrm>
            <a:off x="4191000" y="2971800"/>
            <a:ext cx="304800" cy="152400"/>
          </a:xfrm>
          <a:prstGeom prst="ellipse">
            <a:avLst/>
          </a:prstGeom>
          <a:noFill/>
          <a:ln w="9525">
            <a:solidFill>
              <a:schemeClr val="bg2"/>
            </a:solidFill>
            <a:round/>
            <a:headEnd/>
            <a:tailEnd/>
          </a:ln>
        </p:spPr>
        <p:txBody>
          <a:bodyPr wrap="none" anchor="ctr"/>
          <a:lstStyle/>
          <a:p>
            <a:endParaRPr lang="zh-CN" altLang="en-US"/>
          </a:p>
        </p:txBody>
      </p:sp>
      <p:sp>
        <p:nvSpPr>
          <p:cNvPr id="87127" name="Text Box 87"/>
          <p:cNvSpPr txBox="1">
            <a:spLocks noChangeArrowheads="1"/>
          </p:cNvSpPr>
          <p:nvPr/>
        </p:nvSpPr>
        <p:spPr bwMode="auto">
          <a:xfrm>
            <a:off x="4953000" y="19050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9000 7-Slot</a:t>
            </a:r>
          </a:p>
          <a:p>
            <a:pPr eaLnBrk="0" hangingPunct="0">
              <a:spcBef>
                <a:spcPct val="50000"/>
              </a:spcBef>
            </a:pPr>
            <a:endParaRPr kumimoji="1" lang="en-US" altLang="zh-CN" sz="800">
              <a:latin typeface="Times New Roman" pitchFamily="18" charset="0"/>
            </a:endParaRPr>
          </a:p>
        </p:txBody>
      </p:sp>
      <p:sp>
        <p:nvSpPr>
          <p:cNvPr id="87128" name="Text Box 88"/>
          <p:cNvSpPr txBox="1">
            <a:spLocks noChangeArrowheads="1"/>
          </p:cNvSpPr>
          <p:nvPr/>
        </p:nvSpPr>
        <p:spPr bwMode="auto">
          <a:xfrm>
            <a:off x="5029200" y="34290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9000 7-Slot</a:t>
            </a:r>
          </a:p>
          <a:p>
            <a:pPr eaLnBrk="0" hangingPunct="0">
              <a:spcBef>
                <a:spcPct val="50000"/>
              </a:spcBef>
            </a:pPr>
            <a:endParaRPr kumimoji="1" lang="en-US" altLang="zh-CN" sz="800">
              <a:latin typeface="Times New Roman" pitchFamily="18" charset="0"/>
            </a:endParaRPr>
          </a:p>
        </p:txBody>
      </p:sp>
      <p:sp>
        <p:nvSpPr>
          <p:cNvPr id="87129" name="Text Box 89"/>
          <p:cNvSpPr txBox="1">
            <a:spLocks noChangeArrowheads="1"/>
          </p:cNvSpPr>
          <p:nvPr/>
        </p:nvSpPr>
        <p:spPr bwMode="auto">
          <a:xfrm>
            <a:off x="3200400" y="1524000"/>
            <a:ext cx="7620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9000 16-Slot</a:t>
            </a:r>
          </a:p>
          <a:p>
            <a:pPr eaLnBrk="0" hangingPunct="0">
              <a:spcBef>
                <a:spcPct val="50000"/>
              </a:spcBef>
            </a:pPr>
            <a:endParaRPr kumimoji="1" lang="en-US" altLang="zh-CN" sz="800">
              <a:latin typeface="Times New Roman" pitchFamily="18" charset="0"/>
            </a:endParaRPr>
          </a:p>
        </p:txBody>
      </p:sp>
      <p:sp>
        <p:nvSpPr>
          <p:cNvPr id="87130" name="Text Box 90"/>
          <p:cNvSpPr txBox="1">
            <a:spLocks noChangeArrowheads="1"/>
          </p:cNvSpPr>
          <p:nvPr/>
        </p:nvSpPr>
        <p:spPr bwMode="auto">
          <a:xfrm>
            <a:off x="3276600" y="4572000"/>
            <a:ext cx="7620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9000 16-Slot</a:t>
            </a:r>
          </a:p>
          <a:p>
            <a:pPr eaLnBrk="0" hangingPunct="0">
              <a:spcBef>
                <a:spcPct val="50000"/>
              </a:spcBef>
            </a:pPr>
            <a:endParaRPr kumimoji="1" lang="en-US" altLang="zh-CN" sz="800">
              <a:latin typeface="Times New Roman" pitchFamily="18" charset="0"/>
            </a:endParaRPr>
          </a:p>
        </p:txBody>
      </p:sp>
      <p:sp>
        <p:nvSpPr>
          <p:cNvPr id="87131" name="Text Box 91"/>
          <p:cNvSpPr txBox="1">
            <a:spLocks noChangeArrowheads="1"/>
          </p:cNvSpPr>
          <p:nvPr/>
        </p:nvSpPr>
        <p:spPr bwMode="auto">
          <a:xfrm>
            <a:off x="2667000" y="55626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3500</a:t>
            </a:r>
          </a:p>
          <a:p>
            <a:pPr eaLnBrk="0" hangingPunct="0">
              <a:spcBef>
                <a:spcPct val="50000"/>
              </a:spcBef>
            </a:pPr>
            <a:endParaRPr kumimoji="1" lang="en-US" altLang="zh-CN" sz="800">
              <a:latin typeface="Times New Roman" pitchFamily="18" charset="0"/>
            </a:endParaRPr>
          </a:p>
        </p:txBody>
      </p:sp>
      <p:sp>
        <p:nvSpPr>
          <p:cNvPr id="87132" name="Text Box 92"/>
          <p:cNvSpPr txBox="1">
            <a:spLocks noChangeArrowheads="1"/>
          </p:cNvSpPr>
          <p:nvPr/>
        </p:nvSpPr>
        <p:spPr bwMode="auto">
          <a:xfrm>
            <a:off x="3733800" y="55626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3500</a:t>
            </a:r>
          </a:p>
          <a:p>
            <a:pPr eaLnBrk="0" hangingPunct="0">
              <a:spcBef>
                <a:spcPct val="50000"/>
              </a:spcBef>
            </a:pPr>
            <a:endParaRPr kumimoji="1" lang="en-US" altLang="zh-CN" sz="800">
              <a:latin typeface="Times New Roman" pitchFamily="18" charset="0"/>
            </a:endParaRPr>
          </a:p>
        </p:txBody>
      </p:sp>
      <p:sp>
        <p:nvSpPr>
          <p:cNvPr id="87133" name="Text Box 93"/>
          <p:cNvSpPr txBox="1">
            <a:spLocks noChangeArrowheads="1"/>
          </p:cNvSpPr>
          <p:nvPr/>
        </p:nvSpPr>
        <p:spPr bwMode="auto">
          <a:xfrm>
            <a:off x="4800600" y="55626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3500</a:t>
            </a:r>
          </a:p>
          <a:p>
            <a:pPr eaLnBrk="0" hangingPunct="0">
              <a:spcBef>
                <a:spcPct val="50000"/>
              </a:spcBef>
            </a:pPr>
            <a:endParaRPr kumimoji="1" lang="en-US" altLang="zh-CN" sz="800">
              <a:latin typeface="Times New Roman" pitchFamily="18" charset="0"/>
            </a:endParaRPr>
          </a:p>
        </p:txBody>
      </p:sp>
      <p:sp>
        <p:nvSpPr>
          <p:cNvPr id="87134" name="Text Box 94"/>
          <p:cNvSpPr txBox="1">
            <a:spLocks noChangeArrowheads="1"/>
          </p:cNvSpPr>
          <p:nvPr/>
        </p:nvSpPr>
        <p:spPr bwMode="auto">
          <a:xfrm>
            <a:off x="5867400" y="55626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3500</a:t>
            </a:r>
          </a:p>
          <a:p>
            <a:pPr eaLnBrk="0" hangingPunct="0">
              <a:spcBef>
                <a:spcPct val="50000"/>
              </a:spcBef>
            </a:pPr>
            <a:endParaRPr kumimoji="1" lang="en-US" altLang="zh-CN" sz="800">
              <a:latin typeface="Times New Roman" pitchFamily="18" charset="0"/>
            </a:endParaRPr>
          </a:p>
        </p:txBody>
      </p:sp>
      <p:sp>
        <p:nvSpPr>
          <p:cNvPr id="87135" name="Text Box 95"/>
          <p:cNvSpPr txBox="1">
            <a:spLocks noChangeArrowheads="1"/>
          </p:cNvSpPr>
          <p:nvPr/>
        </p:nvSpPr>
        <p:spPr bwMode="auto">
          <a:xfrm>
            <a:off x="2590800" y="6858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3500</a:t>
            </a:r>
          </a:p>
          <a:p>
            <a:pPr eaLnBrk="0" hangingPunct="0">
              <a:spcBef>
                <a:spcPct val="50000"/>
              </a:spcBef>
            </a:pPr>
            <a:endParaRPr kumimoji="1" lang="en-US" altLang="zh-CN" sz="800">
              <a:latin typeface="Times New Roman" pitchFamily="18" charset="0"/>
            </a:endParaRPr>
          </a:p>
        </p:txBody>
      </p:sp>
      <p:sp>
        <p:nvSpPr>
          <p:cNvPr id="87136" name="Text Box 96"/>
          <p:cNvSpPr txBox="1">
            <a:spLocks noChangeArrowheads="1"/>
          </p:cNvSpPr>
          <p:nvPr/>
        </p:nvSpPr>
        <p:spPr bwMode="auto">
          <a:xfrm>
            <a:off x="3657600" y="6858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3500</a:t>
            </a:r>
          </a:p>
          <a:p>
            <a:pPr eaLnBrk="0" hangingPunct="0">
              <a:spcBef>
                <a:spcPct val="50000"/>
              </a:spcBef>
            </a:pPr>
            <a:endParaRPr kumimoji="1" lang="en-US" altLang="zh-CN" sz="800">
              <a:latin typeface="Times New Roman" pitchFamily="18" charset="0"/>
            </a:endParaRPr>
          </a:p>
        </p:txBody>
      </p:sp>
      <p:sp>
        <p:nvSpPr>
          <p:cNvPr id="87137" name="Text Box 97"/>
          <p:cNvSpPr txBox="1">
            <a:spLocks noChangeArrowheads="1"/>
          </p:cNvSpPr>
          <p:nvPr/>
        </p:nvSpPr>
        <p:spPr bwMode="auto">
          <a:xfrm>
            <a:off x="4724400" y="6858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3500</a:t>
            </a:r>
          </a:p>
          <a:p>
            <a:pPr eaLnBrk="0" hangingPunct="0">
              <a:spcBef>
                <a:spcPct val="50000"/>
              </a:spcBef>
            </a:pPr>
            <a:endParaRPr kumimoji="1" lang="en-US" altLang="zh-CN" sz="800">
              <a:latin typeface="Times New Roman" pitchFamily="18" charset="0"/>
            </a:endParaRPr>
          </a:p>
        </p:txBody>
      </p:sp>
      <p:sp>
        <p:nvSpPr>
          <p:cNvPr id="87138" name="Text Box 98"/>
          <p:cNvSpPr txBox="1">
            <a:spLocks noChangeArrowheads="1"/>
          </p:cNvSpPr>
          <p:nvPr/>
        </p:nvSpPr>
        <p:spPr bwMode="auto">
          <a:xfrm>
            <a:off x="5791200" y="6858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3500</a:t>
            </a:r>
          </a:p>
          <a:p>
            <a:pPr eaLnBrk="0" hangingPunct="0">
              <a:spcBef>
                <a:spcPct val="50000"/>
              </a:spcBef>
            </a:pPr>
            <a:endParaRPr kumimoji="1" lang="en-US" altLang="zh-CN" sz="800">
              <a:latin typeface="Times New Roman" pitchFamily="18" charset="0"/>
            </a:endParaRPr>
          </a:p>
        </p:txBody>
      </p:sp>
      <p:sp>
        <p:nvSpPr>
          <p:cNvPr id="87139" name="Text Box 99"/>
          <p:cNvSpPr txBox="1">
            <a:spLocks noChangeArrowheads="1"/>
          </p:cNvSpPr>
          <p:nvPr/>
        </p:nvSpPr>
        <p:spPr bwMode="auto">
          <a:xfrm>
            <a:off x="7467600" y="304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0" name="Text Box 100"/>
          <p:cNvSpPr txBox="1">
            <a:spLocks noChangeArrowheads="1"/>
          </p:cNvSpPr>
          <p:nvPr/>
        </p:nvSpPr>
        <p:spPr bwMode="auto">
          <a:xfrm>
            <a:off x="7467600" y="685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1" name="Text Box 101"/>
          <p:cNvSpPr txBox="1">
            <a:spLocks noChangeArrowheads="1"/>
          </p:cNvSpPr>
          <p:nvPr/>
        </p:nvSpPr>
        <p:spPr bwMode="auto">
          <a:xfrm>
            <a:off x="7467600" y="1066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2" name="Text Box 102"/>
          <p:cNvSpPr txBox="1">
            <a:spLocks noChangeArrowheads="1"/>
          </p:cNvSpPr>
          <p:nvPr/>
        </p:nvSpPr>
        <p:spPr bwMode="auto">
          <a:xfrm>
            <a:off x="7467600" y="1447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3" name="Text Box 103"/>
          <p:cNvSpPr txBox="1">
            <a:spLocks noChangeArrowheads="1"/>
          </p:cNvSpPr>
          <p:nvPr/>
        </p:nvSpPr>
        <p:spPr bwMode="auto">
          <a:xfrm>
            <a:off x="7467600" y="1828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4" name="Text Box 104"/>
          <p:cNvSpPr txBox="1">
            <a:spLocks noChangeArrowheads="1"/>
          </p:cNvSpPr>
          <p:nvPr/>
        </p:nvSpPr>
        <p:spPr bwMode="auto">
          <a:xfrm>
            <a:off x="7467600" y="2209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5" name="Text Box 105"/>
          <p:cNvSpPr txBox="1">
            <a:spLocks noChangeArrowheads="1"/>
          </p:cNvSpPr>
          <p:nvPr/>
        </p:nvSpPr>
        <p:spPr bwMode="auto">
          <a:xfrm>
            <a:off x="7467600" y="2590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6" name="Text Box 106"/>
          <p:cNvSpPr txBox="1">
            <a:spLocks noChangeArrowheads="1"/>
          </p:cNvSpPr>
          <p:nvPr/>
        </p:nvSpPr>
        <p:spPr bwMode="auto">
          <a:xfrm>
            <a:off x="7467600" y="2971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7" name="Text Box 107"/>
          <p:cNvSpPr txBox="1">
            <a:spLocks noChangeArrowheads="1"/>
          </p:cNvSpPr>
          <p:nvPr/>
        </p:nvSpPr>
        <p:spPr bwMode="auto">
          <a:xfrm>
            <a:off x="7467600" y="3352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8" name="Text Box 108"/>
          <p:cNvSpPr txBox="1">
            <a:spLocks noChangeArrowheads="1"/>
          </p:cNvSpPr>
          <p:nvPr/>
        </p:nvSpPr>
        <p:spPr bwMode="auto">
          <a:xfrm>
            <a:off x="7467600" y="3733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9" name="Text Box 109"/>
          <p:cNvSpPr txBox="1">
            <a:spLocks noChangeArrowheads="1"/>
          </p:cNvSpPr>
          <p:nvPr/>
        </p:nvSpPr>
        <p:spPr bwMode="auto">
          <a:xfrm>
            <a:off x="7467600" y="4114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50" name="Text Box 110"/>
          <p:cNvSpPr txBox="1">
            <a:spLocks noChangeArrowheads="1"/>
          </p:cNvSpPr>
          <p:nvPr/>
        </p:nvSpPr>
        <p:spPr bwMode="auto">
          <a:xfrm>
            <a:off x="7467600" y="4495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51" name="Text Box 111"/>
          <p:cNvSpPr txBox="1">
            <a:spLocks noChangeArrowheads="1"/>
          </p:cNvSpPr>
          <p:nvPr/>
        </p:nvSpPr>
        <p:spPr bwMode="auto">
          <a:xfrm>
            <a:off x="7467600" y="4876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52" name="Text Box 112"/>
          <p:cNvSpPr txBox="1">
            <a:spLocks noChangeArrowheads="1"/>
          </p:cNvSpPr>
          <p:nvPr/>
        </p:nvSpPr>
        <p:spPr bwMode="auto">
          <a:xfrm>
            <a:off x="7467600" y="5257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grpSp>
        <p:nvGrpSpPr>
          <p:cNvPr id="87153" name="Group 113"/>
          <p:cNvGrpSpPr>
            <a:grpSpLocks/>
          </p:cNvGrpSpPr>
          <p:nvPr/>
        </p:nvGrpSpPr>
        <p:grpSpPr bwMode="auto">
          <a:xfrm>
            <a:off x="990600" y="5257800"/>
            <a:ext cx="762000" cy="427038"/>
            <a:chOff x="624" y="3312"/>
            <a:chExt cx="480" cy="269"/>
          </a:xfrm>
        </p:grpSpPr>
        <p:graphicFrame>
          <p:nvGraphicFramePr>
            <p:cNvPr id="87154" name="Object 114"/>
            <p:cNvGraphicFramePr>
              <a:graphicFrameLocks noChangeAspect="1"/>
            </p:cNvGraphicFramePr>
            <p:nvPr/>
          </p:nvGraphicFramePr>
          <p:xfrm>
            <a:off x="624" y="3456"/>
            <a:ext cx="464" cy="125"/>
          </p:xfrm>
          <a:graphic>
            <a:graphicData uri="http://schemas.openxmlformats.org/presentationml/2006/ole">
              <mc:AlternateContent xmlns:mc="http://schemas.openxmlformats.org/markup-compatibility/2006">
                <mc:Choice xmlns:v="urn:schemas-microsoft-com:vml" Requires="v">
                  <p:oleObj spid="_x0000_s128537" name="Image" r:id="rId47" imgW="660550" imgH="177841" progId="">
                    <p:embed/>
                  </p:oleObj>
                </mc:Choice>
                <mc:Fallback>
                  <p:oleObj name="Image" r:id="rId47" imgW="660550" imgH="177841" progId="">
                    <p:embed/>
                    <p:pic>
                      <p:nvPicPr>
                        <p:cNvPr id="87154" name="Object 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3456"/>
                          <a:ext cx="464" cy="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sp>
          <p:nvSpPr>
            <p:cNvPr id="87155" name="Text Box 115"/>
            <p:cNvSpPr txBox="1">
              <a:spLocks noChangeArrowheads="1"/>
            </p:cNvSpPr>
            <p:nvPr/>
          </p:nvSpPr>
          <p:spPr bwMode="auto">
            <a:xfrm>
              <a:off x="624" y="3312"/>
              <a:ext cx="480" cy="212"/>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grpSp>
      <p:sp>
        <p:nvSpPr>
          <p:cNvPr id="87156" name="Text Box 116"/>
          <p:cNvSpPr txBox="1">
            <a:spLocks noChangeArrowheads="1"/>
          </p:cNvSpPr>
          <p:nvPr/>
        </p:nvSpPr>
        <p:spPr bwMode="auto">
          <a:xfrm>
            <a:off x="990600" y="4876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57" name="Text Box 117"/>
          <p:cNvSpPr txBox="1">
            <a:spLocks noChangeArrowheads="1"/>
          </p:cNvSpPr>
          <p:nvPr/>
        </p:nvSpPr>
        <p:spPr bwMode="auto">
          <a:xfrm>
            <a:off x="990600" y="4495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58" name="Text Box 118"/>
          <p:cNvSpPr txBox="1">
            <a:spLocks noChangeArrowheads="1"/>
          </p:cNvSpPr>
          <p:nvPr/>
        </p:nvSpPr>
        <p:spPr bwMode="auto">
          <a:xfrm>
            <a:off x="990600" y="4114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59" name="Text Box 119"/>
          <p:cNvSpPr txBox="1">
            <a:spLocks noChangeArrowheads="1"/>
          </p:cNvSpPr>
          <p:nvPr/>
        </p:nvSpPr>
        <p:spPr bwMode="auto">
          <a:xfrm>
            <a:off x="990600" y="3733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0" name="Text Box 120"/>
          <p:cNvSpPr txBox="1">
            <a:spLocks noChangeArrowheads="1"/>
          </p:cNvSpPr>
          <p:nvPr/>
        </p:nvSpPr>
        <p:spPr bwMode="auto">
          <a:xfrm>
            <a:off x="990600" y="3352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1" name="Text Box 121"/>
          <p:cNvSpPr txBox="1">
            <a:spLocks noChangeArrowheads="1"/>
          </p:cNvSpPr>
          <p:nvPr/>
        </p:nvSpPr>
        <p:spPr bwMode="auto">
          <a:xfrm>
            <a:off x="990600" y="2971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2" name="Text Box 122"/>
          <p:cNvSpPr txBox="1">
            <a:spLocks noChangeArrowheads="1"/>
          </p:cNvSpPr>
          <p:nvPr/>
        </p:nvSpPr>
        <p:spPr bwMode="auto">
          <a:xfrm>
            <a:off x="990600" y="2590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3" name="Text Box 123"/>
          <p:cNvSpPr txBox="1">
            <a:spLocks noChangeArrowheads="1"/>
          </p:cNvSpPr>
          <p:nvPr/>
        </p:nvSpPr>
        <p:spPr bwMode="auto">
          <a:xfrm>
            <a:off x="990600" y="2209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4" name="Text Box 124"/>
          <p:cNvSpPr txBox="1">
            <a:spLocks noChangeArrowheads="1"/>
          </p:cNvSpPr>
          <p:nvPr/>
        </p:nvSpPr>
        <p:spPr bwMode="auto">
          <a:xfrm>
            <a:off x="990600" y="1828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5" name="Text Box 125"/>
          <p:cNvSpPr txBox="1">
            <a:spLocks noChangeArrowheads="1"/>
          </p:cNvSpPr>
          <p:nvPr/>
        </p:nvSpPr>
        <p:spPr bwMode="auto">
          <a:xfrm>
            <a:off x="990600" y="1447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6" name="Text Box 126"/>
          <p:cNvSpPr txBox="1">
            <a:spLocks noChangeArrowheads="1"/>
          </p:cNvSpPr>
          <p:nvPr/>
        </p:nvSpPr>
        <p:spPr bwMode="auto">
          <a:xfrm>
            <a:off x="990600" y="1066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7" name="Text Box 127"/>
          <p:cNvSpPr txBox="1">
            <a:spLocks noChangeArrowheads="1"/>
          </p:cNvSpPr>
          <p:nvPr/>
        </p:nvSpPr>
        <p:spPr bwMode="auto">
          <a:xfrm>
            <a:off x="990600" y="685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8" name="Text Box 128"/>
          <p:cNvSpPr txBox="1">
            <a:spLocks noChangeArrowheads="1"/>
          </p:cNvSpPr>
          <p:nvPr/>
        </p:nvSpPr>
        <p:spPr bwMode="auto">
          <a:xfrm>
            <a:off x="990600" y="304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grpSp>
        <p:nvGrpSpPr>
          <p:cNvPr id="87169" name="Group 129"/>
          <p:cNvGrpSpPr>
            <a:grpSpLocks/>
          </p:cNvGrpSpPr>
          <p:nvPr/>
        </p:nvGrpSpPr>
        <p:grpSpPr bwMode="auto">
          <a:xfrm>
            <a:off x="990600" y="5791200"/>
            <a:ext cx="1066800" cy="228600"/>
            <a:chOff x="624" y="3648"/>
            <a:chExt cx="672" cy="144"/>
          </a:xfrm>
        </p:grpSpPr>
        <p:sp>
          <p:nvSpPr>
            <p:cNvPr id="87170" name="Line 130"/>
            <p:cNvSpPr>
              <a:spLocks noChangeShapeType="1"/>
            </p:cNvSpPr>
            <p:nvPr/>
          </p:nvSpPr>
          <p:spPr bwMode="auto">
            <a:xfrm flipH="1">
              <a:off x="624" y="3792"/>
              <a:ext cx="672" cy="0"/>
            </a:xfrm>
            <a:prstGeom prst="line">
              <a:avLst/>
            </a:prstGeom>
            <a:noFill/>
            <a:ln w="28575">
              <a:noFill/>
              <a:round/>
              <a:headEnd/>
              <a:tailEnd/>
            </a:ln>
          </p:spPr>
          <p:txBody>
            <a:bodyPr wrap="none" anchor="ctr"/>
            <a:lstStyle/>
            <a:p>
              <a:endParaRPr lang="zh-CN" altLang="en-US"/>
            </a:p>
          </p:txBody>
        </p:sp>
        <p:sp>
          <p:nvSpPr>
            <p:cNvPr id="87171" name="Text Box 131"/>
            <p:cNvSpPr txBox="1">
              <a:spLocks noChangeArrowheads="1"/>
            </p:cNvSpPr>
            <p:nvPr/>
          </p:nvSpPr>
          <p:spPr bwMode="auto">
            <a:xfrm>
              <a:off x="768" y="3648"/>
              <a:ext cx="384" cy="135"/>
            </a:xfrm>
            <a:prstGeom prst="rect">
              <a:avLst/>
            </a:prstGeom>
            <a:noFill/>
            <a:ln w="9525">
              <a:noFill/>
              <a:miter lim="800000"/>
              <a:headEnd/>
              <a:tailEnd/>
            </a:ln>
          </p:spPr>
          <p:txBody>
            <a:bodyPr>
              <a:spAutoFit/>
            </a:bodyPr>
            <a:lstStyle/>
            <a:p>
              <a:pPr algn="ctr" eaLnBrk="0" hangingPunct="0">
                <a:spcBef>
                  <a:spcPct val="50000"/>
                </a:spcBef>
              </a:pPr>
              <a:r>
                <a:rPr kumimoji="1" lang="zh-CN" altLang="en-US" sz="800">
                  <a:latin typeface="Times New Roman" pitchFamily="18" charset="0"/>
                </a:rPr>
                <a:t>千兆光纤</a:t>
              </a:r>
            </a:p>
          </p:txBody>
        </p:sp>
      </p:grpSp>
      <p:grpSp>
        <p:nvGrpSpPr>
          <p:cNvPr id="87172" name="Group 132"/>
          <p:cNvGrpSpPr>
            <a:grpSpLocks/>
          </p:cNvGrpSpPr>
          <p:nvPr/>
        </p:nvGrpSpPr>
        <p:grpSpPr bwMode="auto">
          <a:xfrm>
            <a:off x="990600" y="6172200"/>
            <a:ext cx="1066800" cy="228600"/>
            <a:chOff x="624" y="3888"/>
            <a:chExt cx="672" cy="144"/>
          </a:xfrm>
        </p:grpSpPr>
        <p:sp>
          <p:nvSpPr>
            <p:cNvPr id="87173" name="Line 133"/>
            <p:cNvSpPr>
              <a:spLocks noChangeShapeType="1"/>
            </p:cNvSpPr>
            <p:nvPr/>
          </p:nvSpPr>
          <p:spPr bwMode="auto">
            <a:xfrm>
              <a:off x="624" y="4032"/>
              <a:ext cx="672" cy="0"/>
            </a:xfrm>
            <a:prstGeom prst="line">
              <a:avLst/>
            </a:prstGeom>
            <a:noFill/>
            <a:ln w="12700">
              <a:noFill/>
              <a:round/>
              <a:headEnd/>
              <a:tailEnd/>
            </a:ln>
          </p:spPr>
          <p:txBody>
            <a:bodyPr wrap="none" anchor="ctr"/>
            <a:lstStyle/>
            <a:p>
              <a:endParaRPr lang="zh-CN" altLang="en-US"/>
            </a:p>
          </p:txBody>
        </p:sp>
        <p:sp>
          <p:nvSpPr>
            <p:cNvPr id="87174" name="Text Box 134"/>
            <p:cNvSpPr txBox="1">
              <a:spLocks noChangeArrowheads="1"/>
            </p:cNvSpPr>
            <p:nvPr/>
          </p:nvSpPr>
          <p:spPr bwMode="auto">
            <a:xfrm>
              <a:off x="768" y="3888"/>
              <a:ext cx="384" cy="135"/>
            </a:xfrm>
            <a:prstGeom prst="rect">
              <a:avLst/>
            </a:prstGeom>
            <a:noFill/>
            <a:ln w="9525">
              <a:noFill/>
              <a:miter lim="800000"/>
              <a:headEnd/>
              <a:tailEnd/>
            </a:ln>
          </p:spPr>
          <p:txBody>
            <a:bodyPr>
              <a:spAutoFit/>
            </a:bodyPr>
            <a:lstStyle/>
            <a:p>
              <a:pPr algn="ctr" eaLnBrk="0" hangingPunct="0">
                <a:spcBef>
                  <a:spcPct val="50000"/>
                </a:spcBef>
              </a:pPr>
              <a:r>
                <a:rPr kumimoji="1" lang="zh-CN" altLang="en-US" sz="800">
                  <a:latin typeface="Times New Roman" pitchFamily="18" charset="0"/>
                </a:rPr>
                <a:t>百兆光纤</a:t>
              </a:r>
            </a:p>
          </p:txBody>
        </p:sp>
      </p:grpSp>
      <p:sp>
        <p:nvSpPr>
          <p:cNvPr id="87175" name="Line 135"/>
          <p:cNvSpPr>
            <a:spLocks noChangeShapeType="1"/>
          </p:cNvSpPr>
          <p:nvPr/>
        </p:nvSpPr>
        <p:spPr bwMode="auto">
          <a:xfrm flipV="1">
            <a:off x="1295400" y="4114800"/>
            <a:ext cx="2209800" cy="1524000"/>
          </a:xfrm>
          <a:prstGeom prst="line">
            <a:avLst/>
          </a:prstGeom>
          <a:noFill/>
          <a:ln w="28575">
            <a:solidFill>
              <a:schemeClr val="tx1"/>
            </a:solidFill>
            <a:round/>
            <a:headEnd/>
            <a:tailEnd/>
          </a:ln>
        </p:spPr>
        <p:txBody>
          <a:bodyPr wrap="none" anchor="ctr"/>
          <a:lstStyle/>
          <a:p>
            <a:endParaRPr lang="zh-CN" altLang="en-US"/>
          </a:p>
        </p:txBody>
      </p:sp>
      <p:sp>
        <p:nvSpPr>
          <p:cNvPr id="87176" name="Line 136"/>
          <p:cNvSpPr>
            <a:spLocks noChangeShapeType="1"/>
          </p:cNvSpPr>
          <p:nvPr/>
        </p:nvSpPr>
        <p:spPr bwMode="auto">
          <a:xfrm>
            <a:off x="4572000" y="3429000"/>
            <a:ext cx="792163" cy="720725"/>
          </a:xfrm>
          <a:prstGeom prst="line">
            <a:avLst/>
          </a:prstGeom>
          <a:noFill/>
          <a:ln w="28575">
            <a:solidFill>
              <a:schemeClr val="tx1"/>
            </a:solidFill>
            <a:round/>
            <a:headEnd/>
            <a:tailEnd/>
          </a:ln>
        </p:spPr>
        <p:txBody>
          <a:bodyPr wrap="none" anchor="ctr"/>
          <a:lstStyle/>
          <a:p>
            <a:endParaRPr lang="zh-CN" altLang="en-US"/>
          </a:p>
        </p:txBody>
      </p:sp>
      <p:pic>
        <p:nvPicPr>
          <p:cNvPr id="87177" name="Picture 137"/>
          <p:cNvPicPr>
            <a:picLocks noChangeArrowheads="1"/>
          </p:cNvPicPr>
          <p:nvPr/>
        </p:nvPicPr>
        <p:blipFill>
          <a:blip r:embed="rId48" cstate="print"/>
          <a:srcRect/>
          <a:stretch>
            <a:fillRect/>
          </a:stretch>
        </p:blipFill>
        <p:spPr bwMode="auto">
          <a:xfrm>
            <a:off x="4114800" y="2819400"/>
            <a:ext cx="530225" cy="769938"/>
          </a:xfrm>
          <a:prstGeom prst="rect">
            <a:avLst/>
          </a:prstGeom>
          <a:noFill/>
          <a:ln w="9525">
            <a:noFill/>
            <a:miter lim="800000"/>
            <a:headEnd/>
            <a:tailEnd/>
          </a:ln>
          <a:effectLst/>
        </p:spPr>
      </p:pic>
      <p:sp>
        <p:nvSpPr>
          <p:cNvPr id="87178" name="Text Box 138"/>
          <p:cNvSpPr txBox="1">
            <a:spLocks noChangeArrowheads="1"/>
          </p:cNvSpPr>
          <p:nvPr/>
        </p:nvSpPr>
        <p:spPr bwMode="auto">
          <a:xfrm>
            <a:off x="4572000" y="2971800"/>
            <a:ext cx="1765300" cy="488950"/>
          </a:xfrm>
          <a:prstGeom prst="rect">
            <a:avLst/>
          </a:prstGeom>
          <a:noFill/>
          <a:ln w="9525">
            <a:noFill/>
            <a:miter lim="800000"/>
            <a:headEnd/>
            <a:tailEnd/>
          </a:ln>
          <a:effectLst/>
        </p:spPr>
        <p:txBody>
          <a:bodyPr wrap="none">
            <a:spAutoFit/>
          </a:bodyPr>
          <a:lstStyle/>
          <a:p>
            <a:r>
              <a:rPr kumimoji="1" lang="en-US" altLang="zh-CN" sz="2600"/>
              <a:t>Cisco 3550</a:t>
            </a:r>
          </a:p>
        </p:txBody>
      </p:sp>
      <p:sp>
        <p:nvSpPr>
          <p:cNvPr id="87179" name="Text Box 139"/>
          <p:cNvSpPr txBox="1">
            <a:spLocks noChangeArrowheads="1"/>
          </p:cNvSpPr>
          <p:nvPr/>
        </p:nvSpPr>
        <p:spPr bwMode="auto">
          <a:xfrm>
            <a:off x="0" y="0"/>
            <a:ext cx="1692275" cy="366713"/>
          </a:xfrm>
          <a:prstGeom prst="rect">
            <a:avLst/>
          </a:prstGeom>
          <a:solidFill>
            <a:schemeClr val="accent2"/>
          </a:solidFill>
          <a:ln w="9525">
            <a:noFill/>
            <a:miter lim="800000"/>
            <a:headEnd/>
            <a:tailEnd/>
          </a:ln>
          <a:effectLst>
            <a:outerShdw dist="107763" dir="18900000" algn="ctr" rotWithShape="0">
              <a:schemeClr val="bg2">
                <a:alpha val="50000"/>
              </a:schemeClr>
            </a:outerShdw>
          </a:effectLst>
        </p:spPr>
        <p:txBody>
          <a:bodyPr>
            <a:spAutoFit/>
          </a:bodyPr>
          <a:lstStyle/>
          <a:p>
            <a:pPr>
              <a:spcBef>
                <a:spcPct val="50000"/>
              </a:spcBef>
            </a:pPr>
            <a:r>
              <a:rPr lang="zh-CN" altLang="en-US" sz="1800"/>
              <a:t>第一章：概述</a:t>
            </a:r>
          </a:p>
        </p:txBody>
      </p:sp>
    </p:spTree>
    <p:extLst>
      <p:ext uri="{BB962C8B-B14F-4D97-AF65-F5344CB8AC3E}">
        <p14:creationId xmlns:p14="http://schemas.microsoft.com/office/powerpoint/2010/main" val="206748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DA3F07ED-B1AA-4FE3-9269-961A5B7B2CFB}" type="slidenum">
              <a:rPr lang="en-US" altLang="zh-CN"/>
              <a:pPr/>
              <a:t>3</a:t>
            </a:fld>
            <a:endParaRPr lang="en-US" altLang="zh-CN"/>
          </a:p>
        </p:txBody>
      </p:sp>
      <p:sp>
        <p:nvSpPr>
          <p:cNvPr id="141314" name="Rectangle 2"/>
          <p:cNvSpPr>
            <a:spLocks noGrp="1" noChangeArrowheads="1"/>
          </p:cNvSpPr>
          <p:nvPr>
            <p:ph type="title"/>
          </p:nvPr>
        </p:nvSpPr>
        <p:spPr/>
        <p:txBody>
          <a:bodyPr/>
          <a:lstStyle/>
          <a:p>
            <a:r>
              <a:rPr lang="en-US" altLang="zh-CN" dirty="0"/>
              <a:t>References:</a:t>
            </a:r>
            <a:endParaRPr lang="zh-CN" altLang="zh-CN" dirty="0"/>
          </a:p>
        </p:txBody>
      </p:sp>
      <p:sp>
        <p:nvSpPr>
          <p:cNvPr id="141315" name="Rectangle 3"/>
          <p:cNvSpPr>
            <a:spLocks noGrp="1" noChangeArrowheads="1"/>
          </p:cNvSpPr>
          <p:nvPr>
            <p:ph type="body" idx="1"/>
          </p:nvPr>
        </p:nvSpPr>
        <p:spPr>
          <a:xfrm>
            <a:off x="611188" y="1844675"/>
            <a:ext cx="8343900" cy="4287838"/>
          </a:xfrm>
        </p:spPr>
        <p:txBody>
          <a:bodyPr/>
          <a:lstStyle/>
          <a:p>
            <a:r>
              <a:rPr lang="en-US" altLang="zh-CN" sz="2800" dirty="0"/>
              <a:t>1.</a:t>
            </a:r>
            <a:r>
              <a:rPr lang="en-US" altLang="zh-CN" dirty="0"/>
              <a:t> </a:t>
            </a:r>
            <a:r>
              <a:rPr lang="en-US" altLang="zh-CN" sz="2800" dirty="0"/>
              <a:t>  JAMES F.KUROSE,KEITH W.ROSS</a:t>
            </a:r>
            <a:r>
              <a:rPr lang="zh-CN" altLang="en-US" sz="2800" dirty="0"/>
              <a:t>，</a:t>
            </a:r>
            <a:r>
              <a:rPr lang="zh-CN" altLang="en-US" sz="2800" dirty="0">
                <a:latin typeface="Arial"/>
              </a:rPr>
              <a:t>“</a:t>
            </a:r>
            <a:r>
              <a:rPr lang="zh-CN" altLang="en-US" sz="2800" b="1" dirty="0">
                <a:latin typeface="宋体" pitchFamily="2" charset="-122"/>
              </a:rPr>
              <a:t>计算机网络</a:t>
            </a:r>
            <a:r>
              <a:rPr lang="en-US" altLang="zh-CN" sz="2800" b="1" dirty="0">
                <a:latin typeface="宋体" pitchFamily="2" charset="-122"/>
              </a:rPr>
              <a:t>——</a:t>
            </a:r>
            <a:r>
              <a:rPr lang="zh-CN" altLang="en-US" sz="2800" b="1" dirty="0">
                <a:latin typeface="宋体" pitchFamily="2" charset="-122"/>
              </a:rPr>
              <a:t>自顶向下方法</a:t>
            </a:r>
            <a:r>
              <a:rPr lang="zh-CN" altLang="en-US" sz="2800" dirty="0">
                <a:latin typeface="Arial"/>
              </a:rPr>
              <a:t>”</a:t>
            </a:r>
            <a:r>
              <a:rPr lang="zh-CN" altLang="en-US" sz="2800" b="1" dirty="0">
                <a:latin typeface="宋体" pitchFamily="2" charset="-122"/>
              </a:rPr>
              <a:t> （第</a:t>
            </a:r>
            <a:r>
              <a:rPr lang="en-US" altLang="zh-CN" sz="2800" b="1" dirty="0">
                <a:latin typeface="宋体" pitchFamily="2" charset="-122"/>
              </a:rPr>
              <a:t>7</a:t>
            </a:r>
            <a:r>
              <a:rPr lang="zh-CN" altLang="en-US" sz="2800" b="1" dirty="0">
                <a:latin typeface="宋体" pitchFamily="2" charset="-122"/>
              </a:rPr>
              <a:t>版），陈鸣等译，机械</a:t>
            </a:r>
            <a:r>
              <a:rPr lang="zh-CN" altLang="en-US" sz="2800" b="1" dirty="0"/>
              <a:t>工业</a:t>
            </a:r>
            <a:r>
              <a:rPr lang="zh-CN" altLang="en-US" sz="2800" b="1" dirty="0">
                <a:latin typeface="宋体" pitchFamily="2" charset="-122"/>
              </a:rPr>
              <a:t>出版社，</a:t>
            </a:r>
            <a:r>
              <a:rPr lang="en-US" altLang="zh-CN" sz="2800" b="1" dirty="0">
                <a:latin typeface="宋体" pitchFamily="2" charset="-122"/>
              </a:rPr>
              <a:t>2018.6</a:t>
            </a:r>
            <a:endParaRPr lang="en-US" altLang="zh-CN" sz="2800" dirty="0"/>
          </a:p>
          <a:p>
            <a:r>
              <a:rPr lang="en-US" altLang="zh-CN" sz="2800" dirty="0"/>
              <a:t>2. </a:t>
            </a:r>
            <a:r>
              <a:rPr lang="zh-CN" altLang="en-US" sz="2800" b="1" dirty="0"/>
              <a:t>谢希仁，</a:t>
            </a:r>
            <a:r>
              <a:rPr lang="zh-CN" altLang="en-US" sz="2800" b="1" dirty="0">
                <a:latin typeface="Arial"/>
              </a:rPr>
              <a:t>“</a:t>
            </a:r>
            <a:r>
              <a:rPr lang="zh-CN" altLang="en-US" sz="2800" b="1" dirty="0"/>
              <a:t>计算机网络</a:t>
            </a:r>
            <a:r>
              <a:rPr lang="zh-CN" altLang="en-US" sz="2800" b="1" dirty="0">
                <a:latin typeface="Arial"/>
              </a:rPr>
              <a:t>”</a:t>
            </a:r>
            <a:r>
              <a:rPr lang="zh-CN" altLang="en-US" sz="2800" b="1" dirty="0"/>
              <a:t>，</a:t>
            </a:r>
            <a:r>
              <a:rPr lang="zh-CN" altLang="en-US" sz="2800" b="1" dirty="0">
                <a:latin typeface="宋体" pitchFamily="2" charset="-122"/>
              </a:rPr>
              <a:t>（第</a:t>
            </a:r>
            <a:r>
              <a:rPr lang="en-US" altLang="zh-CN" sz="2800" b="1" dirty="0">
                <a:latin typeface="宋体" pitchFamily="2" charset="-122"/>
              </a:rPr>
              <a:t>7</a:t>
            </a:r>
            <a:r>
              <a:rPr lang="zh-CN" altLang="en-US" sz="2800" b="1" dirty="0">
                <a:latin typeface="宋体" pitchFamily="2" charset="-122"/>
              </a:rPr>
              <a:t>版）</a:t>
            </a:r>
            <a:r>
              <a:rPr lang="zh-CN" altLang="en-US" sz="2800" b="1" dirty="0"/>
              <a:t>电子工业出版社，</a:t>
            </a:r>
            <a:r>
              <a:rPr lang="en-US" altLang="zh-CN" sz="2800" dirty="0"/>
              <a:t>2017</a:t>
            </a:r>
          </a:p>
          <a:p>
            <a:r>
              <a:rPr lang="en-US" altLang="zh-CN" sz="2800" dirty="0"/>
              <a:t>3.</a:t>
            </a:r>
            <a:r>
              <a:rPr lang="zh-CN" altLang="en-US" sz="2800" dirty="0"/>
              <a:t>郑老师的</a:t>
            </a:r>
            <a:r>
              <a:rPr lang="en-US" altLang="zh-CN" sz="2800" dirty="0"/>
              <a:t>MOOC</a:t>
            </a:r>
            <a:r>
              <a:rPr lang="zh-CN" altLang="en-US" sz="2800" dirty="0"/>
              <a:t>，</a:t>
            </a:r>
            <a:r>
              <a:rPr lang="en-US" altLang="zh-CN" sz="2800" dirty="0">
                <a:hlinkClick r:id="rId2"/>
              </a:rPr>
              <a:t>https://www.bilibili.com/video/BV1JV411t7ow/</a:t>
            </a:r>
            <a:endParaRPr lang="en-US" altLang="zh-CN" sz="2800" dirty="0"/>
          </a:p>
          <a:p>
            <a:r>
              <a:rPr lang="zh-CN" altLang="en-US" sz="2800" dirty="0"/>
              <a:t>本课件印有华为标记的图片来自华为“</a:t>
            </a:r>
            <a:r>
              <a:rPr lang="zh-CN" altLang="en-US" sz="2800" b="0" i="0" dirty="0">
                <a:solidFill>
                  <a:srgbClr val="333333"/>
                </a:solidFill>
                <a:effectLst/>
                <a:latin typeface="PingFangSC"/>
              </a:rPr>
              <a:t>智能基座产教融合协同育人基地”，特此感谢！</a:t>
            </a:r>
            <a:endParaRPr lang="en-US" altLang="zh-CN"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D3086DB8-FB89-43CA-945B-C7E97A730E95}" type="slidenum">
              <a:rPr lang="en-US" altLang="zh-CN"/>
              <a:pPr/>
              <a:t>30</a:t>
            </a:fld>
            <a:endParaRPr lang="en-US" altLang="zh-CN"/>
          </a:p>
        </p:txBody>
      </p:sp>
      <p:sp>
        <p:nvSpPr>
          <p:cNvPr id="130050" name="Rectangle 2"/>
          <p:cNvSpPr>
            <a:spLocks noGrp="1" noChangeArrowheads="1"/>
          </p:cNvSpPr>
          <p:nvPr>
            <p:ph type="title"/>
          </p:nvPr>
        </p:nvSpPr>
        <p:spPr/>
        <p:txBody>
          <a:bodyPr/>
          <a:lstStyle/>
          <a:p>
            <a:endParaRPr lang="zh-CN" altLang="zh-CN"/>
          </a:p>
        </p:txBody>
      </p:sp>
      <p:sp>
        <p:nvSpPr>
          <p:cNvPr id="130051" name="Rectangle 3"/>
          <p:cNvSpPr>
            <a:spLocks noGrp="1" noChangeArrowheads="1"/>
          </p:cNvSpPr>
          <p:nvPr>
            <p:ph type="body" idx="1"/>
          </p:nvPr>
        </p:nvSpPr>
        <p:spPr/>
        <p:txBody>
          <a:bodyPr/>
          <a:lstStyle/>
          <a:p>
            <a:endParaRPr lang="zh-CN" altLang="zh-CN" dirty="0"/>
          </a:p>
        </p:txBody>
      </p:sp>
      <p:sp>
        <p:nvSpPr>
          <p:cNvPr id="2" name="文本框 1"/>
          <p:cNvSpPr txBox="1"/>
          <p:nvPr/>
        </p:nvSpPr>
        <p:spPr>
          <a:xfrm>
            <a:off x="539552" y="6381328"/>
            <a:ext cx="1728192" cy="338554"/>
          </a:xfrm>
          <a:prstGeom prst="rect">
            <a:avLst/>
          </a:prstGeom>
          <a:noFill/>
        </p:spPr>
        <p:txBody>
          <a:bodyPr wrap="square" rtlCol="0">
            <a:spAutoFit/>
          </a:bodyPr>
          <a:lstStyle/>
          <a:p>
            <a:r>
              <a:rPr lang="zh-CN" altLang="en-US" sz="1600" b="1" dirty="0"/>
              <a:t>校园网流量监测 </a:t>
            </a:r>
          </a:p>
        </p:txBody>
      </p:sp>
      <p:sp>
        <p:nvSpPr>
          <p:cNvPr id="3" name="文本框 2"/>
          <p:cNvSpPr txBox="1"/>
          <p:nvPr/>
        </p:nvSpPr>
        <p:spPr>
          <a:xfrm>
            <a:off x="2195736" y="6419981"/>
            <a:ext cx="2008948" cy="523220"/>
          </a:xfrm>
          <a:prstGeom prst="rect">
            <a:avLst/>
          </a:prstGeom>
          <a:noFill/>
        </p:spPr>
        <p:txBody>
          <a:bodyPr wrap="none" rtlCol="0">
            <a:spAutoFit/>
          </a:bodyPr>
          <a:lstStyle/>
          <a:p>
            <a:r>
              <a:rPr lang="en-US" altLang="zh-CN" sz="1400" dirty="0">
                <a:hlinkClick r:id="rId3"/>
              </a:rPr>
              <a:t>http://ns4.ustc.edu.cn/</a:t>
            </a:r>
            <a:endParaRPr lang="en-US" altLang="zh-CN" sz="1400" dirty="0"/>
          </a:p>
          <a:p>
            <a:endParaRPr lang="zh-CN" altLang="en-US" sz="1400" dirty="0"/>
          </a:p>
        </p:txBody>
      </p:sp>
      <p:pic>
        <p:nvPicPr>
          <p:cNvPr id="6" name="图片 5">
            <a:extLst>
              <a:ext uri="{FF2B5EF4-FFF2-40B4-BE49-F238E27FC236}">
                <a16:creationId xmlns:a16="http://schemas.microsoft.com/office/drawing/2014/main" id="{46ED72F9-D8A4-41F9-921D-BF2BBEFCA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05" y="214313"/>
            <a:ext cx="8725303" cy="5806006"/>
          </a:xfrm>
          <a:prstGeom prst="rect">
            <a:avLst/>
          </a:prstGeom>
        </p:spPr>
      </p:pic>
    </p:spTree>
    <p:extLst>
      <p:ext uri="{BB962C8B-B14F-4D97-AF65-F5344CB8AC3E}">
        <p14:creationId xmlns:p14="http://schemas.microsoft.com/office/powerpoint/2010/main" val="261133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中国科技大学无线网络分布图</a:t>
            </a:r>
          </a:p>
        </p:txBody>
      </p:sp>
      <p:sp>
        <p:nvSpPr>
          <p:cNvPr id="3" name="内容占位符 2"/>
          <p:cNvSpPr>
            <a:spLocks noGrp="1"/>
          </p:cNvSpPr>
          <p:nvPr>
            <p:ph idx="1"/>
          </p:nvPr>
        </p:nvSpPr>
        <p:spPr>
          <a:xfrm>
            <a:off x="971600" y="5949280"/>
            <a:ext cx="7772400" cy="615281"/>
          </a:xfrm>
        </p:spPr>
        <p:txBody>
          <a:bodyPr/>
          <a:lstStyle/>
          <a:p>
            <a:r>
              <a:rPr lang="en-US" altLang="zh-CN" dirty="0">
                <a:hlinkClick r:id="rId3"/>
              </a:rPr>
              <a:t>http://linux.ustc.edu.cn/ap/</a:t>
            </a:r>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2931E106-F4CF-4DA4-B878-29B4FEFFB9F2}" type="slidenum">
              <a:rPr lang="en-US" altLang="zh-CN" smtClean="0"/>
              <a:pPr/>
              <a:t>31</a:t>
            </a:fld>
            <a:endParaRPr lang="en-US" altLang="zh-CN"/>
          </a:p>
        </p:txBody>
      </p:sp>
      <p:pic>
        <p:nvPicPr>
          <p:cNvPr id="141314" name="Picture 2"/>
          <p:cNvPicPr>
            <a:picLocks noChangeAspect="1" noChangeArrowheads="1"/>
          </p:cNvPicPr>
          <p:nvPr/>
        </p:nvPicPr>
        <p:blipFill>
          <a:blip r:embed="rId4" cstate="print"/>
          <a:srcRect/>
          <a:stretch>
            <a:fillRect/>
          </a:stretch>
        </p:blipFill>
        <p:spPr bwMode="auto">
          <a:xfrm>
            <a:off x="241429" y="1832769"/>
            <a:ext cx="8515350" cy="4254500"/>
          </a:xfrm>
          <a:prstGeom prst="rect">
            <a:avLst/>
          </a:prstGeom>
          <a:noFill/>
          <a:ln w="9525">
            <a:noFill/>
            <a:miter lim="800000"/>
            <a:headEnd/>
            <a:tailEnd/>
          </a:ln>
        </p:spPr>
      </p:pic>
    </p:spTree>
    <p:extLst>
      <p:ext uri="{BB962C8B-B14F-4D97-AF65-F5344CB8AC3E}">
        <p14:creationId xmlns:p14="http://schemas.microsoft.com/office/powerpoint/2010/main" val="1279379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C69717-368E-4111-B7D9-7ADBAE30306C}"/>
              </a:ext>
            </a:extLst>
          </p:cNvPr>
          <p:cNvSpPr>
            <a:spLocks noGrp="1"/>
          </p:cNvSpPr>
          <p:nvPr>
            <p:ph type="title"/>
          </p:nvPr>
        </p:nvSpPr>
        <p:spPr/>
        <p:txBody>
          <a:bodyPr/>
          <a:lstStyle/>
          <a:p>
            <a:r>
              <a:rPr lang="zh-CN" altLang="en-US" dirty="0"/>
              <a:t>城域网</a:t>
            </a:r>
          </a:p>
        </p:txBody>
      </p:sp>
      <p:pic>
        <p:nvPicPr>
          <p:cNvPr id="6" name="内容占位符 5">
            <a:extLst>
              <a:ext uri="{FF2B5EF4-FFF2-40B4-BE49-F238E27FC236}">
                <a16:creationId xmlns:a16="http://schemas.microsoft.com/office/drawing/2014/main" id="{2D3B37F9-391B-4A23-A9A5-77E5073757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743468"/>
            <a:ext cx="8343528" cy="4637859"/>
          </a:xfrm>
        </p:spPr>
      </p:pic>
      <p:sp>
        <p:nvSpPr>
          <p:cNvPr id="4" name="灯片编号占位符 3">
            <a:extLst>
              <a:ext uri="{FF2B5EF4-FFF2-40B4-BE49-F238E27FC236}">
                <a16:creationId xmlns:a16="http://schemas.microsoft.com/office/drawing/2014/main" id="{49A42AAE-59F9-4549-8876-D19BBB558948}"/>
              </a:ext>
            </a:extLst>
          </p:cNvPr>
          <p:cNvSpPr>
            <a:spLocks noGrp="1"/>
          </p:cNvSpPr>
          <p:nvPr>
            <p:ph type="sldNum" sz="quarter" idx="12"/>
          </p:nvPr>
        </p:nvSpPr>
        <p:spPr/>
        <p:txBody>
          <a:bodyPr/>
          <a:lstStyle/>
          <a:p>
            <a:fld id="{2931E106-F4CF-4DA4-B878-29B4FEFFB9F2}" type="slidenum">
              <a:rPr lang="en-US" altLang="zh-CN" smtClean="0"/>
              <a:pPr/>
              <a:t>32</a:t>
            </a:fld>
            <a:endParaRPr lang="en-US" altLang="zh-CN"/>
          </a:p>
        </p:txBody>
      </p:sp>
    </p:spTree>
    <p:extLst>
      <p:ext uri="{BB962C8B-B14F-4D97-AF65-F5344CB8AC3E}">
        <p14:creationId xmlns:p14="http://schemas.microsoft.com/office/powerpoint/2010/main" val="484435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F68540-D4F1-4438-A1F9-494DF3E043E7}"/>
              </a:ext>
            </a:extLst>
          </p:cNvPr>
          <p:cNvSpPr>
            <a:spLocks noGrp="1"/>
          </p:cNvSpPr>
          <p:nvPr>
            <p:ph type="title"/>
          </p:nvPr>
        </p:nvSpPr>
        <p:spPr/>
        <p:txBody>
          <a:bodyPr/>
          <a:lstStyle/>
          <a:p>
            <a:r>
              <a:rPr lang="zh-CN" altLang="en-US" dirty="0"/>
              <a:t>广域网</a:t>
            </a:r>
          </a:p>
        </p:txBody>
      </p:sp>
      <p:pic>
        <p:nvPicPr>
          <p:cNvPr id="6" name="内容占位符 5">
            <a:extLst>
              <a:ext uri="{FF2B5EF4-FFF2-40B4-BE49-F238E27FC236}">
                <a16:creationId xmlns:a16="http://schemas.microsoft.com/office/drawing/2014/main" id="{79FB03E8-BE16-4A3A-ACE7-EC0A8EB43C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2059276"/>
            <a:ext cx="8372677" cy="4567601"/>
          </a:xfrm>
        </p:spPr>
      </p:pic>
      <p:sp>
        <p:nvSpPr>
          <p:cNvPr id="4" name="灯片编号占位符 3">
            <a:extLst>
              <a:ext uri="{FF2B5EF4-FFF2-40B4-BE49-F238E27FC236}">
                <a16:creationId xmlns:a16="http://schemas.microsoft.com/office/drawing/2014/main" id="{613BBC78-9B08-4ADF-9621-0D99ECD1877B}"/>
              </a:ext>
            </a:extLst>
          </p:cNvPr>
          <p:cNvSpPr>
            <a:spLocks noGrp="1"/>
          </p:cNvSpPr>
          <p:nvPr>
            <p:ph type="sldNum" sz="quarter" idx="12"/>
          </p:nvPr>
        </p:nvSpPr>
        <p:spPr/>
        <p:txBody>
          <a:bodyPr/>
          <a:lstStyle/>
          <a:p>
            <a:fld id="{2931E106-F4CF-4DA4-B878-29B4FEFFB9F2}" type="slidenum">
              <a:rPr lang="en-US" altLang="zh-CN" smtClean="0"/>
              <a:pPr/>
              <a:t>33</a:t>
            </a:fld>
            <a:endParaRPr lang="en-US" altLang="zh-CN"/>
          </a:p>
        </p:txBody>
      </p:sp>
    </p:spTree>
    <p:extLst>
      <p:ext uri="{BB962C8B-B14F-4D97-AF65-F5344CB8AC3E}">
        <p14:creationId xmlns:p14="http://schemas.microsoft.com/office/powerpoint/2010/main" val="4074018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B58456-B99C-4C78-B8EB-03C310F77CB2}"/>
              </a:ext>
            </a:extLst>
          </p:cNvPr>
          <p:cNvSpPr>
            <a:spLocks noGrp="1"/>
          </p:cNvSpPr>
          <p:nvPr>
            <p:ph type="title"/>
          </p:nvPr>
        </p:nvSpPr>
        <p:spPr/>
        <p:txBody>
          <a:bodyPr/>
          <a:lstStyle/>
          <a:p>
            <a:r>
              <a:rPr lang="zh-CN" altLang="en-US" dirty="0"/>
              <a:t>数据中心</a:t>
            </a:r>
          </a:p>
        </p:txBody>
      </p:sp>
      <p:pic>
        <p:nvPicPr>
          <p:cNvPr id="6" name="内容占位符 5">
            <a:extLst>
              <a:ext uri="{FF2B5EF4-FFF2-40B4-BE49-F238E27FC236}">
                <a16:creationId xmlns:a16="http://schemas.microsoft.com/office/drawing/2014/main" id="{4CDC7D24-8A82-46A2-800F-C8574652FD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844824"/>
            <a:ext cx="8566733" cy="4798863"/>
          </a:xfrm>
        </p:spPr>
      </p:pic>
      <p:sp>
        <p:nvSpPr>
          <p:cNvPr id="4" name="灯片编号占位符 3">
            <a:extLst>
              <a:ext uri="{FF2B5EF4-FFF2-40B4-BE49-F238E27FC236}">
                <a16:creationId xmlns:a16="http://schemas.microsoft.com/office/drawing/2014/main" id="{D62187A7-93CA-4FF7-9B64-DBBEDA10FB88}"/>
              </a:ext>
            </a:extLst>
          </p:cNvPr>
          <p:cNvSpPr>
            <a:spLocks noGrp="1"/>
          </p:cNvSpPr>
          <p:nvPr>
            <p:ph type="sldNum" sz="quarter" idx="12"/>
          </p:nvPr>
        </p:nvSpPr>
        <p:spPr/>
        <p:txBody>
          <a:bodyPr/>
          <a:lstStyle/>
          <a:p>
            <a:fld id="{2931E106-F4CF-4DA4-B878-29B4FEFFB9F2}" type="slidenum">
              <a:rPr lang="en-US" altLang="zh-CN" smtClean="0"/>
              <a:pPr/>
              <a:t>34</a:t>
            </a:fld>
            <a:endParaRPr lang="en-US" altLang="zh-CN"/>
          </a:p>
        </p:txBody>
      </p:sp>
    </p:spTree>
    <p:extLst>
      <p:ext uri="{BB962C8B-B14F-4D97-AF65-F5344CB8AC3E}">
        <p14:creationId xmlns:p14="http://schemas.microsoft.com/office/powerpoint/2010/main" val="3496903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94A6107-E350-432E-9605-E0108C6D9B98}" type="slidenum">
              <a:rPr lang="en-US" altLang="zh-CN"/>
              <a:pPr/>
              <a:t>35</a:t>
            </a:fld>
            <a:endParaRPr lang="en-US" altLang="zh-CN"/>
          </a:p>
        </p:txBody>
      </p:sp>
      <p:sp>
        <p:nvSpPr>
          <p:cNvPr id="78850" name="Rectangle 2"/>
          <p:cNvSpPr>
            <a:spLocks noGrp="1" noChangeArrowheads="1"/>
          </p:cNvSpPr>
          <p:nvPr>
            <p:ph type="title"/>
          </p:nvPr>
        </p:nvSpPr>
        <p:spPr/>
        <p:txBody>
          <a:bodyPr/>
          <a:lstStyle/>
          <a:p>
            <a:r>
              <a:rPr lang="en-US" altLang="zh-CN" b="1" dirty="0"/>
              <a:t>Chapter 1  </a:t>
            </a:r>
            <a:r>
              <a:rPr lang="zh-CN" altLang="en-US" b="1" dirty="0"/>
              <a:t>概述</a:t>
            </a:r>
          </a:p>
        </p:txBody>
      </p:sp>
      <p:sp>
        <p:nvSpPr>
          <p:cNvPr id="78851" name="Rectangle 3"/>
          <p:cNvSpPr>
            <a:spLocks noGrp="1" noChangeArrowheads="1"/>
          </p:cNvSpPr>
          <p:nvPr>
            <p:ph type="body" idx="1"/>
          </p:nvPr>
        </p:nvSpPr>
        <p:spPr/>
        <p:txBody>
          <a:bodyPr/>
          <a:lstStyle/>
          <a:p>
            <a:r>
              <a:rPr lang="en-US" altLang="zh-CN" b="1" dirty="0"/>
              <a:t>1.1 Internet </a:t>
            </a:r>
            <a:r>
              <a:rPr lang="zh-CN" altLang="en-US" b="1" dirty="0"/>
              <a:t>的发展史</a:t>
            </a:r>
          </a:p>
          <a:p>
            <a:r>
              <a:rPr lang="en-US" altLang="zh-CN" b="1" dirty="0"/>
              <a:t>1.2 </a:t>
            </a:r>
            <a:r>
              <a:rPr lang="zh-CN" altLang="en-US" b="1" dirty="0"/>
              <a:t>中国</a:t>
            </a:r>
            <a:r>
              <a:rPr lang="en-US" altLang="zh-CN" b="1" dirty="0"/>
              <a:t>Internet</a:t>
            </a:r>
            <a:r>
              <a:rPr lang="zh-CN" altLang="en-US" b="1" dirty="0"/>
              <a:t>的发展史</a:t>
            </a:r>
          </a:p>
          <a:p>
            <a:r>
              <a:rPr lang="en-US" altLang="zh-CN" b="1" dirty="0"/>
              <a:t>1.3 IPv6</a:t>
            </a:r>
            <a:r>
              <a:rPr lang="zh-CN" altLang="en-US" b="1" dirty="0"/>
              <a:t>发展史</a:t>
            </a:r>
          </a:p>
          <a:p>
            <a:r>
              <a:rPr lang="en-US" altLang="zh-CN" b="1" dirty="0"/>
              <a:t>1.4 </a:t>
            </a:r>
            <a:r>
              <a:rPr lang="zh-CN" altLang="en-US" b="1" dirty="0"/>
              <a:t>网络结构</a:t>
            </a:r>
            <a:endParaRPr lang="en-US" altLang="zh-CN" b="1" dirty="0"/>
          </a:p>
          <a:p>
            <a:pPr>
              <a:buFont typeface="Wingdings" panose="05000000000000000000" pitchFamily="2" charset="2"/>
              <a:buChar char="Ø"/>
            </a:pPr>
            <a:r>
              <a:rPr lang="en-US" altLang="zh-CN" b="1" dirty="0">
                <a:solidFill>
                  <a:srgbClr val="FF0000"/>
                </a:solidFill>
              </a:rPr>
              <a:t>1.5 Internet</a:t>
            </a:r>
            <a:r>
              <a:rPr lang="zh-CN" altLang="en-US" b="1" dirty="0">
                <a:solidFill>
                  <a:srgbClr val="FF0000"/>
                </a:solidFill>
              </a:rPr>
              <a:t>的应用</a:t>
            </a:r>
          </a:p>
          <a:p>
            <a:r>
              <a:rPr lang="en-US" altLang="zh-CN" b="1" dirty="0"/>
              <a:t>1.6 </a:t>
            </a:r>
            <a:r>
              <a:rPr lang="zh-CN" altLang="en-US" b="1" dirty="0"/>
              <a:t>互联网与物联网</a:t>
            </a:r>
          </a:p>
          <a:p>
            <a:r>
              <a:rPr lang="en-US" altLang="zh-CN" b="1" dirty="0"/>
              <a:t>1.7 </a:t>
            </a:r>
            <a:r>
              <a:rPr lang="zh-CN" altLang="en-US" b="1" dirty="0"/>
              <a:t>网络的标准和标准化组织</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effectLst>
                  <a:outerShdw blurRad="38100" dist="38100" dir="2700000" algn="tl">
                    <a:srgbClr val="000000"/>
                  </a:outerShdw>
                </a:effectLst>
              </a:rPr>
              <a:t>1.5Internet</a:t>
            </a:r>
            <a:r>
              <a:rPr lang="zh-CN" altLang="en-US" b="1" dirty="0">
                <a:effectLst>
                  <a:outerShdw blurRad="38100" dist="38100" dir="2700000" algn="tl">
                    <a:srgbClr val="000000"/>
                  </a:outerShdw>
                </a:effectLst>
              </a:rPr>
              <a:t>的应用（</a:t>
            </a:r>
            <a:r>
              <a:rPr lang="en-US" altLang="zh-CN" b="1" dirty="0">
                <a:effectLst>
                  <a:outerShdw blurRad="38100" dist="38100" dir="2700000" algn="tl">
                    <a:srgbClr val="000000"/>
                  </a:outerShdw>
                </a:effectLst>
              </a:rPr>
              <a:t>1)</a:t>
            </a:r>
            <a:endParaRPr lang="zh-CN" altLang="en-US" dirty="0"/>
          </a:p>
        </p:txBody>
      </p:sp>
      <p:graphicFrame>
        <p:nvGraphicFramePr>
          <p:cNvPr id="5" name="内容占位符 4"/>
          <p:cNvGraphicFramePr>
            <a:graphicFrameLocks noGrp="1"/>
          </p:cNvGraphicFramePr>
          <p:nvPr>
            <p:ph idx="1"/>
          </p:nvPr>
        </p:nvGraphicFramePr>
        <p:xfrm>
          <a:off x="928662" y="1857364"/>
          <a:ext cx="7772400"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灯片编号占位符 3"/>
          <p:cNvSpPr>
            <a:spLocks noGrp="1"/>
          </p:cNvSpPr>
          <p:nvPr>
            <p:ph type="sldNum" sz="quarter" idx="12"/>
          </p:nvPr>
        </p:nvSpPr>
        <p:spPr/>
        <p:txBody>
          <a:bodyPr/>
          <a:lstStyle/>
          <a:p>
            <a:fld id="{2931E106-F4CF-4DA4-B878-29B4FEFFB9F2}" type="slidenum">
              <a:rPr lang="en-US" altLang="zh-CN" smtClean="0"/>
              <a:pPr/>
              <a:t>36</a:t>
            </a:fld>
            <a:endParaRPr lang="en-US" altLang="zh-CN"/>
          </a:p>
        </p:txBody>
      </p:sp>
      <p:grpSp>
        <p:nvGrpSpPr>
          <p:cNvPr id="6" name="组合 5"/>
          <p:cNvGrpSpPr/>
          <p:nvPr/>
        </p:nvGrpSpPr>
        <p:grpSpPr>
          <a:xfrm>
            <a:off x="3779912" y="4509120"/>
            <a:ext cx="2664296" cy="1728192"/>
            <a:chOff x="2779233" y="1931675"/>
            <a:chExt cx="4974336" cy="485304"/>
          </a:xfrm>
        </p:grpSpPr>
        <p:sp>
          <p:nvSpPr>
            <p:cNvPr id="7" name="同侧圆角矩形 6"/>
            <p:cNvSpPr/>
            <p:nvPr/>
          </p:nvSpPr>
          <p:spPr>
            <a:xfrm rot="5400000">
              <a:off x="5023749" y="-312841"/>
              <a:ext cx="485304" cy="497433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同侧圆角矩形 4"/>
            <p:cNvSpPr/>
            <p:nvPr/>
          </p:nvSpPr>
          <p:spPr>
            <a:xfrm>
              <a:off x="2779234" y="1955365"/>
              <a:ext cx="4950645" cy="437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b="1" kern="1200" dirty="0"/>
                <a:t>物联网</a:t>
              </a:r>
              <a:endParaRPr lang="en-US" altLang="zh-CN" sz="1200" b="1" kern="1200" dirty="0"/>
            </a:p>
            <a:p>
              <a:pPr marL="114300" lvl="1" indent="-114300" algn="l" defTabSz="533400">
                <a:lnSpc>
                  <a:spcPct val="90000"/>
                </a:lnSpc>
                <a:spcBef>
                  <a:spcPct val="0"/>
                </a:spcBef>
                <a:spcAft>
                  <a:spcPct val="15000"/>
                </a:spcAft>
                <a:buChar char="••"/>
              </a:pPr>
              <a:r>
                <a:rPr lang="zh-CN" altLang="en-US" sz="1200" b="1" kern="1200" dirty="0"/>
                <a:t>云计算</a:t>
              </a:r>
              <a:r>
                <a:rPr lang="en-US" altLang="zh-CN" sz="1200" b="1" kern="1200" dirty="0"/>
                <a:t>/</a:t>
              </a:r>
              <a:r>
                <a:rPr lang="zh-CN" altLang="en-US" sz="1200" b="1" kern="1200" dirty="0"/>
                <a:t>存储</a:t>
              </a:r>
              <a:r>
                <a:rPr lang="zh-CN" altLang="en-US" b="1" dirty="0"/>
                <a:t>、</a:t>
              </a:r>
              <a:r>
                <a:rPr lang="zh-CN" altLang="en-US" sz="1200" b="1" kern="1200" dirty="0"/>
                <a:t>雾计算</a:t>
              </a:r>
              <a:r>
                <a:rPr lang="en-US" altLang="zh-CN" sz="1200" b="1" kern="1200" dirty="0"/>
                <a:t>/</a:t>
              </a:r>
              <a:r>
                <a:rPr lang="zh-CN" altLang="en-US" sz="1200" b="1" kern="1200" dirty="0"/>
                <a:t>边缘计算</a:t>
              </a:r>
              <a:endParaRPr lang="en-US" altLang="zh-CN" sz="1200" b="1" kern="1200" dirty="0"/>
            </a:p>
            <a:p>
              <a:pPr marL="114300" lvl="1" indent="-114300" algn="l" defTabSz="533400">
                <a:lnSpc>
                  <a:spcPct val="90000"/>
                </a:lnSpc>
                <a:spcBef>
                  <a:spcPct val="0"/>
                </a:spcBef>
                <a:spcAft>
                  <a:spcPct val="15000"/>
                </a:spcAft>
                <a:buChar char="••"/>
              </a:pPr>
              <a:r>
                <a:rPr lang="zh-CN" altLang="en-US" b="1" dirty="0"/>
                <a:t>智能交通、自动驾驶</a:t>
              </a:r>
              <a:endParaRPr lang="en-US" altLang="zh-CN" b="1" dirty="0"/>
            </a:p>
            <a:p>
              <a:pPr marL="114300" lvl="1" indent="-114300" algn="l" defTabSz="533400">
                <a:lnSpc>
                  <a:spcPct val="90000"/>
                </a:lnSpc>
                <a:spcBef>
                  <a:spcPct val="0"/>
                </a:spcBef>
                <a:spcAft>
                  <a:spcPct val="15000"/>
                </a:spcAft>
                <a:buChar char="••"/>
              </a:pPr>
              <a:r>
                <a:rPr lang="zh-CN" altLang="en-US" b="1" dirty="0"/>
                <a:t>虚拟现实</a:t>
              </a:r>
              <a:endParaRPr lang="en-US" altLang="zh-CN" b="1" dirty="0"/>
            </a:p>
            <a:p>
              <a:pPr marL="114300" lvl="1" indent="-114300" algn="l" defTabSz="533400">
                <a:lnSpc>
                  <a:spcPct val="90000"/>
                </a:lnSpc>
                <a:spcBef>
                  <a:spcPct val="0"/>
                </a:spcBef>
                <a:spcAft>
                  <a:spcPct val="15000"/>
                </a:spcAft>
                <a:buChar char="••"/>
              </a:pPr>
              <a:endParaRPr lang="zh-CN" altLang="en-US" sz="1200" b="1" kern="1200" dirty="0"/>
            </a:p>
          </p:txBody>
        </p:sp>
      </p:grpSp>
      <p:grpSp>
        <p:nvGrpSpPr>
          <p:cNvPr id="10" name="组合 9"/>
          <p:cNvGrpSpPr/>
          <p:nvPr/>
        </p:nvGrpSpPr>
        <p:grpSpPr>
          <a:xfrm>
            <a:off x="6516216" y="4509120"/>
            <a:ext cx="2232248" cy="1728192"/>
            <a:chOff x="2779233" y="1931675"/>
            <a:chExt cx="4974336" cy="485304"/>
          </a:xfrm>
        </p:grpSpPr>
        <p:sp>
          <p:nvSpPr>
            <p:cNvPr id="11" name="同侧圆角矩形 10"/>
            <p:cNvSpPr/>
            <p:nvPr/>
          </p:nvSpPr>
          <p:spPr>
            <a:xfrm rot="5400000">
              <a:off x="5023749" y="-312841"/>
              <a:ext cx="485304" cy="497433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同侧圆角矩形 4"/>
            <p:cNvSpPr/>
            <p:nvPr/>
          </p:nvSpPr>
          <p:spPr>
            <a:xfrm>
              <a:off x="2779234" y="1955365"/>
              <a:ext cx="4950645" cy="437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b="1" kern="1200" dirty="0"/>
                <a:t>大数据</a:t>
              </a:r>
              <a:endParaRPr lang="en-US" altLang="zh-CN" sz="1200" b="1" kern="1200" dirty="0"/>
            </a:p>
            <a:p>
              <a:pPr marL="114300" lvl="1" indent="-114300" algn="l" defTabSz="533400">
                <a:lnSpc>
                  <a:spcPct val="90000"/>
                </a:lnSpc>
                <a:spcBef>
                  <a:spcPct val="0"/>
                </a:spcBef>
                <a:spcAft>
                  <a:spcPct val="15000"/>
                </a:spcAft>
                <a:buChar char="••"/>
              </a:pPr>
              <a:r>
                <a:rPr lang="zh-CN" altLang="en-US" b="1" dirty="0"/>
                <a:t>机器学习</a:t>
              </a:r>
              <a:r>
                <a:rPr lang="en-US" altLang="zh-CN" b="1" dirty="0"/>
                <a:t>/</a:t>
              </a:r>
              <a:r>
                <a:rPr lang="zh-CN" altLang="en-US" b="1" dirty="0"/>
                <a:t>深度学习</a:t>
              </a:r>
              <a:endParaRPr lang="en-US" altLang="zh-CN" sz="1200" b="1" kern="1200" dirty="0"/>
            </a:p>
            <a:p>
              <a:pPr marL="114300" lvl="1" indent="-114300" algn="l" defTabSz="533400">
                <a:lnSpc>
                  <a:spcPct val="90000"/>
                </a:lnSpc>
                <a:spcBef>
                  <a:spcPct val="0"/>
                </a:spcBef>
                <a:spcAft>
                  <a:spcPct val="15000"/>
                </a:spcAft>
                <a:buChar char="••"/>
              </a:pPr>
              <a:r>
                <a:rPr lang="zh-CN" altLang="en-US" sz="1200" b="1" kern="1200" dirty="0"/>
                <a:t>人工智能</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effectLst>
                  <a:outerShdw blurRad="38100" dist="38100" dir="2700000" algn="tl">
                    <a:srgbClr val="000000"/>
                  </a:outerShdw>
                </a:effectLst>
              </a:rPr>
              <a:t>1.5Internet</a:t>
            </a:r>
            <a:r>
              <a:rPr lang="zh-CN" altLang="en-US" b="1" dirty="0">
                <a:effectLst>
                  <a:outerShdw blurRad="38100" dist="38100" dir="2700000" algn="tl">
                    <a:srgbClr val="000000"/>
                  </a:outerShdw>
                </a:effectLst>
              </a:rPr>
              <a:t>的应用（</a:t>
            </a:r>
            <a:r>
              <a:rPr lang="en-US" altLang="zh-CN" b="1" dirty="0">
                <a:effectLst>
                  <a:outerShdw blurRad="38100" dist="38100" dir="2700000" algn="tl">
                    <a:srgbClr val="000000"/>
                  </a:outerShdw>
                </a:effectLst>
              </a:rPr>
              <a:t>2</a:t>
            </a:r>
            <a:r>
              <a:rPr lang="zh-CN" altLang="en-US" b="1" dirty="0">
                <a:effectLst>
                  <a:outerShdw blurRad="38100" dist="38100" dir="2700000" algn="tl">
                    <a:srgbClr val="000000"/>
                  </a:outerShdw>
                </a:effectLst>
              </a:rPr>
              <a:t>）</a:t>
            </a:r>
            <a:br>
              <a:rPr lang="en-US" altLang="zh-CN" b="1" dirty="0">
                <a:effectLst>
                  <a:outerShdw blurRad="38100" dist="38100" dir="2700000" algn="tl">
                    <a:srgbClr val="000000"/>
                  </a:outerShdw>
                </a:effectLst>
              </a:rPr>
            </a:br>
            <a:r>
              <a:rPr lang="en-US" altLang="zh-CN" b="1" dirty="0">
                <a:effectLst>
                  <a:outerShdw blurRad="38100" dist="38100" dir="2700000" algn="tl">
                    <a:srgbClr val="000000"/>
                  </a:outerShdw>
                </a:effectLst>
              </a:rPr>
              <a:t>---</a:t>
            </a:r>
            <a:r>
              <a:rPr lang="zh-CN" altLang="en-US" b="1" dirty="0">
                <a:effectLst>
                  <a:outerShdw blurRad="38100" dist="38100" dir="2700000" algn="tl">
                    <a:srgbClr val="000000"/>
                  </a:outerShdw>
                </a:effectLst>
              </a:rPr>
              <a:t>移动互联网</a:t>
            </a:r>
            <a:endParaRPr lang="zh-CN" altLang="en-US" dirty="0"/>
          </a:p>
        </p:txBody>
      </p:sp>
      <p:sp>
        <p:nvSpPr>
          <p:cNvPr id="3" name="内容占位符 2"/>
          <p:cNvSpPr>
            <a:spLocks noGrp="1"/>
          </p:cNvSpPr>
          <p:nvPr>
            <p:ph idx="1"/>
          </p:nvPr>
        </p:nvSpPr>
        <p:spPr>
          <a:xfrm>
            <a:off x="1214414" y="1714488"/>
            <a:ext cx="7643866" cy="5000636"/>
          </a:xfrm>
        </p:spPr>
        <p:txBody>
          <a:bodyPr/>
          <a:lstStyle/>
          <a:p>
            <a:r>
              <a:rPr lang="zh-CN" altLang="en-US" sz="2400" b="1" dirty="0"/>
              <a:t>特点：</a:t>
            </a:r>
            <a:endParaRPr lang="en-US" altLang="zh-CN" sz="2400" b="1" dirty="0"/>
          </a:p>
          <a:p>
            <a:pPr lvl="1"/>
            <a:r>
              <a:rPr lang="zh-CN" altLang="en-US" sz="2000" dirty="0"/>
              <a:t>永远在线，基本实名（手机号码），手机摄像头和</a:t>
            </a:r>
            <a:r>
              <a:rPr lang="en-US" altLang="zh-CN" sz="2000" dirty="0"/>
              <a:t>GPS</a:t>
            </a:r>
            <a:r>
              <a:rPr lang="zh-CN" altLang="en-US" sz="2000" dirty="0"/>
              <a:t>定位。</a:t>
            </a:r>
            <a:endParaRPr lang="en-US" altLang="zh-CN" sz="2000" dirty="0"/>
          </a:p>
          <a:p>
            <a:r>
              <a:rPr lang="zh-CN" altLang="en-US" sz="2400" b="1" dirty="0"/>
              <a:t>应用类型</a:t>
            </a:r>
            <a:endParaRPr lang="en-US" altLang="zh-CN" sz="2400" b="1" dirty="0"/>
          </a:p>
          <a:p>
            <a:pPr lvl="1"/>
            <a:r>
              <a:rPr lang="zh-CN" altLang="en-US" sz="2000" dirty="0"/>
              <a:t>手机新闻、广告：良好的互动性，用户行为跟踪</a:t>
            </a:r>
            <a:endParaRPr lang="en-US" altLang="zh-CN" sz="2000" dirty="0"/>
          </a:p>
          <a:p>
            <a:pPr lvl="1"/>
            <a:r>
              <a:rPr lang="zh-CN" altLang="en-US" sz="2000" dirty="0"/>
              <a:t>电子商务：</a:t>
            </a:r>
            <a:endParaRPr lang="en-US" altLang="zh-CN" sz="2000" dirty="0"/>
          </a:p>
          <a:p>
            <a:pPr lvl="2"/>
            <a:r>
              <a:rPr lang="zh-CN" altLang="en-US" sz="1800" dirty="0"/>
              <a:t>团购和优惠促销，公交、出租</a:t>
            </a:r>
            <a:endParaRPr lang="en-US" altLang="zh-CN" sz="1800" dirty="0"/>
          </a:p>
          <a:p>
            <a:pPr lvl="2"/>
            <a:r>
              <a:rPr lang="zh-CN" altLang="en-US" sz="1800" dirty="0"/>
              <a:t>预订服务，机票、酒店、景点门票的预订、查询、点评等</a:t>
            </a:r>
            <a:endParaRPr lang="en-US" altLang="zh-CN" sz="1800" dirty="0"/>
          </a:p>
          <a:p>
            <a:pPr lvl="2"/>
            <a:r>
              <a:rPr lang="zh-CN" altLang="en-US" sz="1800" dirty="0"/>
              <a:t>手机支付，刷脸验证</a:t>
            </a:r>
            <a:endParaRPr lang="en-US" altLang="zh-CN" sz="1800" dirty="0"/>
          </a:p>
          <a:p>
            <a:pPr lvl="1"/>
            <a:r>
              <a:rPr lang="zh-CN" altLang="en-US" sz="2000" dirty="0"/>
              <a:t>娱乐：手机游戏，音乐、视频</a:t>
            </a:r>
            <a:endParaRPr lang="en-US" altLang="zh-CN" sz="2000" dirty="0"/>
          </a:p>
          <a:p>
            <a:pPr lvl="1"/>
            <a:r>
              <a:rPr lang="zh-CN" altLang="en-US" sz="2000" dirty="0"/>
              <a:t>移动社区：微信等</a:t>
            </a:r>
            <a:endParaRPr lang="en-US" altLang="zh-CN" sz="2000" dirty="0"/>
          </a:p>
          <a:p>
            <a:pPr lvl="1"/>
            <a:r>
              <a:rPr lang="zh-CN" altLang="en-US" sz="2000" dirty="0"/>
              <a:t>移动搜索：</a:t>
            </a:r>
            <a:endParaRPr lang="en-US" altLang="zh-CN" sz="2000" dirty="0"/>
          </a:p>
          <a:p>
            <a:pPr lvl="2"/>
            <a:r>
              <a:rPr lang="zh-CN" altLang="en-US" sz="1800" dirty="0"/>
              <a:t>比较查询，条形码查询和可视化搜索</a:t>
            </a:r>
            <a:endParaRPr lang="en-US" altLang="zh-CN" sz="1800" dirty="0"/>
          </a:p>
          <a:p>
            <a:pPr lvl="2"/>
            <a:r>
              <a:rPr lang="zh-CN" altLang="en-US" sz="1800" dirty="0"/>
              <a:t>基于地理文字的服务，如签到，周边服务搜索、点评，</a:t>
            </a:r>
            <a:endParaRPr lang="en-US" altLang="zh-CN" dirty="0"/>
          </a:p>
          <a:p>
            <a:pPr lvl="1"/>
            <a:r>
              <a:rPr lang="en-US" altLang="zh-CN" sz="2000" dirty="0"/>
              <a:t>……</a:t>
            </a:r>
          </a:p>
        </p:txBody>
      </p:sp>
      <p:sp>
        <p:nvSpPr>
          <p:cNvPr id="4" name="灯片编号占位符 3"/>
          <p:cNvSpPr>
            <a:spLocks noGrp="1"/>
          </p:cNvSpPr>
          <p:nvPr>
            <p:ph type="sldNum" sz="quarter" idx="12"/>
          </p:nvPr>
        </p:nvSpPr>
        <p:spPr/>
        <p:txBody>
          <a:bodyPr/>
          <a:lstStyle/>
          <a:p>
            <a:fld id="{2931E106-F4CF-4DA4-B878-29B4FEFFB9F2}" type="slidenum">
              <a:rPr lang="en-US" altLang="zh-CN" smtClean="0"/>
              <a:pPr/>
              <a:t>37</a:t>
            </a:fld>
            <a:endParaRPr lang="en-US" altLang="zh-C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2832863D-E559-4CF6-A73F-AA3B234AF2F9}" type="slidenum">
              <a:rPr lang="en-US" altLang="zh-CN"/>
              <a:pPr/>
              <a:t>38</a:t>
            </a:fld>
            <a:endParaRPr lang="en-US" altLang="zh-CN"/>
          </a:p>
        </p:txBody>
      </p:sp>
      <p:sp>
        <p:nvSpPr>
          <p:cNvPr id="65538" name="Rectangle 2"/>
          <p:cNvSpPr>
            <a:spLocks noGrp="1" noChangeArrowheads="1"/>
          </p:cNvSpPr>
          <p:nvPr>
            <p:ph type="title"/>
          </p:nvPr>
        </p:nvSpPr>
        <p:spPr/>
        <p:txBody>
          <a:bodyPr/>
          <a:lstStyle/>
          <a:p>
            <a:r>
              <a:rPr lang="en-US" altLang="zh-CN" b="1" dirty="0"/>
              <a:t>Chapter 1  </a:t>
            </a:r>
            <a:r>
              <a:rPr lang="zh-CN" altLang="en-US" b="1" dirty="0"/>
              <a:t>概述</a:t>
            </a:r>
          </a:p>
        </p:txBody>
      </p:sp>
      <p:sp>
        <p:nvSpPr>
          <p:cNvPr id="65539" name="Rectangle 3"/>
          <p:cNvSpPr>
            <a:spLocks noGrp="1" noChangeArrowheads="1"/>
          </p:cNvSpPr>
          <p:nvPr>
            <p:ph type="body" idx="1"/>
          </p:nvPr>
        </p:nvSpPr>
        <p:spPr/>
        <p:txBody>
          <a:bodyPr/>
          <a:lstStyle/>
          <a:p>
            <a:r>
              <a:rPr lang="en-US" altLang="zh-CN" b="1" dirty="0"/>
              <a:t>1.1 Internet </a:t>
            </a:r>
            <a:r>
              <a:rPr lang="zh-CN" altLang="en-US" b="1" dirty="0"/>
              <a:t>的发展史</a:t>
            </a:r>
          </a:p>
          <a:p>
            <a:r>
              <a:rPr lang="en-US" altLang="zh-CN" b="1" dirty="0"/>
              <a:t>1.2 </a:t>
            </a:r>
            <a:r>
              <a:rPr lang="zh-CN" altLang="en-US" b="1" dirty="0"/>
              <a:t>中国</a:t>
            </a:r>
            <a:r>
              <a:rPr lang="en-US" altLang="zh-CN" b="1" dirty="0"/>
              <a:t>Internet</a:t>
            </a:r>
            <a:r>
              <a:rPr lang="zh-CN" altLang="en-US" b="1" dirty="0"/>
              <a:t>的发展史</a:t>
            </a:r>
          </a:p>
          <a:p>
            <a:r>
              <a:rPr lang="en-US" altLang="zh-CN" b="1" dirty="0"/>
              <a:t>1.3 IPv6</a:t>
            </a:r>
            <a:r>
              <a:rPr lang="zh-CN" altLang="en-US" b="1" dirty="0"/>
              <a:t>发展史</a:t>
            </a:r>
          </a:p>
          <a:p>
            <a:r>
              <a:rPr lang="en-US" altLang="zh-CN" b="1" dirty="0"/>
              <a:t>1.4 </a:t>
            </a:r>
            <a:r>
              <a:rPr lang="zh-CN" altLang="en-US" b="1" dirty="0"/>
              <a:t>网络结构</a:t>
            </a:r>
            <a:endParaRPr lang="en-US" altLang="zh-CN" b="1" dirty="0"/>
          </a:p>
          <a:p>
            <a:r>
              <a:rPr lang="en-US" altLang="zh-CN" b="1" dirty="0"/>
              <a:t>1.5 Internet</a:t>
            </a:r>
            <a:r>
              <a:rPr lang="zh-CN" altLang="en-US" b="1" dirty="0"/>
              <a:t>的应用</a:t>
            </a:r>
          </a:p>
          <a:p>
            <a:pPr>
              <a:buClr>
                <a:schemeClr val="hlink"/>
              </a:buClr>
              <a:buFont typeface="Wingdings" pitchFamily="2" charset="2"/>
              <a:buChar char="Ø"/>
            </a:pPr>
            <a:r>
              <a:rPr lang="en-US" altLang="zh-CN" b="1" dirty="0">
                <a:solidFill>
                  <a:schemeClr val="hlink"/>
                </a:solidFill>
              </a:rPr>
              <a:t>1.6 </a:t>
            </a:r>
            <a:r>
              <a:rPr lang="zh-CN" altLang="en-US" b="1" dirty="0">
                <a:solidFill>
                  <a:schemeClr val="hlink"/>
                </a:solidFill>
              </a:rPr>
              <a:t>互联网与物联网</a:t>
            </a:r>
          </a:p>
          <a:p>
            <a:r>
              <a:rPr lang="en-US" altLang="zh-CN" b="1" dirty="0"/>
              <a:t>1.7 </a:t>
            </a:r>
            <a:r>
              <a:rPr lang="zh-CN" altLang="en-US" b="1" dirty="0"/>
              <a:t>网络的标准和标准化组织</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382A38B1-34DC-4AFD-BF3B-BBDD7E938D47}" type="slidenum">
              <a:rPr lang="en-US" altLang="zh-CN"/>
              <a:pPr/>
              <a:t>39</a:t>
            </a:fld>
            <a:endParaRPr lang="en-US" altLang="zh-CN"/>
          </a:p>
        </p:txBody>
      </p:sp>
      <p:sp>
        <p:nvSpPr>
          <p:cNvPr id="36866" name="Rectangle 2"/>
          <p:cNvSpPr>
            <a:spLocks noGrp="1" noChangeArrowheads="1"/>
          </p:cNvSpPr>
          <p:nvPr>
            <p:ph type="title"/>
          </p:nvPr>
        </p:nvSpPr>
        <p:spPr/>
        <p:txBody>
          <a:bodyPr/>
          <a:lstStyle/>
          <a:p>
            <a:r>
              <a:rPr lang="en-US" altLang="zh-CN" b="1" dirty="0"/>
              <a:t>1.6 </a:t>
            </a:r>
            <a:r>
              <a:rPr lang="zh-CN" altLang="en-US" b="1" dirty="0"/>
              <a:t>互联网与物联网</a:t>
            </a:r>
          </a:p>
        </p:txBody>
      </p:sp>
      <p:sp>
        <p:nvSpPr>
          <p:cNvPr id="36867" name="Rectangle 3"/>
          <p:cNvSpPr>
            <a:spLocks noGrp="1" noChangeArrowheads="1"/>
          </p:cNvSpPr>
          <p:nvPr>
            <p:ph type="body" idx="1"/>
          </p:nvPr>
        </p:nvSpPr>
        <p:spPr>
          <a:xfrm>
            <a:off x="179388" y="1844675"/>
            <a:ext cx="8775700" cy="4752975"/>
          </a:xfrm>
        </p:spPr>
        <p:txBody>
          <a:bodyPr/>
          <a:lstStyle/>
          <a:p>
            <a:pPr>
              <a:lnSpc>
                <a:spcPct val="90000"/>
              </a:lnSpc>
            </a:pPr>
            <a:r>
              <a:rPr lang="zh-CN" altLang="en-US" sz="2800" dirty="0"/>
              <a:t>什么是</a:t>
            </a:r>
            <a:r>
              <a:rPr lang="zh-CN" altLang="en-US" sz="2800" b="1" dirty="0"/>
              <a:t>物联网</a:t>
            </a:r>
            <a:r>
              <a:rPr lang="zh-CN" altLang="en-US" sz="1600" dirty="0"/>
              <a:t>（目前业界对物联网还没有一个完全统一的概念，有以下几种说法）</a:t>
            </a:r>
          </a:p>
          <a:p>
            <a:pPr lvl="1">
              <a:lnSpc>
                <a:spcPct val="90000"/>
              </a:lnSpc>
            </a:pPr>
            <a:r>
              <a:rPr lang="zh-CN" altLang="en-US" sz="2000" dirty="0"/>
              <a:t>物联网以</a:t>
            </a:r>
            <a:r>
              <a:rPr lang="zh-CN" altLang="en-US" sz="2000" dirty="0">
                <a:solidFill>
                  <a:schemeClr val="hlink"/>
                </a:solidFill>
              </a:rPr>
              <a:t>互联网为载体</a:t>
            </a:r>
            <a:r>
              <a:rPr lang="zh-CN" altLang="en-US" sz="2000" dirty="0"/>
              <a:t>，允许人们</a:t>
            </a:r>
            <a:r>
              <a:rPr lang="zh-CN" altLang="en-US" sz="2000" dirty="0">
                <a:solidFill>
                  <a:schemeClr val="hlink"/>
                </a:solidFill>
              </a:rPr>
              <a:t>访问和控制任意联网物品、动物，</a:t>
            </a:r>
            <a:r>
              <a:rPr lang="zh-CN" altLang="en-US" sz="2000" dirty="0"/>
              <a:t>实现对其</a:t>
            </a:r>
            <a:r>
              <a:rPr lang="zh-CN" altLang="en-US" sz="2000" dirty="0">
                <a:solidFill>
                  <a:schemeClr val="hlink"/>
                </a:solidFill>
              </a:rPr>
              <a:t>智能化</a:t>
            </a:r>
            <a:r>
              <a:rPr lang="zh-CN" altLang="en-US" sz="2000" dirty="0"/>
              <a:t>的识别、定位、跟踪、监控和</a:t>
            </a:r>
            <a:r>
              <a:rPr lang="zh-CN" altLang="en-US" sz="2000" dirty="0">
                <a:solidFill>
                  <a:schemeClr val="hlink"/>
                </a:solidFill>
              </a:rPr>
              <a:t>管理</a:t>
            </a:r>
            <a:r>
              <a:rPr lang="zh-CN" altLang="en-US" sz="2000" dirty="0"/>
              <a:t>。</a:t>
            </a:r>
          </a:p>
          <a:p>
            <a:pPr lvl="1">
              <a:lnSpc>
                <a:spcPct val="90000"/>
              </a:lnSpc>
            </a:pPr>
            <a:r>
              <a:rPr lang="zh-CN" altLang="en-US" sz="2000" dirty="0"/>
              <a:t>通过射频识别（</a:t>
            </a:r>
            <a:r>
              <a:rPr lang="en-US" altLang="zh-CN" sz="2000" dirty="0"/>
              <a:t>RFID</a:t>
            </a:r>
            <a:r>
              <a:rPr lang="zh-CN" altLang="en-US" sz="2000" dirty="0"/>
              <a:t>）、红外感应器、全球定位系统（</a:t>
            </a:r>
            <a:r>
              <a:rPr lang="en-US" altLang="zh-CN" sz="2000" dirty="0"/>
              <a:t>GPS</a:t>
            </a:r>
            <a:r>
              <a:rPr lang="zh-CN" altLang="en-US" sz="2000" dirty="0"/>
              <a:t>）、激光扫描器、环境传感器、图像感知器等信息</a:t>
            </a:r>
            <a:r>
              <a:rPr lang="zh-CN" altLang="en-US" sz="2000" dirty="0">
                <a:solidFill>
                  <a:schemeClr val="hlink"/>
                </a:solidFill>
              </a:rPr>
              <a:t>传感设备</a:t>
            </a:r>
            <a:r>
              <a:rPr lang="zh-CN" altLang="en-US" sz="2000" dirty="0"/>
              <a:t>，按约定的协议，把任何物品</a:t>
            </a:r>
            <a:r>
              <a:rPr lang="zh-CN" altLang="en-US" sz="2000" dirty="0">
                <a:solidFill>
                  <a:schemeClr val="hlink"/>
                </a:solidFill>
              </a:rPr>
              <a:t>与互联网连接</a:t>
            </a:r>
            <a:r>
              <a:rPr lang="zh-CN" altLang="en-US" sz="2000" dirty="0"/>
              <a:t>起来，进行信息交换和通讯，以实现</a:t>
            </a:r>
            <a:r>
              <a:rPr lang="zh-CN" altLang="en-US" sz="2000" dirty="0">
                <a:solidFill>
                  <a:schemeClr val="hlink"/>
                </a:solidFill>
              </a:rPr>
              <a:t>智能化</a:t>
            </a:r>
            <a:r>
              <a:rPr lang="zh-CN" altLang="en-US" sz="2000" dirty="0"/>
              <a:t>识别、定位、跟踪、监控和管理的一种网络。</a:t>
            </a:r>
          </a:p>
          <a:p>
            <a:pPr lvl="1">
              <a:lnSpc>
                <a:spcPct val="90000"/>
              </a:lnSpc>
            </a:pPr>
            <a:r>
              <a:rPr lang="zh-CN" altLang="en-US" sz="2000" dirty="0"/>
              <a:t>全面</a:t>
            </a:r>
            <a:r>
              <a:rPr lang="zh-CN" altLang="en-US" sz="2000" dirty="0">
                <a:solidFill>
                  <a:schemeClr val="hlink"/>
                </a:solidFill>
              </a:rPr>
              <a:t>信息感知和获取</a:t>
            </a:r>
            <a:r>
              <a:rPr lang="zh-CN" altLang="en-US" sz="2000" dirty="0"/>
              <a:t>、无缝互联与协同、高度</a:t>
            </a:r>
            <a:r>
              <a:rPr lang="zh-CN" altLang="en-US" sz="2000" dirty="0">
                <a:solidFill>
                  <a:schemeClr val="hlink"/>
                </a:solidFill>
              </a:rPr>
              <a:t>智能化</a:t>
            </a:r>
            <a:r>
              <a:rPr lang="zh-CN" altLang="en-US" sz="2000" dirty="0"/>
              <a:t>的新型网络形态。物联网是具有标识、感知和智能处理能力的物体基于通信技术相互连接形成的网络，这些物体可以在无需人工干预的条件下实现协同和互动，目的在于为人们提供智慧和集约的服务。</a:t>
            </a:r>
          </a:p>
          <a:p>
            <a:pPr lvl="1">
              <a:lnSpc>
                <a:spcPct val="90000"/>
              </a:lnSpc>
            </a:pPr>
            <a:r>
              <a:rPr lang="zh-CN" altLang="en-US" sz="2000" dirty="0"/>
              <a:t>一般的互联网是不带传感跟感知的，当互联网扩展到物联网的时候，可以增加很多传授、感知的功能。互联网平台是通用的，而物联网是单独的。还有互联网的本身并不负责决策，而</a:t>
            </a:r>
            <a:r>
              <a:rPr lang="zh-CN" altLang="en-US" sz="2000" dirty="0">
                <a:solidFill>
                  <a:schemeClr val="hlink"/>
                </a:solidFill>
              </a:rPr>
              <a:t>物联网则要对信息进行分析和决策</a:t>
            </a:r>
            <a:r>
              <a:rPr lang="zh-CN" altLang="en-US" sz="2000" dirty="0"/>
              <a:t>，因此需要很多提炼。 </a:t>
            </a:r>
          </a:p>
        </p:txBody>
      </p:sp>
      <p:sp>
        <p:nvSpPr>
          <p:cNvPr id="36868" name="Text Box 4"/>
          <p:cNvSpPr txBox="1">
            <a:spLocks noChangeArrowheads="1"/>
          </p:cNvSpPr>
          <p:nvPr/>
        </p:nvSpPr>
        <p:spPr bwMode="auto">
          <a:xfrm>
            <a:off x="250825" y="260350"/>
            <a:ext cx="1692275" cy="366713"/>
          </a:xfrm>
          <a:prstGeom prst="rect">
            <a:avLst/>
          </a:prstGeom>
          <a:solidFill>
            <a:schemeClr val="accent2"/>
          </a:solidFill>
          <a:ln w="9525">
            <a:noFill/>
            <a:miter lim="800000"/>
            <a:headEnd/>
            <a:tailEnd/>
          </a:ln>
          <a:effectLst>
            <a:outerShdw dist="107763" dir="18900000" algn="ctr" rotWithShape="0">
              <a:schemeClr val="bg2">
                <a:alpha val="50000"/>
              </a:schemeClr>
            </a:outerShdw>
          </a:effectLst>
        </p:spPr>
        <p:txBody>
          <a:bodyPr>
            <a:spAutoFit/>
          </a:bodyPr>
          <a:lstStyle/>
          <a:p>
            <a:pPr>
              <a:spcBef>
                <a:spcPct val="50000"/>
              </a:spcBef>
            </a:pPr>
            <a:r>
              <a:rPr lang="zh-CN" altLang="en-US" sz="1800"/>
              <a:t>第一章：概述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2"/>
          </p:nvPr>
        </p:nvSpPr>
        <p:spPr/>
        <p:txBody>
          <a:bodyPr/>
          <a:lstStyle/>
          <a:p>
            <a:fld id="{1FBEDD8C-D29A-4C73-940B-EAC1665FF789}" type="slidenum">
              <a:rPr lang="en-US" altLang="zh-CN"/>
              <a:pPr/>
              <a:t>4</a:t>
            </a:fld>
            <a:endParaRPr lang="en-US" altLang="zh-CN"/>
          </a:p>
        </p:txBody>
      </p:sp>
      <p:sp>
        <p:nvSpPr>
          <p:cNvPr id="27650" name="Rectangle 2"/>
          <p:cNvSpPr>
            <a:spLocks noGrp="1" noChangeArrowheads="1"/>
          </p:cNvSpPr>
          <p:nvPr>
            <p:ph type="title"/>
          </p:nvPr>
        </p:nvSpPr>
        <p:spPr/>
        <p:txBody>
          <a:bodyPr/>
          <a:lstStyle/>
          <a:p>
            <a:r>
              <a:rPr lang="zh-CN" altLang="en-US" dirty="0"/>
              <a:t>课程安排和成绩评定</a:t>
            </a:r>
          </a:p>
        </p:txBody>
      </p:sp>
      <p:sp>
        <p:nvSpPr>
          <p:cNvPr id="27651" name="Rectangle 3"/>
          <p:cNvSpPr>
            <a:spLocks noGrp="1" noChangeArrowheads="1"/>
          </p:cNvSpPr>
          <p:nvPr>
            <p:ph type="body" idx="4294967295"/>
          </p:nvPr>
        </p:nvSpPr>
        <p:spPr>
          <a:xfrm>
            <a:off x="251520" y="2101501"/>
            <a:ext cx="7415242" cy="4114800"/>
          </a:xfrm>
        </p:spPr>
        <p:txBody>
          <a:bodyPr/>
          <a:lstStyle/>
          <a:p>
            <a:r>
              <a:rPr lang="zh-CN" altLang="en-US" dirty="0"/>
              <a:t>课程安排：</a:t>
            </a:r>
            <a:r>
              <a:rPr lang="en-US" altLang="zh-CN" dirty="0"/>
              <a:t>60</a:t>
            </a:r>
            <a:r>
              <a:rPr lang="zh-CN" altLang="en-US" dirty="0"/>
              <a:t>学时授课，</a:t>
            </a:r>
            <a:r>
              <a:rPr lang="en-US" altLang="zh-CN" dirty="0"/>
              <a:t>20</a:t>
            </a:r>
            <a:r>
              <a:rPr lang="zh-CN" altLang="en-US" dirty="0"/>
              <a:t>学时实验</a:t>
            </a:r>
          </a:p>
          <a:p>
            <a:r>
              <a:rPr lang="zh-CN" altLang="en-US" dirty="0"/>
              <a:t>成绩评定：</a:t>
            </a:r>
          </a:p>
          <a:p>
            <a:pPr lvl="1"/>
            <a:r>
              <a:rPr lang="zh-CN" altLang="en-US" dirty="0"/>
              <a:t>期末考试</a:t>
            </a:r>
            <a:r>
              <a:rPr lang="en-US" altLang="zh-CN" dirty="0"/>
              <a:t>:60%</a:t>
            </a:r>
          </a:p>
          <a:p>
            <a:pPr lvl="1"/>
            <a:r>
              <a:rPr lang="zh-CN" altLang="en-US" dirty="0"/>
              <a:t>平时作业</a:t>
            </a:r>
            <a:r>
              <a:rPr lang="en-US" altLang="zh-CN" dirty="0"/>
              <a:t>+</a:t>
            </a:r>
            <a:r>
              <a:rPr lang="zh-CN" altLang="en-US" dirty="0"/>
              <a:t>平时测验</a:t>
            </a:r>
            <a:r>
              <a:rPr lang="en-US" altLang="zh-CN" dirty="0"/>
              <a:t>:20%</a:t>
            </a:r>
          </a:p>
          <a:p>
            <a:pPr lvl="1"/>
            <a:r>
              <a:rPr lang="zh-CN" altLang="en-US" dirty="0"/>
              <a:t>实验成绩</a:t>
            </a:r>
            <a:r>
              <a:rPr lang="en-US" altLang="zh-CN" dirty="0"/>
              <a:t>:20%</a:t>
            </a:r>
          </a:p>
        </p:txBody>
      </p:sp>
      <p:graphicFrame>
        <p:nvGraphicFramePr>
          <p:cNvPr id="5" name="Chart 10">
            <a:extLst>
              <a:ext uri="{FF2B5EF4-FFF2-40B4-BE49-F238E27FC236}">
                <a16:creationId xmlns:a16="http://schemas.microsoft.com/office/drawing/2014/main" id="{64DEBB01-6397-4EF3-908D-6D751AA58EB6}"/>
              </a:ext>
            </a:extLst>
          </p:cNvPr>
          <p:cNvGraphicFramePr/>
          <p:nvPr>
            <p:extLst>
              <p:ext uri="{D42A27DB-BD31-4B8C-83A1-F6EECF244321}">
                <p14:modId xmlns:p14="http://schemas.microsoft.com/office/powerpoint/2010/main" val="4278941094"/>
              </p:ext>
            </p:extLst>
          </p:nvPr>
        </p:nvGraphicFramePr>
        <p:xfrm>
          <a:off x="4211960" y="3933056"/>
          <a:ext cx="4320480" cy="29227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A720C747-96DC-45C1-896A-842187D96D3A}" type="slidenum">
              <a:rPr lang="en-US" altLang="zh-CN"/>
              <a:pPr/>
              <a:t>40</a:t>
            </a:fld>
            <a:endParaRPr lang="en-US" altLang="zh-CN"/>
          </a:p>
        </p:txBody>
      </p:sp>
      <p:sp>
        <p:nvSpPr>
          <p:cNvPr id="142338" name="Rectangle 2"/>
          <p:cNvSpPr>
            <a:spLocks noGrp="1" noChangeArrowheads="1"/>
          </p:cNvSpPr>
          <p:nvPr>
            <p:ph type="title"/>
          </p:nvPr>
        </p:nvSpPr>
        <p:spPr/>
        <p:txBody>
          <a:bodyPr/>
          <a:lstStyle/>
          <a:p>
            <a:endParaRPr lang="zh-CN" altLang="zh-CN" dirty="0"/>
          </a:p>
        </p:txBody>
      </p:sp>
      <p:sp>
        <p:nvSpPr>
          <p:cNvPr id="142340" name="内容占位符 2"/>
          <p:cNvSpPr>
            <a:spLocks noGrp="1"/>
          </p:cNvSpPr>
          <p:nvPr>
            <p:ph type="body" idx="1"/>
          </p:nvPr>
        </p:nvSpPr>
        <p:spPr>
          <a:xfrm>
            <a:off x="0" y="2743200"/>
            <a:ext cx="8748713" cy="4114800"/>
          </a:xfrm>
          <a:ln/>
        </p:spPr>
        <p:txBody>
          <a:bodyPr/>
          <a:lstStyle/>
          <a:p>
            <a:pPr>
              <a:lnSpc>
                <a:spcPct val="90000"/>
              </a:lnSpc>
            </a:pPr>
            <a:r>
              <a:rPr lang="zh-CN" altLang="en-US" dirty="0"/>
              <a:t>什么是物联网？（</a:t>
            </a:r>
            <a:r>
              <a:rPr lang="en-US" altLang="zh-CN" dirty="0"/>
              <a:t>2005</a:t>
            </a:r>
            <a:r>
              <a:rPr lang="zh-CN" altLang="en-US" dirty="0"/>
              <a:t>年国际电联的报告上指出）</a:t>
            </a:r>
          </a:p>
          <a:p>
            <a:pPr lvl="1">
              <a:lnSpc>
                <a:spcPct val="90000"/>
              </a:lnSpc>
            </a:pPr>
            <a:r>
              <a:rPr lang="en-US" altLang="zh-CN" dirty="0"/>
              <a:t>A new dimension has been added to the world of information and communication technologies (ICTs): </a:t>
            </a:r>
            <a:r>
              <a:rPr lang="en-US" altLang="zh-CN" b="1" dirty="0"/>
              <a:t>from </a:t>
            </a:r>
            <a:r>
              <a:rPr lang="en-US" altLang="zh-CN" b="1" i="1" dirty="0">
                <a:solidFill>
                  <a:srgbClr val="FF0000"/>
                </a:solidFill>
              </a:rPr>
              <a:t>anytime</a:t>
            </a:r>
            <a:r>
              <a:rPr lang="en-US" altLang="zh-CN" b="1" dirty="0"/>
              <a:t>, </a:t>
            </a:r>
            <a:r>
              <a:rPr lang="en-US" altLang="zh-CN" b="1" i="1" dirty="0">
                <a:solidFill>
                  <a:srgbClr val="00B0F0"/>
                </a:solidFill>
              </a:rPr>
              <a:t>any place </a:t>
            </a:r>
            <a:r>
              <a:rPr lang="en-US" altLang="zh-CN" b="1" dirty="0"/>
              <a:t>connectivity for </a:t>
            </a:r>
            <a:r>
              <a:rPr lang="en-US" altLang="zh-CN" b="1" i="1" dirty="0">
                <a:solidFill>
                  <a:srgbClr val="D60093"/>
                </a:solidFill>
              </a:rPr>
              <a:t>anyone</a:t>
            </a:r>
            <a:r>
              <a:rPr lang="en-US" altLang="zh-CN" dirty="0"/>
              <a:t>, we will now have connectivity for </a:t>
            </a:r>
            <a:r>
              <a:rPr lang="en-US" altLang="zh-CN" b="1" i="1" dirty="0">
                <a:solidFill>
                  <a:srgbClr val="CC6600"/>
                </a:solidFill>
              </a:rPr>
              <a:t>anything</a:t>
            </a:r>
            <a:r>
              <a:rPr lang="en-US" altLang="zh-CN" i="1" dirty="0"/>
              <a:t> </a:t>
            </a:r>
            <a:r>
              <a:rPr lang="en-US" altLang="zh-CN" dirty="0"/>
              <a:t>. Connections will multiply and create an entirely new dynamic network of networks </a:t>
            </a:r>
            <a:r>
              <a:rPr lang="en-US" altLang="zh-CN" dirty="0">
                <a:latin typeface="Arial"/>
              </a:rPr>
              <a:t>–</a:t>
            </a:r>
            <a:r>
              <a:rPr lang="en-US" altLang="zh-CN" b="1" dirty="0"/>
              <a:t>an Internet of Things</a:t>
            </a:r>
            <a:r>
              <a:rPr lang="en-US" altLang="zh-CN" dirty="0"/>
              <a:t>. </a:t>
            </a:r>
          </a:p>
        </p:txBody>
      </p:sp>
      <p:pic>
        <p:nvPicPr>
          <p:cNvPr id="142341" name="Picture 5"/>
          <p:cNvPicPr>
            <a:picLocks noChangeAspect="1" noChangeArrowheads="1"/>
          </p:cNvPicPr>
          <p:nvPr/>
        </p:nvPicPr>
        <p:blipFill>
          <a:blip r:embed="rId2" cstate="print"/>
          <a:srcRect/>
          <a:stretch>
            <a:fillRect/>
          </a:stretch>
        </p:blipFill>
        <p:spPr bwMode="auto">
          <a:xfrm>
            <a:off x="5399088" y="0"/>
            <a:ext cx="3744912" cy="26447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A2FE0F23-7C89-4A74-B065-24DD5C94D52B}" type="slidenum">
              <a:rPr lang="en-US" altLang="zh-CN"/>
              <a:pPr/>
              <a:t>41</a:t>
            </a:fld>
            <a:endParaRPr lang="en-US" altLang="zh-CN"/>
          </a:p>
        </p:txBody>
      </p:sp>
      <p:sp>
        <p:nvSpPr>
          <p:cNvPr id="143362" name="Rectangle 2"/>
          <p:cNvSpPr>
            <a:spLocks noGrp="1" noChangeArrowheads="1"/>
          </p:cNvSpPr>
          <p:nvPr>
            <p:ph type="title"/>
          </p:nvPr>
        </p:nvSpPr>
        <p:spPr/>
        <p:txBody>
          <a:bodyPr/>
          <a:lstStyle/>
          <a:p>
            <a:r>
              <a:rPr lang="zh-CN" altLang="en-US" b="1" dirty="0"/>
              <a:t>物联网特点</a:t>
            </a:r>
          </a:p>
        </p:txBody>
      </p:sp>
      <p:sp>
        <p:nvSpPr>
          <p:cNvPr id="143364" name="内容占位符 2"/>
          <p:cNvSpPr>
            <a:spLocks noGrp="1"/>
          </p:cNvSpPr>
          <p:nvPr>
            <p:ph type="body" idx="1"/>
          </p:nvPr>
        </p:nvSpPr>
        <p:spPr>
          <a:xfrm>
            <a:off x="539750" y="1989138"/>
            <a:ext cx="8204200" cy="4114800"/>
          </a:xfrm>
          <a:ln/>
        </p:spPr>
        <p:txBody>
          <a:bodyPr/>
          <a:lstStyle/>
          <a:p>
            <a:r>
              <a:rPr lang="zh-CN" altLang="en-US" sz="2400" dirty="0"/>
              <a:t>物品、动物的相关属性信息来源于射频识别（</a:t>
            </a:r>
            <a:r>
              <a:rPr lang="en-US" altLang="zh-CN" sz="2400" dirty="0"/>
              <a:t>RFID</a:t>
            </a:r>
            <a:r>
              <a:rPr lang="zh-CN" altLang="en-US" sz="2400" dirty="0"/>
              <a:t>）、红外感应器、全球定位系统、激光扫描器等信息传感设备。</a:t>
            </a:r>
          </a:p>
          <a:p>
            <a:r>
              <a:rPr lang="zh-CN" altLang="en-US" sz="2400" dirty="0"/>
              <a:t>联网实体载有智能芯片，具有一定计算能力。</a:t>
            </a:r>
          </a:p>
          <a:p>
            <a:r>
              <a:rPr lang="zh-CN" altLang="en-US" sz="2400" dirty="0"/>
              <a:t>用于信息交换的互联网接入技术和传输技术：</a:t>
            </a:r>
            <a:r>
              <a:rPr lang="en-US" altLang="zh-CN" sz="2400" dirty="0"/>
              <a:t>WLAN</a:t>
            </a:r>
            <a:r>
              <a:rPr lang="zh-CN" altLang="en-US" sz="2400" dirty="0"/>
              <a:t>、</a:t>
            </a:r>
            <a:r>
              <a:rPr lang="en-US" altLang="zh-CN" sz="2400" dirty="0"/>
              <a:t>3G</a:t>
            </a:r>
            <a:r>
              <a:rPr lang="zh-CN" altLang="en-US" sz="2400" dirty="0"/>
              <a:t>、</a:t>
            </a:r>
            <a:r>
              <a:rPr lang="en-US" altLang="zh-CN" sz="2400" dirty="0" err="1"/>
              <a:t>BlueTooth</a:t>
            </a:r>
            <a:r>
              <a:rPr lang="zh-CN" altLang="en-US" sz="2400" dirty="0"/>
              <a:t>、</a:t>
            </a:r>
            <a:r>
              <a:rPr lang="en-US" altLang="zh-CN" sz="2400" dirty="0" err="1"/>
              <a:t>ZigBee</a:t>
            </a:r>
            <a:r>
              <a:rPr lang="zh-CN" altLang="en-US" sz="2400" dirty="0"/>
              <a:t>、</a:t>
            </a:r>
            <a:r>
              <a:rPr lang="en-US" altLang="zh-CN" sz="2400" dirty="0"/>
              <a:t>UWB</a:t>
            </a:r>
            <a:r>
              <a:rPr lang="zh-CN" altLang="en-US" sz="2400" dirty="0"/>
              <a:t>等，以及互联网。</a:t>
            </a:r>
          </a:p>
          <a:p>
            <a:r>
              <a:rPr lang="zh-CN" altLang="en-US" sz="2400" dirty="0"/>
              <a:t>高度分布和集中处理：</a:t>
            </a:r>
          </a:p>
          <a:p>
            <a:pPr lvl="1"/>
            <a:r>
              <a:rPr lang="zh-CN" altLang="en-US" sz="2000" dirty="0"/>
              <a:t>物联网的信息来源及种类多种多样。</a:t>
            </a:r>
          </a:p>
          <a:p>
            <a:pPr lvl="1"/>
            <a:r>
              <a:rPr lang="zh-CN" altLang="en-US" sz="2000" dirty="0"/>
              <a:t>物联网的信息载体遍布生活的每一个角落，高度分散。</a:t>
            </a:r>
          </a:p>
          <a:p>
            <a:pPr lvl="1"/>
            <a:r>
              <a:rPr lang="zh-CN" altLang="en-US" sz="2000" dirty="0"/>
              <a:t>在这个整合的网络当中，存在能力超级强大的中心计算机群，能够对网络内的人员、机器、设备和基础设施实施实时的管理和控制。</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868E66A7-24FE-49D8-B742-E9184BE19435}" type="slidenum">
              <a:rPr lang="en-US" altLang="zh-CN"/>
              <a:pPr/>
              <a:t>42</a:t>
            </a:fld>
            <a:endParaRPr lang="en-US" altLang="zh-CN"/>
          </a:p>
        </p:txBody>
      </p:sp>
      <p:sp>
        <p:nvSpPr>
          <p:cNvPr id="147463" name="Rectangle 7"/>
          <p:cNvSpPr>
            <a:spLocks noGrp="1" noChangeArrowheads="1"/>
          </p:cNvSpPr>
          <p:nvPr>
            <p:ph type="title"/>
          </p:nvPr>
        </p:nvSpPr>
        <p:spPr/>
        <p:txBody>
          <a:bodyPr/>
          <a:lstStyle/>
          <a:p>
            <a:r>
              <a:rPr lang="zh-CN" altLang="en-US" b="1" dirty="0"/>
              <a:t>物联网应用</a:t>
            </a:r>
          </a:p>
        </p:txBody>
      </p:sp>
      <p:sp>
        <p:nvSpPr>
          <p:cNvPr id="147460" name="内容占位符 2"/>
          <p:cNvSpPr>
            <a:spLocks noGrp="1"/>
          </p:cNvSpPr>
          <p:nvPr>
            <p:ph type="body" idx="1"/>
          </p:nvPr>
        </p:nvSpPr>
        <p:spPr>
          <a:xfrm>
            <a:off x="684213" y="2017713"/>
            <a:ext cx="8270875" cy="4114800"/>
          </a:xfrm>
        </p:spPr>
        <p:txBody>
          <a:bodyPr/>
          <a:lstStyle/>
          <a:p>
            <a:pPr algn="just"/>
            <a:r>
              <a:rPr lang="zh-CN" altLang="en-US" sz="2800" dirty="0"/>
              <a:t>将广泛应用于智能交通、环境保护、政府工作、公共安全、平安家居、个人健康等诸多领域。 </a:t>
            </a:r>
            <a:endParaRPr lang="zh-CN" altLang="en-US" sz="2400" dirty="0"/>
          </a:p>
        </p:txBody>
      </p:sp>
      <p:pic>
        <p:nvPicPr>
          <p:cNvPr id="147462" name="Picture 6"/>
          <p:cNvPicPr>
            <a:picLocks noChangeAspect="1" noChangeArrowheads="1"/>
          </p:cNvPicPr>
          <p:nvPr/>
        </p:nvPicPr>
        <p:blipFill>
          <a:blip r:embed="rId3" cstate="print"/>
          <a:srcRect/>
          <a:stretch>
            <a:fillRect/>
          </a:stretch>
        </p:blipFill>
        <p:spPr bwMode="auto">
          <a:xfrm>
            <a:off x="2071670" y="3000372"/>
            <a:ext cx="4464050" cy="337026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p:cNvSpPr>
            <a:spLocks noGrp="1"/>
          </p:cNvSpPr>
          <p:nvPr>
            <p:ph type="sldNum" sz="quarter" idx="12"/>
          </p:nvPr>
        </p:nvSpPr>
        <p:spPr/>
        <p:txBody>
          <a:bodyPr/>
          <a:lstStyle/>
          <a:p>
            <a:fld id="{3FE81715-4CCB-4682-B8E5-21005824268F}" type="slidenum">
              <a:rPr lang="en-US" altLang="zh-CN"/>
              <a:pPr/>
              <a:t>43</a:t>
            </a:fld>
            <a:endParaRPr lang="en-US" altLang="zh-CN"/>
          </a:p>
        </p:txBody>
      </p:sp>
      <p:sp>
        <p:nvSpPr>
          <p:cNvPr id="12" name="TextBox 11"/>
          <p:cNvSpPr txBox="1">
            <a:spLocks noChangeArrowheads="1"/>
          </p:cNvSpPr>
          <p:nvPr/>
        </p:nvSpPr>
        <p:spPr bwMode="auto">
          <a:xfrm>
            <a:off x="900113" y="714356"/>
            <a:ext cx="7243787" cy="769441"/>
          </a:xfrm>
          <a:prstGeom prst="rect">
            <a:avLst/>
          </a:prstGeom>
          <a:noFill/>
          <a:ln w="9525">
            <a:noFill/>
            <a:miter lim="800000"/>
            <a:headEnd/>
            <a:tailEnd/>
          </a:ln>
        </p:spPr>
        <p:txBody>
          <a:bodyPr wrap="square">
            <a:spAutoFit/>
          </a:bodyPr>
          <a:lstStyle/>
          <a:p>
            <a:r>
              <a:rPr lang="zh-CN" altLang="en-US" sz="4000" b="1" dirty="0">
                <a:solidFill>
                  <a:schemeClr val="folHlink"/>
                </a:solidFill>
                <a:effectLst>
                  <a:outerShdw blurRad="38100" dist="38100" dir="2700000" algn="tl">
                    <a:srgbClr val="C0C0C0"/>
                  </a:outerShdw>
                </a:effectLst>
                <a:latin typeface="Calibri" pitchFamily="34" charset="0"/>
              </a:rPr>
              <a:t>物联网</a:t>
            </a:r>
            <a:r>
              <a:rPr lang="zh-CN" altLang="en-US" sz="4400" b="1" dirty="0">
                <a:solidFill>
                  <a:schemeClr val="folHlink"/>
                </a:solidFill>
                <a:effectLst>
                  <a:outerShdw blurRad="38100" dist="38100" dir="2700000" algn="tl">
                    <a:srgbClr val="C0C0C0"/>
                  </a:outerShdw>
                </a:effectLst>
                <a:latin typeface="Calibri" pitchFamily="34" charset="0"/>
              </a:rPr>
              <a:t>体系结构</a:t>
            </a:r>
            <a:r>
              <a:rPr lang="zh-CN" altLang="en-US" sz="4000" b="1" dirty="0">
                <a:solidFill>
                  <a:schemeClr val="folHlink"/>
                </a:solidFill>
                <a:effectLst>
                  <a:outerShdw blurRad="38100" dist="38100" dir="2700000" algn="tl">
                    <a:srgbClr val="C0C0C0"/>
                  </a:outerShdw>
                </a:effectLst>
                <a:latin typeface="Calibri" pitchFamily="34" charset="0"/>
              </a:rPr>
              <a:t>分析</a:t>
            </a:r>
          </a:p>
        </p:txBody>
      </p:sp>
      <p:sp>
        <p:nvSpPr>
          <p:cNvPr id="4" name="内容占位符 2"/>
          <p:cNvSpPr>
            <a:spLocks noGrp="1"/>
          </p:cNvSpPr>
          <p:nvPr>
            <p:ph idx="4294967295"/>
          </p:nvPr>
        </p:nvSpPr>
        <p:spPr>
          <a:xfrm>
            <a:off x="-180528" y="1916832"/>
            <a:ext cx="4104456" cy="4105275"/>
          </a:xfrm>
        </p:spPr>
        <p:txBody>
          <a:bodyPr>
            <a:normAutofit/>
          </a:bodyPr>
          <a:lstStyle/>
          <a:p>
            <a:pPr>
              <a:lnSpc>
                <a:spcPct val="80000"/>
              </a:lnSpc>
            </a:pPr>
            <a:r>
              <a:rPr lang="zh-CN" altLang="en-US" sz="2400" dirty="0"/>
              <a:t>目前比较公认的结构是将物联网分为三层</a:t>
            </a:r>
          </a:p>
          <a:p>
            <a:pPr lvl="1">
              <a:lnSpc>
                <a:spcPct val="80000"/>
              </a:lnSpc>
            </a:pPr>
            <a:r>
              <a:rPr lang="zh-CN" altLang="en-US" sz="2200" b="1" dirty="0">
                <a:solidFill>
                  <a:srgbClr val="FF0000"/>
                </a:solidFill>
              </a:rPr>
              <a:t>感知层</a:t>
            </a:r>
          </a:p>
          <a:p>
            <a:pPr lvl="1">
              <a:lnSpc>
                <a:spcPct val="80000"/>
              </a:lnSpc>
              <a:buFont typeface="Wingdings" pitchFamily="2" charset="2"/>
              <a:buNone/>
            </a:pPr>
            <a:r>
              <a:rPr lang="zh-CN" altLang="en-US" sz="2000" dirty="0"/>
              <a:t>主要是识别物体，采集</a:t>
            </a:r>
          </a:p>
          <a:p>
            <a:pPr lvl="1">
              <a:lnSpc>
                <a:spcPct val="80000"/>
              </a:lnSpc>
              <a:buFont typeface="Wingdings" pitchFamily="2" charset="2"/>
              <a:buNone/>
            </a:pPr>
            <a:r>
              <a:rPr lang="zh-CN" altLang="en-US" sz="2000" dirty="0"/>
              <a:t>信息</a:t>
            </a:r>
            <a:endParaRPr lang="zh-CN" altLang="en-US" sz="2200" dirty="0"/>
          </a:p>
          <a:p>
            <a:pPr lvl="1">
              <a:lnSpc>
                <a:spcPct val="80000"/>
              </a:lnSpc>
            </a:pPr>
            <a:r>
              <a:rPr lang="zh-CN" altLang="en-US" sz="2200" b="1" dirty="0">
                <a:solidFill>
                  <a:srgbClr val="FFC000"/>
                </a:solidFill>
              </a:rPr>
              <a:t>网络层</a:t>
            </a:r>
          </a:p>
          <a:p>
            <a:pPr lvl="1">
              <a:lnSpc>
                <a:spcPct val="80000"/>
              </a:lnSpc>
              <a:buFont typeface="Wingdings" pitchFamily="2" charset="2"/>
              <a:buNone/>
            </a:pPr>
            <a:r>
              <a:rPr lang="zh-CN" altLang="en-US" sz="2000" dirty="0"/>
              <a:t>网络层将感知层获取的</a:t>
            </a:r>
          </a:p>
          <a:p>
            <a:pPr lvl="1">
              <a:lnSpc>
                <a:spcPct val="80000"/>
              </a:lnSpc>
              <a:buFont typeface="Wingdings" pitchFamily="2" charset="2"/>
              <a:buNone/>
            </a:pPr>
            <a:r>
              <a:rPr lang="zh-CN" altLang="en-US" sz="2000" dirty="0"/>
              <a:t>信息进行传递和处理</a:t>
            </a:r>
          </a:p>
          <a:p>
            <a:pPr lvl="1">
              <a:lnSpc>
                <a:spcPct val="80000"/>
              </a:lnSpc>
            </a:pPr>
            <a:r>
              <a:rPr lang="zh-CN" altLang="en-US" sz="2200" b="1" dirty="0">
                <a:solidFill>
                  <a:srgbClr val="00B050"/>
                </a:solidFill>
              </a:rPr>
              <a:t>应用层</a:t>
            </a:r>
          </a:p>
          <a:p>
            <a:pPr lvl="1">
              <a:lnSpc>
                <a:spcPct val="80000"/>
              </a:lnSpc>
              <a:buFont typeface="Wingdings" pitchFamily="2" charset="2"/>
              <a:buNone/>
            </a:pPr>
            <a:r>
              <a:rPr lang="zh-CN" altLang="en-US" sz="2000" dirty="0"/>
              <a:t>与行业需求结合，实现</a:t>
            </a:r>
          </a:p>
          <a:p>
            <a:pPr lvl="1">
              <a:lnSpc>
                <a:spcPct val="80000"/>
              </a:lnSpc>
              <a:buFont typeface="Wingdings" pitchFamily="2" charset="2"/>
              <a:buNone/>
            </a:pPr>
            <a:r>
              <a:rPr lang="zh-CN" altLang="en-US" sz="2000" dirty="0"/>
              <a:t>行业智能化</a:t>
            </a:r>
          </a:p>
        </p:txBody>
      </p:sp>
      <p:pic>
        <p:nvPicPr>
          <p:cNvPr id="11" name="Picture 4"/>
          <p:cNvPicPr>
            <a:picLocks noChangeAspect="1" noChangeArrowheads="1"/>
          </p:cNvPicPr>
          <p:nvPr/>
        </p:nvPicPr>
        <p:blipFill>
          <a:blip r:embed="rId3" cstate="print"/>
          <a:srcRect/>
          <a:stretch>
            <a:fillRect/>
          </a:stretch>
        </p:blipFill>
        <p:spPr>
          <a:xfrm>
            <a:off x="3131840" y="2276872"/>
            <a:ext cx="6012160" cy="4581128"/>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linds(horizontal)">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linds(horizontal)">
                                      <p:cBhvr>
                                        <p:cTn id="18" dur="500"/>
                                        <p:tgtEl>
                                          <p:spTgt spid="4">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linds(horizontal)">
                                      <p:cBhvr>
                                        <p:cTn id="21" dur="500"/>
                                        <p:tgtEl>
                                          <p:spTgt spid="4">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linds(horizontal)">
                                      <p:cBhvr>
                                        <p:cTn id="24" dur="500"/>
                                        <p:tgtEl>
                                          <p:spTgt spid="4">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linds(horizontal)">
                                      <p:cBhvr>
                                        <p:cTn id="27" dur="500"/>
                                        <p:tgtEl>
                                          <p:spTgt spid="4">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blinds(horizontal)">
                                      <p:cBhvr>
                                        <p:cTn id="30" dur="500"/>
                                        <p:tgtEl>
                                          <p:spTgt spid="4">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blinds(horizontal)">
                                      <p:cBhvr>
                                        <p:cTn id="3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E798E573-D2DD-41EB-9F8A-022DB72FAAF9}" type="slidenum">
              <a:rPr lang="en-US" altLang="zh-CN"/>
              <a:pPr/>
              <a:t>44</a:t>
            </a:fld>
            <a:endParaRPr lang="en-US" altLang="zh-CN"/>
          </a:p>
        </p:txBody>
      </p:sp>
      <p:sp>
        <p:nvSpPr>
          <p:cNvPr id="66562" name="Rectangle 2"/>
          <p:cNvSpPr>
            <a:spLocks noGrp="1" noChangeArrowheads="1"/>
          </p:cNvSpPr>
          <p:nvPr>
            <p:ph type="title"/>
          </p:nvPr>
        </p:nvSpPr>
        <p:spPr/>
        <p:txBody>
          <a:bodyPr/>
          <a:lstStyle/>
          <a:p>
            <a:r>
              <a:rPr lang="en-US" altLang="zh-CN"/>
              <a:t>Chapter 1  </a:t>
            </a:r>
            <a:r>
              <a:rPr lang="zh-CN" altLang="en-US"/>
              <a:t>概述</a:t>
            </a:r>
          </a:p>
        </p:txBody>
      </p:sp>
      <p:sp>
        <p:nvSpPr>
          <p:cNvPr id="66563" name="Rectangle 3"/>
          <p:cNvSpPr>
            <a:spLocks noGrp="1" noChangeArrowheads="1"/>
          </p:cNvSpPr>
          <p:nvPr>
            <p:ph type="body" idx="1"/>
          </p:nvPr>
        </p:nvSpPr>
        <p:spPr/>
        <p:txBody>
          <a:bodyPr/>
          <a:lstStyle/>
          <a:p>
            <a:r>
              <a:rPr lang="en-US" altLang="zh-CN" b="1" dirty="0"/>
              <a:t>1.1 Internet </a:t>
            </a:r>
            <a:r>
              <a:rPr lang="zh-CN" altLang="en-US" b="1" dirty="0"/>
              <a:t>的发展史</a:t>
            </a:r>
          </a:p>
          <a:p>
            <a:r>
              <a:rPr lang="en-US" altLang="zh-CN" b="1" dirty="0"/>
              <a:t>1.2 </a:t>
            </a:r>
            <a:r>
              <a:rPr lang="zh-CN" altLang="en-US" b="1" dirty="0"/>
              <a:t>中国</a:t>
            </a:r>
            <a:r>
              <a:rPr lang="en-US" altLang="zh-CN" b="1" dirty="0"/>
              <a:t>Internet</a:t>
            </a:r>
            <a:r>
              <a:rPr lang="zh-CN" altLang="en-US" b="1" dirty="0"/>
              <a:t>的发展史</a:t>
            </a:r>
          </a:p>
          <a:p>
            <a:r>
              <a:rPr lang="en-US" altLang="zh-CN" b="1" dirty="0"/>
              <a:t>1.3 IPv6</a:t>
            </a:r>
            <a:r>
              <a:rPr lang="zh-CN" altLang="en-US" b="1" dirty="0"/>
              <a:t>发展史</a:t>
            </a:r>
            <a:endParaRPr lang="en-US" altLang="zh-CN" b="1" dirty="0"/>
          </a:p>
          <a:p>
            <a:r>
              <a:rPr lang="en-US" altLang="zh-CN" b="1" dirty="0"/>
              <a:t>1.4 </a:t>
            </a:r>
            <a:r>
              <a:rPr lang="zh-CN" altLang="en-US" b="1" dirty="0"/>
              <a:t>网络结构</a:t>
            </a:r>
          </a:p>
          <a:p>
            <a:r>
              <a:rPr lang="en-US" altLang="zh-CN" b="1" dirty="0"/>
              <a:t>1.5 Internet</a:t>
            </a:r>
            <a:r>
              <a:rPr lang="zh-CN" altLang="en-US" b="1" dirty="0"/>
              <a:t>的应用</a:t>
            </a:r>
          </a:p>
          <a:p>
            <a:r>
              <a:rPr lang="en-US" altLang="zh-CN" b="1" dirty="0"/>
              <a:t>1.6 </a:t>
            </a:r>
            <a:r>
              <a:rPr lang="zh-CN" altLang="en-US" b="1" dirty="0"/>
              <a:t>互联网与物联网</a:t>
            </a:r>
          </a:p>
          <a:p>
            <a:pPr>
              <a:buClr>
                <a:schemeClr val="hlink"/>
              </a:buClr>
              <a:buFont typeface="Wingdings" pitchFamily="2" charset="2"/>
              <a:buChar char="Ø"/>
            </a:pPr>
            <a:r>
              <a:rPr lang="en-US" altLang="zh-CN" b="1" dirty="0">
                <a:solidFill>
                  <a:schemeClr val="hlink"/>
                </a:solidFill>
              </a:rPr>
              <a:t>1.7 </a:t>
            </a:r>
            <a:r>
              <a:rPr lang="zh-CN" altLang="en-US" b="1" dirty="0">
                <a:solidFill>
                  <a:schemeClr val="hlink"/>
                </a:solidFill>
              </a:rPr>
              <a:t>网络的标准和标准化组织</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86B1E1D7-D9EE-4241-8C35-3B787A8F4C0D}" type="slidenum">
              <a:rPr lang="en-US" altLang="zh-CN"/>
              <a:pPr/>
              <a:t>45</a:t>
            </a:fld>
            <a:endParaRPr lang="en-US" altLang="zh-CN" dirty="0"/>
          </a:p>
        </p:txBody>
      </p:sp>
      <p:sp>
        <p:nvSpPr>
          <p:cNvPr id="61442" name="Rectangle 2"/>
          <p:cNvSpPr>
            <a:spLocks noGrp="1" noChangeArrowheads="1"/>
          </p:cNvSpPr>
          <p:nvPr>
            <p:ph type="title"/>
          </p:nvPr>
        </p:nvSpPr>
        <p:spPr>
          <a:xfrm>
            <a:off x="1150938" y="692150"/>
            <a:ext cx="7793037" cy="984250"/>
          </a:xfrm>
        </p:spPr>
        <p:txBody>
          <a:bodyPr/>
          <a:lstStyle/>
          <a:p>
            <a:r>
              <a:rPr lang="en-US" altLang="zh-CN" dirty="0"/>
              <a:t>1.7</a:t>
            </a:r>
            <a:r>
              <a:rPr lang="zh-CN" altLang="en-US" b="1" dirty="0"/>
              <a:t>网络的标准和标准化组织</a:t>
            </a:r>
          </a:p>
        </p:txBody>
      </p:sp>
      <p:sp>
        <p:nvSpPr>
          <p:cNvPr id="61443" name="Rectangle 3"/>
          <p:cNvSpPr>
            <a:spLocks noGrp="1" noChangeArrowheads="1"/>
          </p:cNvSpPr>
          <p:nvPr>
            <p:ph type="body" idx="1"/>
          </p:nvPr>
        </p:nvSpPr>
        <p:spPr>
          <a:xfrm>
            <a:off x="611188" y="1844675"/>
            <a:ext cx="8343900" cy="4608513"/>
          </a:xfrm>
        </p:spPr>
        <p:txBody>
          <a:bodyPr/>
          <a:lstStyle/>
          <a:p>
            <a:pPr>
              <a:lnSpc>
                <a:spcPct val="80000"/>
              </a:lnSpc>
            </a:pPr>
            <a:r>
              <a:rPr lang="en-US" altLang="zh-CN" sz="2400" dirty="0"/>
              <a:t>1. </a:t>
            </a:r>
            <a:r>
              <a:rPr lang="zh-CN" altLang="en-US" sz="2400" dirty="0"/>
              <a:t>标准化的</a:t>
            </a:r>
            <a:r>
              <a:rPr lang="zh-CN" altLang="en-US" sz="2400" b="1" dirty="0"/>
              <a:t>必要性及类型</a:t>
            </a:r>
          </a:p>
          <a:p>
            <a:pPr lvl="1">
              <a:lnSpc>
                <a:spcPct val="80000"/>
              </a:lnSpc>
            </a:pPr>
            <a:r>
              <a:rPr lang="zh-CN" altLang="en-US" sz="2000" dirty="0"/>
              <a:t>事实标准：没有正式规划，由一些大厂商产品形成的标准。</a:t>
            </a:r>
          </a:p>
          <a:p>
            <a:pPr lvl="1">
              <a:lnSpc>
                <a:spcPct val="80000"/>
              </a:lnSpc>
            </a:pPr>
            <a:r>
              <a:rPr lang="zh-CN" altLang="en-US" sz="2000" dirty="0"/>
              <a:t>法规标准：由一些权威标准化组织制定的标准。</a:t>
            </a:r>
          </a:p>
          <a:p>
            <a:pPr>
              <a:lnSpc>
                <a:spcPct val="80000"/>
              </a:lnSpc>
            </a:pPr>
            <a:r>
              <a:rPr lang="en-US" altLang="zh-CN" sz="2400" dirty="0"/>
              <a:t>2. </a:t>
            </a:r>
            <a:r>
              <a:rPr lang="zh-CN" altLang="en-US" sz="2400" dirty="0"/>
              <a:t>国际标准界最有影响的组织</a:t>
            </a:r>
          </a:p>
          <a:p>
            <a:pPr lvl="1">
              <a:lnSpc>
                <a:spcPct val="80000"/>
              </a:lnSpc>
            </a:pPr>
            <a:r>
              <a:rPr lang="zh-CN" altLang="en-US" sz="2000" b="1" dirty="0"/>
              <a:t>国际电信联盟</a:t>
            </a:r>
            <a:r>
              <a:rPr lang="en-US" altLang="zh-CN" sz="2000" b="1" dirty="0"/>
              <a:t>ITU</a:t>
            </a:r>
            <a:r>
              <a:rPr lang="zh-CN" altLang="en-US" sz="2000" dirty="0"/>
              <a:t>（如</a:t>
            </a:r>
            <a:r>
              <a:rPr lang="en-US" altLang="zh-CN" sz="2000" dirty="0"/>
              <a:t>H.323</a:t>
            </a:r>
            <a:r>
              <a:rPr lang="zh-CN" altLang="en-US" sz="2000" dirty="0"/>
              <a:t>，</a:t>
            </a:r>
            <a:r>
              <a:rPr lang="en-US" altLang="zh-CN" sz="2000" dirty="0"/>
              <a:t>G.723.1</a:t>
            </a:r>
            <a:r>
              <a:rPr lang="zh-CN" altLang="en-US" sz="2000" dirty="0"/>
              <a:t>等）</a:t>
            </a:r>
            <a:r>
              <a:rPr lang="en-US" altLang="zh-CN" sz="1600" dirty="0"/>
              <a:t>(http://www.itu.int)</a:t>
            </a:r>
          </a:p>
          <a:p>
            <a:pPr lvl="1">
              <a:lnSpc>
                <a:spcPct val="80000"/>
              </a:lnSpc>
            </a:pPr>
            <a:r>
              <a:rPr lang="zh-CN" altLang="en-US" sz="2000" dirty="0"/>
              <a:t>国际标准化组织</a:t>
            </a:r>
            <a:r>
              <a:rPr lang="en-US" altLang="zh-CN" sz="2000" dirty="0"/>
              <a:t>ISO  </a:t>
            </a:r>
            <a:r>
              <a:rPr lang="en-US" altLang="zh-CN" sz="1600" dirty="0"/>
              <a:t>(http://www.iso.org)</a:t>
            </a:r>
          </a:p>
          <a:p>
            <a:pPr lvl="1">
              <a:lnSpc>
                <a:spcPct val="80000"/>
              </a:lnSpc>
            </a:pPr>
            <a:r>
              <a:rPr lang="zh-CN" altLang="en-US" sz="2000" b="1" dirty="0"/>
              <a:t>电气电子工程师协会</a:t>
            </a:r>
            <a:r>
              <a:rPr lang="en-US" altLang="zh-CN" sz="2000" b="1" dirty="0"/>
              <a:t>IEEE</a:t>
            </a:r>
            <a:r>
              <a:rPr lang="zh-CN" altLang="en-US" sz="2000" dirty="0"/>
              <a:t>（如</a:t>
            </a:r>
            <a:r>
              <a:rPr lang="en-US" altLang="zh-CN" sz="2000" dirty="0"/>
              <a:t>IEEE 802</a:t>
            </a:r>
            <a:r>
              <a:rPr lang="zh-CN" altLang="en-US" sz="2000" dirty="0"/>
              <a:t>）</a:t>
            </a:r>
            <a:r>
              <a:rPr lang="en-US" altLang="zh-CN" sz="1600" dirty="0"/>
              <a:t>(http://www.ieee.org)</a:t>
            </a:r>
          </a:p>
          <a:p>
            <a:pPr>
              <a:lnSpc>
                <a:spcPct val="80000"/>
              </a:lnSpc>
            </a:pPr>
            <a:r>
              <a:rPr lang="en-US" altLang="zh-CN" sz="2400" dirty="0"/>
              <a:t>3. Internet</a:t>
            </a:r>
            <a:r>
              <a:rPr lang="zh-CN" altLang="en-US" sz="2400" dirty="0"/>
              <a:t>的标准化组织</a:t>
            </a:r>
          </a:p>
          <a:p>
            <a:pPr lvl="1">
              <a:lnSpc>
                <a:spcPct val="80000"/>
              </a:lnSpc>
            </a:pPr>
            <a:r>
              <a:rPr lang="en-US" altLang="zh-CN" sz="2000" b="1" dirty="0"/>
              <a:t>Internet</a:t>
            </a:r>
            <a:r>
              <a:rPr lang="zh-CN" altLang="en-US" sz="2000" b="1" dirty="0"/>
              <a:t>工程任务组</a:t>
            </a:r>
            <a:r>
              <a:rPr lang="en-US" altLang="zh-CN" sz="2000" b="1" dirty="0"/>
              <a:t>IETF</a:t>
            </a:r>
            <a:r>
              <a:rPr lang="zh-CN" altLang="en-US" sz="2000" dirty="0"/>
              <a:t>（如请求评注</a:t>
            </a:r>
            <a:r>
              <a:rPr lang="en-US" altLang="zh-CN" sz="2000" dirty="0"/>
              <a:t>RFC</a:t>
            </a:r>
            <a:r>
              <a:rPr lang="zh-CN" altLang="en-US" sz="2000" dirty="0"/>
              <a:t>）</a:t>
            </a:r>
            <a:r>
              <a:rPr lang="en-US" altLang="zh-CN" sz="1600" dirty="0"/>
              <a:t>(http://www.ietf.org)</a:t>
            </a:r>
          </a:p>
          <a:p>
            <a:pPr lvl="1">
              <a:lnSpc>
                <a:spcPct val="80000"/>
              </a:lnSpc>
            </a:pPr>
            <a:r>
              <a:rPr lang="en-US" altLang="zh-CN" sz="2000" dirty="0"/>
              <a:t>Internet</a:t>
            </a:r>
            <a:r>
              <a:rPr lang="zh-CN" altLang="en-US" sz="2000" dirty="0"/>
              <a:t>研究任务组</a:t>
            </a:r>
            <a:r>
              <a:rPr lang="en-US" altLang="zh-CN" sz="2000" dirty="0"/>
              <a:t>IRTF</a:t>
            </a:r>
          </a:p>
          <a:p>
            <a:pPr>
              <a:lnSpc>
                <a:spcPct val="80000"/>
              </a:lnSpc>
            </a:pPr>
            <a:r>
              <a:rPr lang="en-US" altLang="zh-CN" sz="2400" dirty="0"/>
              <a:t>4. </a:t>
            </a:r>
            <a:r>
              <a:rPr lang="zh-CN" altLang="en-US" sz="2400" dirty="0"/>
              <a:t>其他组织</a:t>
            </a:r>
          </a:p>
          <a:p>
            <a:pPr lvl="1">
              <a:lnSpc>
                <a:spcPct val="80000"/>
              </a:lnSpc>
            </a:pPr>
            <a:r>
              <a:rPr lang="zh-CN" altLang="en-US" sz="2000" dirty="0"/>
              <a:t>各种论坛</a:t>
            </a:r>
            <a:r>
              <a:rPr lang="en-US" altLang="zh-CN" sz="2000" dirty="0"/>
              <a:t>Forum</a:t>
            </a:r>
            <a:r>
              <a:rPr lang="zh-CN" altLang="en-US" sz="2000" dirty="0"/>
              <a:t>（如</a:t>
            </a:r>
            <a:r>
              <a:rPr lang="en-US" altLang="zh-CN" sz="2000" dirty="0"/>
              <a:t>ATM Forum</a:t>
            </a:r>
            <a:r>
              <a:rPr lang="zh-CN" altLang="en-US" sz="2000" dirty="0"/>
              <a:t>，</a:t>
            </a:r>
            <a:r>
              <a:rPr lang="en-US" altLang="zh-CN" sz="1600" dirty="0"/>
              <a:t>http://www.atmforum.com</a:t>
            </a:r>
            <a:r>
              <a:rPr lang="zh-CN" altLang="en-US" sz="2000" dirty="0"/>
              <a:t>）</a:t>
            </a:r>
          </a:p>
          <a:p>
            <a:pPr lvl="1">
              <a:lnSpc>
                <a:spcPct val="80000"/>
              </a:lnSpc>
            </a:pPr>
            <a:r>
              <a:rPr lang="zh-CN" altLang="en-US" sz="2000" dirty="0"/>
              <a:t>美国国家标准协会</a:t>
            </a:r>
            <a:r>
              <a:rPr lang="en-US" altLang="zh-CN" sz="2000" dirty="0"/>
              <a:t>ANSI</a:t>
            </a:r>
          </a:p>
          <a:p>
            <a:pPr lvl="1">
              <a:lnSpc>
                <a:spcPct val="80000"/>
              </a:lnSpc>
            </a:pPr>
            <a:r>
              <a:rPr lang="zh-CN" altLang="en-US" sz="2000" dirty="0"/>
              <a:t>地区标准化组织（如欧洲、日本的一些标准）</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6A597F-B8B8-4DD2-934C-0175E0BC3AB4}"/>
              </a:ext>
            </a:extLst>
          </p:cNvPr>
          <p:cNvSpPr>
            <a:spLocks noGrp="1"/>
          </p:cNvSpPr>
          <p:nvPr>
            <p:ph type="title"/>
          </p:nvPr>
        </p:nvSpPr>
        <p:spPr/>
        <p:txBody>
          <a:bodyPr/>
          <a:lstStyle/>
          <a:p>
            <a:r>
              <a:rPr lang="zh-CN" altLang="en-US" dirty="0"/>
              <a:t>作业</a:t>
            </a:r>
          </a:p>
        </p:txBody>
      </p:sp>
      <p:sp>
        <p:nvSpPr>
          <p:cNvPr id="3" name="内容占位符 2">
            <a:extLst>
              <a:ext uri="{FF2B5EF4-FFF2-40B4-BE49-F238E27FC236}">
                <a16:creationId xmlns:a16="http://schemas.microsoft.com/office/drawing/2014/main" id="{57CE0F58-A84B-4590-AF54-2984B5683293}"/>
              </a:ext>
            </a:extLst>
          </p:cNvPr>
          <p:cNvSpPr>
            <a:spLocks noGrp="1"/>
          </p:cNvSpPr>
          <p:nvPr>
            <p:ph idx="1"/>
          </p:nvPr>
        </p:nvSpPr>
        <p:spPr/>
        <p:txBody>
          <a:bodyPr/>
          <a:lstStyle/>
          <a:p>
            <a:r>
              <a:rPr lang="en-US" altLang="zh-CN" dirty="0"/>
              <a:t>Ch1: 44</a:t>
            </a:r>
            <a:r>
              <a:rPr lang="zh-CN" altLang="en-US" dirty="0"/>
              <a:t>，</a:t>
            </a:r>
            <a:r>
              <a:rPr lang="en-US" altLang="zh-CN" dirty="0"/>
              <a:t>45</a:t>
            </a:r>
            <a:r>
              <a:rPr lang="zh-CN" altLang="en-US" dirty="0"/>
              <a:t>，</a:t>
            </a:r>
            <a:r>
              <a:rPr lang="en-US" altLang="zh-CN" dirty="0"/>
              <a:t>46</a:t>
            </a:r>
            <a:r>
              <a:rPr lang="zh-CN" altLang="en-US" dirty="0"/>
              <a:t>，</a:t>
            </a:r>
            <a:r>
              <a:rPr lang="en-US" altLang="zh-CN" dirty="0"/>
              <a:t>47</a:t>
            </a:r>
          </a:p>
          <a:p>
            <a:r>
              <a:rPr lang="zh-CN" altLang="en-US" dirty="0"/>
              <a:t>补充题：</a:t>
            </a:r>
            <a:endParaRPr lang="en-US" altLang="zh-CN" dirty="0"/>
          </a:p>
          <a:p>
            <a:pPr lvl="1"/>
            <a:r>
              <a:rPr lang="zh-CN" altLang="en-US" dirty="0"/>
              <a:t>访问</a:t>
            </a:r>
            <a:r>
              <a:rPr lang="en-US" altLang="zh-CN" dirty="0">
                <a:hlinkClick r:id="rId2"/>
              </a:rPr>
              <a:t>IEEE 802</a:t>
            </a:r>
            <a:r>
              <a:rPr lang="zh-CN" altLang="en-US" dirty="0"/>
              <a:t>网站，介绍一个感兴趣协议的基本功能。</a:t>
            </a:r>
            <a:endParaRPr lang="en-US" altLang="zh-CN" dirty="0"/>
          </a:p>
          <a:p>
            <a:pPr lvl="1"/>
            <a:r>
              <a:rPr lang="zh-CN" altLang="en-US" dirty="0"/>
              <a:t>简述以太网和</a:t>
            </a:r>
            <a:r>
              <a:rPr lang="en-US" altLang="zh-CN" dirty="0"/>
              <a:t>WIFI</a:t>
            </a:r>
            <a:r>
              <a:rPr lang="zh-CN" altLang="en-US" dirty="0"/>
              <a:t>协议、以及</a:t>
            </a:r>
            <a:r>
              <a:rPr lang="en-US" altLang="zh-CN" dirty="0"/>
              <a:t>TCP/IP</a:t>
            </a:r>
            <a:r>
              <a:rPr lang="zh-CN" altLang="en-US" dirty="0"/>
              <a:t>协议的标准化组织。</a:t>
            </a:r>
            <a:endParaRPr lang="en-US" altLang="zh-CN" dirty="0"/>
          </a:p>
          <a:p>
            <a:endParaRPr lang="zh-CN" altLang="en-US" dirty="0"/>
          </a:p>
        </p:txBody>
      </p:sp>
      <p:sp>
        <p:nvSpPr>
          <p:cNvPr id="4" name="灯片编号占位符 3">
            <a:extLst>
              <a:ext uri="{FF2B5EF4-FFF2-40B4-BE49-F238E27FC236}">
                <a16:creationId xmlns:a16="http://schemas.microsoft.com/office/drawing/2014/main" id="{31864E80-ED95-4EC5-911C-0A10B82C1E22}"/>
              </a:ext>
            </a:extLst>
          </p:cNvPr>
          <p:cNvSpPr>
            <a:spLocks noGrp="1"/>
          </p:cNvSpPr>
          <p:nvPr>
            <p:ph type="sldNum" sz="quarter" idx="12"/>
          </p:nvPr>
        </p:nvSpPr>
        <p:spPr/>
        <p:txBody>
          <a:bodyPr/>
          <a:lstStyle/>
          <a:p>
            <a:fld id="{2931E106-F4CF-4DA4-B878-29B4FEFFB9F2}" type="slidenum">
              <a:rPr lang="en-US" altLang="zh-CN" smtClean="0"/>
              <a:pPr/>
              <a:t>46</a:t>
            </a:fld>
            <a:endParaRPr lang="en-US" altLang="zh-CN"/>
          </a:p>
        </p:txBody>
      </p:sp>
    </p:spTree>
    <p:extLst>
      <p:ext uri="{BB962C8B-B14F-4D97-AF65-F5344CB8AC3E}">
        <p14:creationId xmlns:p14="http://schemas.microsoft.com/office/powerpoint/2010/main" val="1627757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78091943-DDB6-4260-A30E-822448EA6DF2}" type="slidenum">
              <a:rPr lang="en-US" altLang="zh-CN"/>
              <a:pPr/>
              <a:t>47</a:t>
            </a:fld>
            <a:endParaRPr lang="en-US" altLang="zh-CN"/>
          </a:p>
        </p:txBody>
      </p:sp>
      <p:sp>
        <p:nvSpPr>
          <p:cNvPr id="112642" name="Rectangle 2"/>
          <p:cNvSpPr>
            <a:spLocks noGrp="1" noChangeArrowheads="1"/>
          </p:cNvSpPr>
          <p:nvPr>
            <p:ph type="title"/>
          </p:nvPr>
        </p:nvSpPr>
        <p:spPr/>
        <p:txBody>
          <a:bodyPr/>
          <a:lstStyle/>
          <a:p>
            <a:endParaRPr lang="zh-CN" altLang="zh-CN"/>
          </a:p>
        </p:txBody>
      </p:sp>
      <p:pic>
        <p:nvPicPr>
          <p:cNvPr id="112643" name="Picture 3"/>
          <p:cNvPicPr>
            <a:picLocks noGrp="1" noChangeAspect="1" noChangeArrowheads="1"/>
          </p:cNvPicPr>
          <p:nvPr>
            <p:ph type="body" idx="1"/>
          </p:nvPr>
        </p:nvPicPr>
        <p:blipFill>
          <a:blip r:embed="rId3" cstate="print"/>
          <a:srcRect/>
          <a:stretch>
            <a:fillRect/>
          </a:stretch>
        </p:blipFill>
        <p:spPr>
          <a:xfrm>
            <a:off x="0" y="188912"/>
            <a:ext cx="9144000" cy="6669087"/>
          </a:xfrm>
        </p:spPr>
      </p:pic>
      <p:pic>
        <p:nvPicPr>
          <p:cNvPr id="6" name="图片 5" descr="091103111208_leonard_kleinrock_2_afp_466.jpg"/>
          <p:cNvPicPr>
            <a:picLocks noChangeAspect="1"/>
          </p:cNvPicPr>
          <p:nvPr/>
        </p:nvPicPr>
        <p:blipFill>
          <a:blip r:embed="rId4" cstate="print"/>
          <a:stretch>
            <a:fillRect/>
          </a:stretch>
        </p:blipFill>
        <p:spPr>
          <a:xfrm>
            <a:off x="0" y="4543940"/>
            <a:ext cx="3643306" cy="231405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4B0B6B7D-4544-4456-8421-D17E1D81E170}" type="slidenum">
              <a:rPr lang="en-US" altLang="zh-CN"/>
              <a:pPr/>
              <a:t>48</a:t>
            </a:fld>
            <a:endParaRPr lang="en-US" altLang="zh-CN"/>
          </a:p>
        </p:txBody>
      </p:sp>
      <p:sp>
        <p:nvSpPr>
          <p:cNvPr id="113666" name="Rectangle 2"/>
          <p:cNvSpPr>
            <a:spLocks noGrp="1" noChangeAspect="1" noChangeArrowheads="1"/>
          </p:cNvSpPr>
          <p:nvPr>
            <p:ph type="title"/>
          </p:nvPr>
        </p:nvSpPr>
        <p:spPr/>
        <p:txBody>
          <a:bodyPr/>
          <a:lstStyle/>
          <a:p>
            <a:endParaRPr lang="zh-CN" altLang="zh-CN"/>
          </a:p>
        </p:txBody>
      </p:sp>
      <p:pic>
        <p:nvPicPr>
          <p:cNvPr id="113667" name="Picture 3"/>
          <p:cNvPicPr>
            <a:picLocks noGrp="1" noChangeAspect="1" noChangeArrowheads="1"/>
          </p:cNvPicPr>
          <p:nvPr>
            <p:ph type="body" idx="1"/>
          </p:nvPr>
        </p:nvPicPr>
        <p:blipFill>
          <a:blip r:embed="rId2" cstate="print"/>
          <a:srcRect/>
          <a:stretch>
            <a:fillRect/>
          </a:stretch>
        </p:blipFill>
        <p:spPr>
          <a:xfrm>
            <a:off x="0" y="1"/>
            <a:ext cx="9144000" cy="68580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0DB000B8-2259-4CA8-98D3-495EEA38AB63}" type="slidenum">
              <a:rPr lang="en-US" altLang="zh-CN"/>
              <a:pPr/>
              <a:t>49</a:t>
            </a:fld>
            <a:endParaRPr lang="en-US" altLang="zh-CN"/>
          </a:p>
        </p:txBody>
      </p:sp>
      <p:sp>
        <p:nvSpPr>
          <p:cNvPr id="114690" name="Rectangle 2"/>
          <p:cNvSpPr>
            <a:spLocks noGrp="1" noChangeArrowheads="1"/>
          </p:cNvSpPr>
          <p:nvPr>
            <p:ph type="title"/>
          </p:nvPr>
        </p:nvSpPr>
        <p:spPr/>
        <p:txBody>
          <a:bodyPr/>
          <a:lstStyle/>
          <a:p>
            <a:endParaRPr lang="zh-CN" altLang="zh-CN"/>
          </a:p>
        </p:txBody>
      </p:sp>
      <p:pic>
        <p:nvPicPr>
          <p:cNvPr id="114692" name="Picture 4"/>
          <p:cNvPicPr>
            <a:picLocks noGrp="1" noChangeAspect="1" noChangeArrowheads="1"/>
          </p:cNvPicPr>
          <p:nvPr>
            <p:ph type="body" idx="1"/>
          </p:nvPr>
        </p:nvPicPr>
        <p:blipFill>
          <a:blip r:embed="rId2" cstate="print"/>
          <a:srcRect/>
          <a:stretch>
            <a:fillRect/>
          </a:stretch>
        </p:blipFill>
        <p:spPr>
          <a:xfrm>
            <a:off x="250825" y="260350"/>
            <a:ext cx="8704263" cy="626427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634D52C4-ABF3-4234-9549-656CDA4EF453}" type="slidenum">
              <a:rPr lang="en-US" altLang="zh-CN"/>
              <a:pPr/>
              <a:t>5</a:t>
            </a:fld>
            <a:endParaRPr lang="en-US" altLang="zh-CN"/>
          </a:p>
        </p:txBody>
      </p:sp>
      <p:sp>
        <p:nvSpPr>
          <p:cNvPr id="84994" name="Rectangle 2"/>
          <p:cNvSpPr>
            <a:spLocks noGrp="1" noChangeArrowheads="1"/>
          </p:cNvSpPr>
          <p:nvPr>
            <p:ph type="title"/>
          </p:nvPr>
        </p:nvSpPr>
        <p:spPr/>
        <p:txBody>
          <a:bodyPr/>
          <a:lstStyle/>
          <a:p>
            <a:r>
              <a:rPr lang="zh-CN" altLang="en-US" dirty="0"/>
              <a:t>什么是计算机</a:t>
            </a:r>
            <a:r>
              <a:rPr lang="zh-CN" altLang="en-US" dirty="0">
                <a:solidFill>
                  <a:srgbClr val="FF0000"/>
                </a:solidFill>
              </a:rPr>
              <a:t>网络</a:t>
            </a:r>
            <a:r>
              <a:rPr lang="zh-CN" altLang="en-US" dirty="0"/>
              <a:t>？</a:t>
            </a:r>
          </a:p>
        </p:txBody>
      </p:sp>
      <p:sp>
        <p:nvSpPr>
          <p:cNvPr id="84995" name="Rectangle 3"/>
          <p:cNvSpPr>
            <a:spLocks noGrp="1" noChangeArrowheads="1"/>
          </p:cNvSpPr>
          <p:nvPr>
            <p:ph type="body" idx="1"/>
          </p:nvPr>
        </p:nvSpPr>
        <p:spPr>
          <a:xfrm>
            <a:off x="71406" y="1917724"/>
            <a:ext cx="9001156" cy="4868862"/>
          </a:xfrm>
        </p:spPr>
        <p:txBody>
          <a:bodyPr/>
          <a:lstStyle/>
          <a:p>
            <a:r>
              <a:rPr lang="zh-CN" altLang="en-US" sz="2800" b="1" dirty="0"/>
              <a:t>计算机网络：一组相互连接的、自治的计算设备的集合</a:t>
            </a:r>
            <a:r>
              <a:rPr lang="en-US" altLang="zh-CN" sz="2800" b="1" baseline="30000" dirty="0"/>
              <a:t>[1]</a:t>
            </a:r>
            <a:r>
              <a:rPr lang="zh-CN" altLang="en-US" sz="2800" b="1" dirty="0"/>
              <a:t>。</a:t>
            </a:r>
          </a:p>
          <a:p>
            <a:r>
              <a:rPr lang="zh-CN" altLang="en-US" sz="2800" b="1" dirty="0">
                <a:latin typeface="宋体" pitchFamily="2" charset="-122"/>
              </a:rPr>
              <a:t>什么是因特网（</a:t>
            </a:r>
            <a:r>
              <a:rPr lang="en-US" altLang="zh-CN" sz="2800" b="1" dirty="0">
                <a:solidFill>
                  <a:srgbClr val="FF0000"/>
                </a:solidFill>
                <a:latin typeface="宋体" pitchFamily="2" charset="-122"/>
              </a:rPr>
              <a:t>I</a:t>
            </a:r>
            <a:r>
              <a:rPr lang="en-US" altLang="zh-CN" sz="2800" b="1" dirty="0">
                <a:latin typeface="宋体" pitchFamily="2" charset="-122"/>
              </a:rPr>
              <a:t>nternet</a:t>
            </a:r>
            <a:r>
              <a:rPr lang="zh-CN" altLang="en-US" sz="2800" b="1" dirty="0">
                <a:latin typeface="宋体" pitchFamily="2" charset="-122"/>
              </a:rPr>
              <a:t>，</a:t>
            </a:r>
            <a:r>
              <a:rPr lang="en-US" altLang="zh-CN" sz="2800" b="1" dirty="0">
                <a:latin typeface="宋体" pitchFamily="2" charset="-122"/>
              </a:rPr>
              <a:t>internet-</a:t>
            </a:r>
            <a:r>
              <a:rPr lang="zh-CN" altLang="en-US" sz="2800" b="1" dirty="0">
                <a:latin typeface="宋体" pitchFamily="2" charset="-122"/>
              </a:rPr>
              <a:t>互联网）？</a:t>
            </a:r>
          </a:p>
          <a:p>
            <a:pPr lvl="1"/>
            <a:r>
              <a:rPr lang="zh-CN" altLang="en-US" sz="2400" b="1" dirty="0">
                <a:latin typeface="宋体" pitchFamily="2" charset="-122"/>
              </a:rPr>
              <a:t>指全球最大的、开放的，由众多网络相互连接而成的</a:t>
            </a:r>
            <a:r>
              <a:rPr lang="zh-CN" altLang="en-US" sz="2400" b="1" dirty="0">
                <a:solidFill>
                  <a:srgbClr val="FF0000"/>
                </a:solidFill>
                <a:latin typeface="宋体" pitchFamily="2" charset="-122"/>
              </a:rPr>
              <a:t>计算机网络</a:t>
            </a:r>
            <a:r>
              <a:rPr lang="zh-CN" altLang="en-US" sz="2400" b="1" dirty="0">
                <a:latin typeface="宋体" pitchFamily="2" charset="-122"/>
              </a:rPr>
              <a:t>，它由美国</a:t>
            </a:r>
            <a:r>
              <a:rPr lang="zh-CN" altLang="en-US" sz="2400" b="1" dirty="0">
                <a:solidFill>
                  <a:srgbClr val="FF0000"/>
                </a:solidFill>
                <a:latin typeface="宋体" pitchFamily="2" charset="-122"/>
              </a:rPr>
              <a:t>阿帕网</a:t>
            </a:r>
            <a:r>
              <a:rPr lang="zh-CN" altLang="en-US" sz="2400" b="1" dirty="0">
                <a:latin typeface="宋体" pitchFamily="2" charset="-122"/>
              </a:rPr>
              <a:t>（</a:t>
            </a:r>
            <a:r>
              <a:rPr lang="en-US" altLang="zh-CN" sz="2400" b="1" dirty="0" err="1">
                <a:latin typeface="宋体" pitchFamily="2" charset="-122"/>
              </a:rPr>
              <a:t>ARPAnet</a:t>
            </a:r>
            <a:r>
              <a:rPr lang="zh-CN" altLang="en-US" sz="2400" b="1" dirty="0">
                <a:latin typeface="宋体" pitchFamily="2" charset="-122"/>
              </a:rPr>
              <a:t>）发展而成，主要采用</a:t>
            </a:r>
            <a:r>
              <a:rPr lang="en-US" altLang="zh-CN" sz="2400" b="1" dirty="0">
                <a:solidFill>
                  <a:srgbClr val="FF0000"/>
                </a:solidFill>
                <a:latin typeface="宋体" pitchFamily="2" charset="-122"/>
              </a:rPr>
              <a:t>TCP/IP</a:t>
            </a:r>
            <a:r>
              <a:rPr lang="zh-CN" altLang="en-US" sz="2400" b="1" dirty="0">
                <a:latin typeface="宋体" pitchFamily="2" charset="-122"/>
              </a:rPr>
              <a:t>协议。（</a:t>
            </a:r>
            <a:r>
              <a:rPr lang="en-US" altLang="zh-CN" sz="2400" b="1" dirty="0">
                <a:latin typeface="宋体" pitchFamily="2" charset="-122"/>
              </a:rPr>
              <a:t>96</a:t>
            </a:r>
            <a:r>
              <a:rPr lang="zh-CN" altLang="en-US" sz="2400" b="1" dirty="0">
                <a:latin typeface="宋体" pitchFamily="2" charset="-122"/>
              </a:rPr>
              <a:t>年的定义）</a:t>
            </a:r>
          </a:p>
          <a:p>
            <a:pPr lvl="2"/>
            <a:r>
              <a:rPr lang="zh-CN" altLang="en-US" sz="2000" b="1" dirty="0">
                <a:solidFill>
                  <a:srgbClr val="FF0000"/>
                </a:solidFill>
                <a:latin typeface="宋体" pitchFamily="2" charset="-122"/>
              </a:rPr>
              <a:t>起源</a:t>
            </a:r>
            <a:r>
              <a:rPr lang="zh-CN" altLang="en-US" sz="2000" b="1" dirty="0">
                <a:latin typeface="宋体" pitchFamily="2" charset="-122"/>
              </a:rPr>
              <a:t>：美国</a:t>
            </a:r>
            <a:r>
              <a:rPr lang="zh-CN" altLang="en-US" sz="2000" b="1" dirty="0">
                <a:solidFill>
                  <a:srgbClr val="C00000"/>
                </a:solidFill>
                <a:latin typeface="宋体" pitchFamily="2" charset="-122"/>
              </a:rPr>
              <a:t>阿帕</a:t>
            </a:r>
            <a:r>
              <a:rPr lang="zh-CN" altLang="en-US" sz="2000" b="1" dirty="0">
                <a:latin typeface="宋体" pitchFamily="2" charset="-122"/>
              </a:rPr>
              <a:t>网（ </a:t>
            </a:r>
            <a:r>
              <a:rPr lang="en-US" altLang="zh-CN" sz="2000" dirty="0">
                <a:solidFill>
                  <a:srgbClr val="C00000"/>
                </a:solidFill>
              </a:rPr>
              <a:t>A</a:t>
            </a:r>
            <a:r>
              <a:rPr lang="en-US" altLang="zh-CN" sz="2000" dirty="0"/>
              <a:t>dvanced </a:t>
            </a:r>
            <a:r>
              <a:rPr lang="en-US" altLang="zh-CN" sz="2000" dirty="0">
                <a:solidFill>
                  <a:srgbClr val="C00000"/>
                </a:solidFill>
              </a:rPr>
              <a:t>R</a:t>
            </a:r>
            <a:r>
              <a:rPr lang="en-US" altLang="zh-CN" sz="2000" dirty="0"/>
              <a:t>esearch </a:t>
            </a:r>
            <a:r>
              <a:rPr lang="en-US" altLang="zh-CN" sz="2000" dirty="0">
                <a:solidFill>
                  <a:srgbClr val="C00000"/>
                </a:solidFill>
              </a:rPr>
              <a:t>P</a:t>
            </a:r>
            <a:r>
              <a:rPr lang="en-US" altLang="zh-CN" sz="2000" dirty="0"/>
              <a:t>rojects </a:t>
            </a:r>
            <a:r>
              <a:rPr lang="en-US" altLang="zh-CN" sz="2000" dirty="0">
                <a:solidFill>
                  <a:srgbClr val="C00000"/>
                </a:solidFill>
              </a:rPr>
              <a:t>A</a:t>
            </a:r>
            <a:r>
              <a:rPr lang="en-US" altLang="zh-CN" sz="2000" dirty="0"/>
              <a:t>gency Network</a:t>
            </a:r>
            <a:r>
              <a:rPr lang="zh-CN" altLang="en-US" sz="2000" dirty="0"/>
              <a:t>，</a:t>
            </a:r>
            <a:r>
              <a:rPr lang="en-US" altLang="zh-CN" sz="2000" dirty="0" err="1">
                <a:solidFill>
                  <a:srgbClr val="C00000"/>
                </a:solidFill>
              </a:rPr>
              <a:t>ARPAnet</a:t>
            </a:r>
            <a:r>
              <a:rPr lang="en-US" altLang="zh-CN" sz="2000" dirty="0"/>
              <a:t> </a:t>
            </a:r>
            <a:r>
              <a:rPr lang="zh-CN" altLang="en-US" sz="2000" b="1" dirty="0">
                <a:latin typeface="宋体" pitchFamily="2" charset="-122"/>
              </a:rPr>
              <a:t>）</a:t>
            </a:r>
          </a:p>
          <a:p>
            <a:pPr lvl="2"/>
            <a:r>
              <a:rPr lang="zh-CN" altLang="en-US" sz="2000" b="1" dirty="0">
                <a:solidFill>
                  <a:srgbClr val="FF0000"/>
                </a:solidFill>
                <a:latin typeface="宋体" pitchFamily="2" charset="-122"/>
              </a:rPr>
              <a:t>协议</a:t>
            </a:r>
            <a:r>
              <a:rPr lang="zh-CN" altLang="en-US" sz="2000" b="1" dirty="0">
                <a:latin typeface="宋体" pitchFamily="2" charset="-122"/>
              </a:rPr>
              <a:t>：</a:t>
            </a:r>
            <a:r>
              <a:rPr lang="en-US" altLang="zh-CN" sz="2000" b="1" u="sng" dirty="0">
                <a:solidFill>
                  <a:srgbClr val="C00000"/>
                </a:solidFill>
                <a:latin typeface="宋体" pitchFamily="2" charset="-122"/>
              </a:rPr>
              <a:t>TCP/IP</a:t>
            </a:r>
            <a:r>
              <a:rPr lang="en-US" altLang="zh-CN" sz="2000" b="1" dirty="0">
                <a:latin typeface="宋体" pitchFamily="2" charset="-122"/>
              </a:rPr>
              <a:t>——</a:t>
            </a:r>
            <a:r>
              <a:rPr lang="zh-CN" altLang="en-US" sz="2000" b="1" dirty="0">
                <a:latin typeface="宋体" pitchFamily="2" charset="-122"/>
              </a:rPr>
              <a:t>版本升级</a:t>
            </a:r>
          </a:p>
          <a:p>
            <a:pPr lvl="2"/>
            <a:r>
              <a:rPr lang="zh-CN" altLang="en-US" sz="2000" b="1" dirty="0">
                <a:latin typeface="宋体" pitchFamily="2" charset="-122"/>
              </a:rPr>
              <a:t>端系统：</a:t>
            </a:r>
            <a:r>
              <a:rPr lang="zh-CN" altLang="en-US" sz="2000" b="1" dirty="0">
                <a:solidFill>
                  <a:srgbClr val="C00000"/>
                </a:solidFill>
                <a:latin typeface="宋体" pitchFamily="2" charset="-122"/>
              </a:rPr>
              <a:t>计算机</a:t>
            </a:r>
            <a:r>
              <a:rPr lang="en-US" altLang="zh-CN" sz="2000" b="1" dirty="0">
                <a:latin typeface="宋体" pitchFamily="2" charset="-122"/>
              </a:rPr>
              <a:t>——</a:t>
            </a:r>
            <a:r>
              <a:rPr lang="zh-CN" altLang="en-US" sz="2000" b="1" dirty="0">
                <a:latin typeface="宋体" pitchFamily="2" charset="-122"/>
              </a:rPr>
              <a:t>手机、家电、汽车等一切需要联网的物体</a:t>
            </a:r>
          </a:p>
          <a:p>
            <a:pPr>
              <a:lnSpc>
                <a:spcPct val="80000"/>
              </a:lnSpc>
            </a:pP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9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9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C22438DA-27C5-417E-B25F-6353198DA626}" type="slidenum">
              <a:rPr lang="en-US" altLang="zh-CN"/>
              <a:pPr/>
              <a:t>50</a:t>
            </a:fld>
            <a:endParaRPr lang="en-US" altLang="zh-CN"/>
          </a:p>
        </p:txBody>
      </p:sp>
      <p:sp>
        <p:nvSpPr>
          <p:cNvPr id="109570" name="Rectangle 2"/>
          <p:cNvSpPr>
            <a:spLocks noGrp="1" noChangeArrowheads="1"/>
          </p:cNvSpPr>
          <p:nvPr>
            <p:ph type="title"/>
          </p:nvPr>
        </p:nvSpPr>
        <p:spPr>
          <a:xfrm>
            <a:off x="1116013" y="188913"/>
            <a:ext cx="7793037" cy="1462087"/>
          </a:xfrm>
        </p:spPr>
        <p:txBody>
          <a:bodyPr/>
          <a:lstStyle/>
          <a:p>
            <a:r>
              <a:rPr lang="en-US" altLang="zh-CN"/>
              <a:t>What was the first message even sent on the Internet?</a:t>
            </a:r>
          </a:p>
        </p:txBody>
      </p:sp>
      <p:sp>
        <p:nvSpPr>
          <p:cNvPr id="109571" name="Rectangle 3"/>
          <p:cNvSpPr>
            <a:spLocks noGrp="1" noChangeArrowheads="1"/>
          </p:cNvSpPr>
          <p:nvPr>
            <p:ph type="body" idx="1"/>
          </p:nvPr>
        </p:nvSpPr>
        <p:spPr>
          <a:xfrm>
            <a:off x="395288" y="1989138"/>
            <a:ext cx="8559800" cy="3211512"/>
          </a:xfrm>
        </p:spPr>
        <p:txBody>
          <a:bodyPr/>
          <a:lstStyle/>
          <a:p>
            <a:r>
              <a:rPr lang="en-US" altLang="zh-CN" dirty="0"/>
              <a:t>1844</a:t>
            </a:r>
            <a:r>
              <a:rPr lang="zh-CN" altLang="en-US" dirty="0"/>
              <a:t>年，电报发明人</a:t>
            </a:r>
            <a:r>
              <a:rPr lang="en-US" altLang="zh-CN" dirty="0"/>
              <a:t>Morse</a:t>
            </a:r>
            <a:r>
              <a:rPr lang="zh-CN" altLang="en-US" dirty="0"/>
              <a:t>的第一份电报</a:t>
            </a:r>
            <a:r>
              <a:rPr lang="zh-CN" altLang="en-US" dirty="0">
                <a:latin typeface="Arial"/>
              </a:rPr>
              <a:t>“</a:t>
            </a:r>
            <a:r>
              <a:rPr lang="en-US" altLang="zh-CN" dirty="0"/>
              <a:t>What hath God Wrought</a:t>
            </a:r>
            <a:r>
              <a:rPr lang="en-US" altLang="zh-CN" dirty="0">
                <a:latin typeface="Arial"/>
              </a:rPr>
              <a:t>”</a:t>
            </a:r>
            <a:endParaRPr lang="en-US" altLang="zh-CN" dirty="0"/>
          </a:p>
          <a:p>
            <a:r>
              <a:rPr lang="en-US" altLang="zh-CN" dirty="0"/>
              <a:t>1876</a:t>
            </a:r>
            <a:r>
              <a:rPr lang="zh-CN" altLang="en-US" dirty="0"/>
              <a:t>年，电话发明人</a:t>
            </a:r>
            <a:r>
              <a:rPr lang="en-US" altLang="zh-CN" dirty="0"/>
              <a:t>Bell</a:t>
            </a:r>
            <a:r>
              <a:rPr lang="zh-CN" altLang="en-US" dirty="0"/>
              <a:t>的第一句电话   </a:t>
            </a:r>
            <a:r>
              <a:rPr lang="zh-CN" altLang="en-US" dirty="0">
                <a:latin typeface="Arial"/>
              </a:rPr>
              <a:t>“</a:t>
            </a:r>
            <a:r>
              <a:rPr lang="en-US" altLang="zh-CN" dirty="0"/>
              <a:t>Watson, come here. I want you. </a:t>
            </a:r>
            <a:r>
              <a:rPr lang="en-US" altLang="zh-CN" dirty="0">
                <a:latin typeface="Arial"/>
              </a:rPr>
              <a:t>”</a:t>
            </a:r>
            <a:endParaRPr lang="en-US" altLang="zh-CN" dirty="0"/>
          </a:p>
          <a:p>
            <a:r>
              <a:rPr lang="en-US" altLang="zh-CN" dirty="0"/>
              <a:t>1969</a:t>
            </a:r>
            <a:r>
              <a:rPr lang="zh-CN" altLang="en-US" dirty="0"/>
              <a:t>年，</a:t>
            </a:r>
            <a:r>
              <a:rPr lang="en-US" altLang="zh-CN" dirty="0"/>
              <a:t>Armstrong</a:t>
            </a:r>
            <a:r>
              <a:rPr lang="zh-CN" altLang="en-US" dirty="0"/>
              <a:t>登上月球的第一句话</a:t>
            </a:r>
            <a:r>
              <a:rPr lang="zh-CN" altLang="en-US" dirty="0">
                <a:latin typeface="Arial"/>
              </a:rPr>
              <a:t>“</a:t>
            </a:r>
            <a:r>
              <a:rPr lang="en-US" altLang="zh-CN" dirty="0"/>
              <a:t>One Giant Leap for Mankind. </a:t>
            </a:r>
            <a:r>
              <a:rPr lang="en-US" altLang="zh-CN" dirty="0">
                <a:latin typeface="Arial"/>
              </a:rPr>
              <a:t>”</a:t>
            </a:r>
            <a:endParaRPr lang="en-US" altLang="zh-CN" dirty="0"/>
          </a:p>
        </p:txBody>
      </p:sp>
      <p:sp>
        <p:nvSpPr>
          <p:cNvPr id="109572" name="Rectangle 4"/>
          <p:cNvSpPr>
            <a:spLocks noChangeArrowheads="1"/>
          </p:cNvSpPr>
          <p:nvPr/>
        </p:nvSpPr>
        <p:spPr bwMode="auto">
          <a:xfrm>
            <a:off x="250825" y="5300663"/>
            <a:ext cx="8713788" cy="1152525"/>
          </a:xfrm>
          <a:prstGeom prst="rect">
            <a:avLst/>
          </a:prstGeom>
          <a:solidFill>
            <a:schemeClr val="accent1"/>
          </a:solidFill>
          <a:ln w="9525">
            <a:solidFill>
              <a:schemeClr val="tx1"/>
            </a:solidFill>
            <a:miter lim="800000"/>
            <a:headEnd/>
            <a:tailEnd/>
          </a:ln>
          <a:effectLst/>
        </p:spPr>
        <p:txBody>
          <a:bodyPr wrap="none" anchor="ctr"/>
          <a:lstStyle/>
          <a:p>
            <a:r>
              <a:rPr lang="en-US" altLang="zh-CN" sz="2800" b="1"/>
              <a:t>It was simply a </a:t>
            </a:r>
            <a:r>
              <a:rPr lang="en-US" altLang="zh-CN" sz="2800" b="1">
                <a:solidFill>
                  <a:schemeClr val="hlink"/>
                </a:solidFill>
              </a:rPr>
              <a:t>LO</a:t>
            </a:r>
            <a:r>
              <a:rPr lang="en-US" altLang="zh-CN" sz="2800" b="1"/>
              <a:t>GIN </a:t>
            </a:r>
          </a:p>
          <a:p>
            <a:r>
              <a:rPr lang="en-US" altLang="zh-CN" sz="2800" b="1"/>
              <a:t>from the UCLA computer to the SRI computer.</a:t>
            </a:r>
            <a:endParaRPr lang="en-US" altLang="zh-CN" sz="2800"/>
          </a:p>
          <a:p>
            <a:endParaRPr lang="en-US" altLang="zh-CN" sz="2800"/>
          </a:p>
        </p:txBody>
      </p:sp>
      <p:sp>
        <p:nvSpPr>
          <p:cNvPr id="109574" name="Text Box 6"/>
          <p:cNvSpPr txBox="1">
            <a:spLocks noChangeArrowheads="1"/>
          </p:cNvSpPr>
          <p:nvPr/>
        </p:nvSpPr>
        <p:spPr bwMode="auto">
          <a:xfrm>
            <a:off x="684213" y="5445125"/>
            <a:ext cx="7559675" cy="1006475"/>
          </a:xfrm>
          <a:prstGeom prst="rect">
            <a:avLst/>
          </a:prstGeom>
          <a:solidFill>
            <a:srgbClr val="FBFB5F"/>
          </a:solidFill>
          <a:ln w="9525">
            <a:noFill/>
            <a:miter lim="800000"/>
            <a:headEnd/>
            <a:tailEnd/>
          </a:ln>
          <a:effectLst/>
        </p:spPr>
        <p:txBody>
          <a:bodyPr>
            <a:spAutoFit/>
          </a:bodyPr>
          <a:lstStyle/>
          <a:p>
            <a:pPr>
              <a:spcBef>
                <a:spcPct val="50000"/>
              </a:spcBef>
            </a:pPr>
            <a:r>
              <a:rPr lang="en-US" altLang="zh-CN" sz="6000">
                <a:solidFill>
                  <a:schemeClr val="hlink"/>
                </a:solidFill>
              </a:rPr>
              <a:t>Nobody noticed!!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blinds(horizontal)">
                                      <p:cBhvr>
                                        <p:cTn id="7" dur="500"/>
                                        <p:tgtEl>
                                          <p:spTgt spid="10957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09574"/>
                                        </p:tgtEl>
                                        <p:attrNameLst>
                                          <p:attrName>style.visibility</p:attrName>
                                        </p:attrNameLst>
                                      </p:cBhvr>
                                      <p:to>
                                        <p:strVal val="visible"/>
                                      </p:to>
                                    </p:set>
                                    <p:anim calcmode="lin" valueType="num">
                                      <p:cBhvr>
                                        <p:cTn id="12" dur="500" fill="hold"/>
                                        <p:tgtEl>
                                          <p:spTgt spid="109574"/>
                                        </p:tgtEl>
                                        <p:attrNameLst>
                                          <p:attrName>ppt_w</p:attrName>
                                        </p:attrNameLst>
                                      </p:cBhvr>
                                      <p:tavLst>
                                        <p:tav tm="0">
                                          <p:val>
                                            <p:fltVal val="0"/>
                                          </p:val>
                                        </p:tav>
                                        <p:tav tm="100000">
                                          <p:val>
                                            <p:strVal val="#ppt_w"/>
                                          </p:val>
                                        </p:tav>
                                      </p:tavLst>
                                    </p:anim>
                                    <p:anim calcmode="lin" valueType="num">
                                      <p:cBhvr>
                                        <p:cTn id="13" dur="500" fill="hold"/>
                                        <p:tgtEl>
                                          <p:spTgt spid="109574"/>
                                        </p:tgtEl>
                                        <p:attrNameLst>
                                          <p:attrName>ppt_h</p:attrName>
                                        </p:attrNameLst>
                                      </p:cBhvr>
                                      <p:tavLst>
                                        <p:tav tm="0">
                                          <p:val>
                                            <p:fltVal val="0"/>
                                          </p:val>
                                        </p:tav>
                                        <p:tav tm="100000">
                                          <p:val>
                                            <p:strVal val="#ppt_h"/>
                                          </p:val>
                                        </p:tav>
                                      </p:tavLst>
                                    </p:anim>
                                    <p:anim calcmode="lin" valueType="num">
                                      <p:cBhvr>
                                        <p:cTn id="14" dur="500" fill="hold"/>
                                        <p:tgtEl>
                                          <p:spTgt spid="109574"/>
                                        </p:tgtEl>
                                        <p:attrNameLst>
                                          <p:attrName>style.rotation</p:attrName>
                                        </p:attrNameLst>
                                      </p:cBhvr>
                                      <p:tavLst>
                                        <p:tav tm="0">
                                          <p:val>
                                            <p:fltVal val="360"/>
                                          </p:val>
                                        </p:tav>
                                        <p:tav tm="100000">
                                          <p:val>
                                            <p:fltVal val="0"/>
                                          </p:val>
                                        </p:tav>
                                      </p:tavLst>
                                    </p:anim>
                                    <p:animEffect transition="in" filter="fade">
                                      <p:cBhvr>
                                        <p:cTn id="15" dur="500"/>
                                        <p:tgtEl>
                                          <p:spTgt spid="109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p:bldP spid="10957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灯片编号占位符 5"/>
          <p:cNvSpPr>
            <a:spLocks noGrp="1"/>
          </p:cNvSpPr>
          <p:nvPr>
            <p:ph type="sldNum" sz="quarter" idx="12"/>
          </p:nvPr>
        </p:nvSpPr>
        <p:spPr/>
        <p:txBody>
          <a:bodyPr/>
          <a:lstStyle/>
          <a:p>
            <a:fld id="{CCF5BA1A-F61C-40F2-8715-4DFE626DF1AD}" type="slidenum">
              <a:rPr lang="en-US" altLang="zh-CN"/>
              <a:pPr/>
              <a:t>51</a:t>
            </a:fld>
            <a:endParaRPr lang="en-US" altLang="zh-CN"/>
          </a:p>
        </p:txBody>
      </p:sp>
      <p:sp>
        <p:nvSpPr>
          <p:cNvPr id="68610" name="Rectangle 2"/>
          <p:cNvSpPr>
            <a:spLocks noGrp="1" noChangeArrowheads="1"/>
          </p:cNvSpPr>
          <p:nvPr>
            <p:ph type="title"/>
          </p:nvPr>
        </p:nvSpPr>
        <p:spPr/>
        <p:txBody>
          <a:bodyPr/>
          <a:lstStyle/>
          <a:p>
            <a:r>
              <a:rPr lang="en-US" altLang="zh-CN"/>
              <a:t>1969</a:t>
            </a:r>
            <a:r>
              <a:rPr lang="zh-CN" altLang="en-US"/>
              <a:t>年</a:t>
            </a:r>
            <a:r>
              <a:rPr lang="en-US" altLang="zh-CN"/>
              <a:t>12</a:t>
            </a:r>
            <a:r>
              <a:rPr lang="zh-CN" altLang="en-US"/>
              <a:t>月的</a:t>
            </a:r>
            <a:r>
              <a:rPr lang="en-US" altLang="zh-CN"/>
              <a:t>ARPAnet</a:t>
            </a:r>
          </a:p>
        </p:txBody>
      </p:sp>
      <p:pic>
        <p:nvPicPr>
          <p:cNvPr id="68611" name="Picture 3" descr="press"/>
          <p:cNvPicPr>
            <a:picLocks noGrp="1" noChangeAspect="1" noChangeArrowheads="1"/>
          </p:cNvPicPr>
          <p:nvPr>
            <p:ph idx="1"/>
          </p:nvPr>
        </p:nvPicPr>
        <p:blipFill>
          <a:blip r:embed="rId2" cstate="print"/>
          <a:srcRect/>
          <a:stretch>
            <a:fillRect/>
          </a:stretch>
        </p:blipFill>
        <p:spPr>
          <a:xfrm>
            <a:off x="250825" y="2260600"/>
            <a:ext cx="6019800" cy="4597400"/>
          </a:xfrm>
          <a:noFill/>
          <a:ln/>
        </p:spPr>
      </p:pic>
      <p:graphicFrame>
        <p:nvGraphicFramePr>
          <p:cNvPr id="68656" name="Group 48"/>
          <p:cNvGraphicFramePr>
            <a:graphicFrameLocks noGrp="1"/>
          </p:cNvGraphicFramePr>
          <p:nvPr/>
        </p:nvGraphicFramePr>
        <p:xfrm>
          <a:off x="2814638" y="4495800"/>
          <a:ext cx="6329362" cy="1828800"/>
        </p:xfrm>
        <a:graphic>
          <a:graphicData uri="http://schemas.openxmlformats.org/drawingml/2006/table">
            <a:tbl>
              <a:tblPr/>
              <a:tblGrid>
                <a:gridCol w="3592512">
                  <a:extLst>
                    <a:ext uri="{9D8B030D-6E8A-4147-A177-3AD203B41FA5}">
                      <a16:colId xmlns:a16="http://schemas.microsoft.com/office/drawing/2014/main" val="20000"/>
                    </a:ext>
                  </a:extLst>
                </a:gridCol>
                <a:gridCol w="1709738">
                  <a:extLst>
                    <a:ext uri="{9D8B030D-6E8A-4147-A177-3AD203B41FA5}">
                      <a16:colId xmlns:a16="http://schemas.microsoft.com/office/drawing/2014/main" val="20001"/>
                    </a:ext>
                  </a:extLst>
                </a:gridCol>
                <a:gridCol w="1027112">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1" i="0" u="none" strike="noStrike" cap="none" normalizeH="0" baseline="0">
                          <a:ln>
                            <a:noFill/>
                          </a:ln>
                          <a:solidFill>
                            <a:schemeClr val="tx1"/>
                          </a:solidFill>
                          <a:effectLst/>
                          <a:latin typeface="Tahoma" pitchFamily="34" charset="0"/>
                          <a:ea typeface="宋体" pitchFamily="2" charset="-122"/>
                        </a:rPr>
                        <a:t>单位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1" i="0" u="none" strike="noStrike" cap="none" normalizeH="0" baseline="0">
                          <a:ln>
                            <a:noFill/>
                          </a:ln>
                          <a:solidFill>
                            <a:schemeClr val="tx1"/>
                          </a:solidFill>
                          <a:effectLst/>
                          <a:latin typeface="Tahoma" pitchFamily="34" charset="0"/>
                          <a:ea typeface="宋体" pitchFamily="2" charset="-122"/>
                        </a:rPr>
                        <a:t>机型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a:ln>
                            <a:noFill/>
                          </a:ln>
                          <a:solidFill>
                            <a:schemeClr val="tx1"/>
                          </a:solidFill>
                          <a:effectLst/>
                          <a:latin typeface="Tahoma" pitchFamily="34" charset="0"/>
                          <a:ea typeface="宋体" pitchFamily="2" charset="-122"/>
                        </a:rPr>
                        <a:t>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016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UCLA(</a:t>
                      </a:r>
                      <a:r>
                        <a:rPr kumimoji="0" lang="zh-CN" altLang="en-US" sz="1800" b="0" i="0" u="none" strike="noStrike" cap="none" normalizeH="0" baseline="0">
                          <a:ln>
                            <a:noFill/>
                          </a:ln>
                          <a:solidFill>
                            <a:schemeClr val="tx1"/>
                          </a:solidFill>
                          <a:effectLst/>
                          <a:latin typeface="Tahoma" pitchFamily="34" charset="0"/>
                          <a:ea typeface="宋体" pitchFamily="2" charset="-122"/>
                        </a:rPr>
                        <a:t>加州大学洛杉矶分校</a:t>
                      </a:r>
                      <a:r>
                        <a:rPr kumimoji="0" lang="en-US" altLang="zh-CN" sz="1800" b="0" i="0" u="none" strike="noStrike" cap="none" normalizeH="0" baseline="0">
                          <a:ln>
                            <a:noFill/>
                          </a:ln>
                          <a:solidFill>
                            <a:schemeClr val="tx1"/>
                          </a:solidFill>
                          <a:effectLst/>
                          <a:latin typeface="Tahoma" pitchFamily="34"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SDS Sigma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SEX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00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SRI(</a:t>
                      </a:r>
                      <a:r>
                        <a:rPr kumimoji="0" lang="zh-CN" altLang="en-US" sz="1800" b="0" i="0" u="none" strike="noStrike" cap="none" normalizeH="0" baseline="0">
                          <a:ln>
                            <a:noFill/>
                          </a:ln>
                          <a:solidFill>
                            <a:schemeClr val="tx1"/>
                          </a:solidFill>
                          <a:effectLst/>
                          <a:latin typeface="Tahoma" pitchFamily="34" charset="0"/>
                          <a:ea typeface="宋体" pitchFamily="2" charset="-122"/>
                        </a:rPr>
                        <a:t>斯坦福研究所</a:t>
                      </a:r>
                      <a:r>
                        <a:rPr kumimoji="0" lang="en-US" altLang="zh-CN" sz="1800" b="0" i="0" u="none" strike="noStrike" cap="none" normalizeH="0" baseline="0">
                          <a:ln>
                            <a:noFill/>
                          </a:ln>
                          <a:solidFill>
                            <a:schemeClr val="tx1"/>
                          </a:solidFill>
                          <a:effectLst/>
                          <a:latin typeface="Tahoma" pitchFamily="34"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XDS-940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Genie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016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UCSB(</a:t>
                      </a:r>
                      <a:r>
                        <a:rPr kumimoji="0" lang="zh-CN" altLang="en-US" sz="1800" b="0" i="0" u="none" strike="noStrike" cap="none" normalizeH="0" baseline="0">
                          <a:ln>
                            <a:noFill/>
                          </a:ln>
                          <a:solidFill>
                            <a:schemeClr val="tx1"/>
                          </a:solidFill>
                          <a:effectLst/>
                          <a:latin typeface="Tahoma" pitchFamily="34" charset="0"/>
                          <a:ea typeface="宋体" pitchFamily="2" charset="-122"/>
                        </a:rPr>
                        <a:t>加州大学圣巴巴拉分校</a:t>
                      </a:r>
                      <a:r>
                        <a:rPr kumimoji="0" lang="en-US" altLang="zh-CN" sz="1800" b="0" i="0" u="none" strike="noStrike" cap="none" normalizeH="0" baseline="0">
                          <a:ln>
                            <a:noFill/>
                          </a:ln>
                          <a:solidFill>
                            <a:schemeClr val="tx1"/>
                          </a:solidFill>
                          <a:effectLst/>
                          <a:latin typeface="Tahoma" pitchFamily="34"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IBM 360/75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OS/MVT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UTAH(</a:t>
                      </a:r>
                      <a:r>
                        <a:rPr kumimoji="0" lang="zh-CN" altLang="en-US" sz="1800" b="0" i="0" u="none" strike="noStrike" cap="none" normalizeH="0" baseline="0">
                          <a:ln>
                            <a:noFill/>
                          </a:ln>
                          <a:solidFill>
                            <a:schemeClr val="tx1"/>
                          </a:solidFill>
                          <a:effectLst/>
                          <a:latin typeface="Tahoma" pitchFamily="34" charset="0"/>
                          <a:ea typeface="宋体" pitchFamily="2" charset="-122"/>
                        </a:rPr>
                        <a:t>犹他州立大学</a:t>
                      </a:r>
                      <a:r>
                        <a:rPr kumimoji="0" lang="en-US" altLang="zh-CN" sz="1800" b="0" i="0" u="none" strike="noStrike" cap="none" normalizeH="0" baseline="0">
                          <a:ln>
                            <a:noFill/>
                          </a:ln>
                          <a:solidFill>
                            <a:schemeClr val="tx1"/>
                          </a:solidFill>
                          <a:effectLst/>
                          <a:latin typeface="Tahoma" pitchFamily="34"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Digital PDP-10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TENEX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8659" name="Text Box 51">
            <a:hlinkClick r:id="rId3" action="ppaction://hlinksldjump"/>
          </p:cNvPr>
          <p:cNvSpPr txBox="1">
            <a:spLocks noChangeArrowheads="1"/>
          </p:cNvSpPr>
          <p:nvPr/>
        </p:nvSpPr>
        <p:spPr bwMode="auto">
          <a:xfrm>
            <a:off x="8316913" y="6453188"/>
            <a:ext cx="649287" cy="346075"/>
          </a:xfrm>
          <a:prstGeom prst="rect">
            <a:avLst/>
          </a:prstGeom>
          <a:solidFill>
            <a:srgbClr val="FBFB5F"/>
          </a:solidFill>
          <a:ln w="9525">
            <a:solidFill>
              <a:schemeClr val="tx1"/>
            </a:solidFill>
            <a:miter lim="800000"/>
            <a:headEnd/>
            <a:tailEnd/>
          </a:ln>
          <a:effectLst/>
        </p:spPr>
        <p:txBody>
          <a:bodyPr>
            <a:spAutoFit/>
          </a:bodyPr>
          <a:lstStyle/>
          <a:p>
            <a:pPr>
              <a:spcBef>
                <a:spcPct val="50000"/>
              </a:spcBef>
            </a:pPr>
            <a:r>
              <a:rPr lang="zh-CN" altLang="en-US" sz="1600"/>
              <a:t>返回</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8A16A8D4-5540-45DC-B871-FC4B9EC58E56}" type="slidenum">
              <a:rPr lang="en-US" altLang="zh-CN"/>
              <a:pPr/>
              <a:t>52</a:t>
            </a:fld>
            <a:endParaRPr lang="en-US" altLang="zh-CN"/>
          </a:p>
        </p:txBody>
      </p:sp>
      <p:sp>
        <p:nvSpPr>
          <p:cNvPr id="69634" name="Rectangle 2"/>
          <p:cNvSpPr>
            <a:spLocks noGrp="1" noChangeArrowheads="1"/>
          </p:cNvSpPr>
          <p:nvPr>
            <p:ph type="title"/>
          </p:nvPr>
        </p:nvSpPr>
        <p:spPr/>
        <p:txBody>
          <a:bodyPr/>
          <a:lstStyle/>
          <a:p>
            <a:r>
              <a:rPr lang="en-US" altLang="zh-CN"/>
              <a:t>1988</a:t>
            </a:r>
            <a:r>
              <a:rPr lang="zh-CN" altLang="en-US"/>
              <a:t>年的</a:t>
            </a:r>
            <a:r>
              <a:rPr lang="en-US" altLang="zh-CN"/>
              <a:t>NSFNet</a:t>
            </a:r>
          </a:p>
        </p:txBody>
      </p:sp>
      <p:pic>
        <p:nvPicPr>
          <p:cNvPr id="69635" name="Picture 3"/>
          <p:cNvPicPr>
            <a:picLocks noGrp="1" noChangeAspect="1" noChangeArrowheads="1"/>
          </p:cNvPicPr>
          <p:nvPr>
            <p:ph idx="1"/>
          </p:nvPr>
        </p:nvPicPr>
        <p:blipFill>
          <a:blip r:embed="rId2" cstate="print"/>
          <a:srcRect/>
          <a:stretch>
            <a:fillRect/>
          </a:stretch>
        </p:blipFill>
        <p:spPr>
          <a:xfrm>
            <a:off x="1169988" y="1989138"/>
            <a:ext cx="7772400" cy="4608512"/>
          </a:xfrm>
          <a:noFill/>
          <a:ln/>
        </p:spPr>
      </p:pic>
      <p:sp>
        <p:nvSpPr>
          <p:cNvPr id="69636" name="Text Box 4">
            <a:hlinkClick r:id="rId3" action="ppaction://hlinksldjump"/>
          </p:cNvPr>
          <p:cNvSpPr txBox="1">
            <a:spLocks noChangeArrowheads="1"/>
          </p:cNvSpPr>
          <p:nvPr/>
        </p:nvSpPr>
        <p:spPr bwMode="auto">
          <a:xfrm>
            <a:off x="8243888" y="6237288"/>
            <a:ext cx="649287" cy="274637"/>
          </a:xfrm>
          <a:prstGeom prst="rect">
            <a:avLst/>
          </a:prstGeom>
          <a:noFill/>
          <a:ln w="9525">
            <a:noFill/>
            <a:miter lim="800000"/>
            <a:headEnd/>
            <a:tailEnd/>
          </a:ln>
          <a:effectLst/>
        </p:spPr>
        <p:txBody>
          <a:bodyPr>
            <a:spAutoFit/>
          </a:bodyPr>
          <a:lstStyle/>
          <a:p>
            <a:pPr>
              <a:spcBef>
                <a:spcPct val="50000"/>
              </a:spcBef>
            </a:pPr>
            <a:r>
              <a:rPr lang="zh-CN" altLang="en-US"/>
              <a:t>返回</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B2AA770F-9C0C-456F-BE9A-1229A3D0743B}" type="slidenum">
              <a:rPr lang="en-US" altLang="zh-CN"/>
              <a:pPr/>
              <a:t>53</a:t>
            </a:fld>
            <a:endParaRPr lang="en-US" altLang="zh-CN"/>
          </a:p>
        </p:txBody>
      </p:sp>
      <p:sp>
        <p:nvSpPr>
          <p:cNvPr id="37894" name="Rectangle 6"/>
          <p:cNvSpPr>
            <a:spLocks noGrp="1" noChangeArrowheads="1"/>
          </p:cNvSpPr>
          <p:nvPr>
            <p:ph type="title"/>
          </p:nvPr>
        </p:nvSpPr>
        <p:spPr/>
        <p:txBody>
          <a:bodyPr/>
          <a:lstStyle/>
          <a:p>
            <a:r>
              <a:rPr lang="zh-CN" altLang="en-US"/>
              <a:t>接入因特网的主机数</a:t>
            </a:r>
          </a:p>
        </p:txBody>
      </p:sp>
      <p:sp>
        <p:nvSpPr>
          <p:cNvPr id="37892" name="Text Box 4"/>
          <p:cNvSpPr txBox="1">
            <a:spLocks noChangeArrowheads="1"/>
          </p:cNvSpPr>
          <p:nvPr/>
        </p:nvSpPr>
        <p:spPr bwMode="auto">
          <a:xfrm>
            <a:off x="250825" y="260350"/>
            <a:ext cx="1692275" cy="366713"/>
          </a:xfrm>
          <a:prstGeom prst="rect">
            <a:avLst/>
          </a:prstGeom>
          <a:solidFill>
            <a:schemeClr val="accent2"/>
          </a:solidFill>
          <a:ln w="9525">
            <a:noFill/>
            <a:miter lim="800000"/>
            <a:headEnd/>
            <a:tailEnd/>
          </a:ln>
          <a:effectLst>
            <a:outerShdw dist="107763" dir="18900000" algn="ctr" rotWithShape="0">
              <a:schemeClr val="bg2">
                <a:alpha val="50000"/>
              </a:schemeClr>
            </a:outerShdw>
          </a:effectLst>
        </p:spPr>
        <p:txBody>
          <a:bodyPr>
            <a:spAutoFit/>
          </a:bodyPr>
          <a:lstStyle/>
          <a:p>
            <a:pPr>
              <a:spcBef>
                <a:spcPct val="50000"/>
              </a:spcBef>
            </a:pPr>
            <a:r>
              <a:rPr lang="zh-CN" altLang="en-US" sz="1800"/>
              <a:t>第一章：概述</a:t>
            </a:r>
          </a:p>
        </p:txBody>
      </p:sp>
      <p:pic>
        <p:nvPicPr>
          <p:cNvPr id="37904" name="Picture 16" descr="hosts"/>
          <p:cNvPicPr>
            <a:picLocks noGrp="1" noChangeAspect="1" noChangeArrowheads="1"/>
          </p:cNvPicPr>
          <p:nvPr>
            <p:ph idx="1"/>
          </p:nvPr>
        </p:nvPicPr>
        <p:blipFill>
          <a:blip r:embed="rId3" cstate="print"/>
          <a:srcRect/>
          <a:stretch>
            <a:fillRect/>
          </a:stretch>
        </p:blipFill>
        <p:spPr>
          <a:xfrm>
            <a:off x="827088" y="1628775"/>
            <a:ext cx="7416800" cy="4964113"/>
          </a:xfrm>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89080BCA-E076-4A54-9D50-9A197E0CCECB}" type="slidenum">
              <a:rPr lang="en-US" altLang="zh-CN"/>
              <a:pPr/>
              <a:t>54</a:t>
            </a:fld>
            <a:endParaRPr lang="en-US" altLang="zh-CN"/>
          </a:p>
        </p:txBody>
      </p:sp>
      <p:sp>
        <p:nvSpPr>
          <p:cNvPr id="106498" name="Rectangle 2"/>
          <p:cNvSpPr>
            <a:spLocks noGrp="1" noChangeArrowheads="1"/>
          </p:cNvSpPr>
          <p:nvPr>
            <p:ph type="title"/>
          </p:nvPr>
        </p:nvSpPr>
        <p:spPr/>
        <p:txBody>
          <a:bodyPr/>
          <a:lstStyle/>
          <a:p>
            <a:endParaRPr lang="zh-CN" altLang="zh-CN"/>
          </a:p>
        </p:txBody>
      </p:sp>
      <p:pic>
        <p:nvPicPr>
          <p:cNvPr id="106500" name="Picture 4" descr="lumeta_large"/>
          <p:cNvPicPr>
            <a:picLocks noChangeAspect="1" noChangeArrowheads="1"/>
          </p:cNvPicPr>
          <p:nvPr/>
        </p:nvPicPr>
        <p:blipFill>
          <a:blip r:embed="rId2" cstate="print"/>
          <a:srcRect/>
          <a:stretch>
            <a:fillRect/>
          </a:stretch>
        </p:blipFill>
        <p:spPr bwMode="auto">
          <a:xfrm>
            <a:off x="0" y="-9525"/>
            <a:ext cx="7451725" cy="6867525"/>
          </a:xfrm>
          <a:prstGeom prst="rect">
            <a:avLst/>
          </a:prstGeom>
          <a:noFill/>
        </p:spPr>
      </p:pic>
      <p:sp>
        <p:nvSpPr>
          <p:cNvPr id="106499" name="Rectangle 3"/>
          <p:cNvSpPr>
            <a:spLocks noGrp="1" noChangeArrowheads="1"/>
          </p:cNvSpPr>
          <p:nvPr>
            <p:ph type="body" idx="1"/>
          </p:nvPr>
        </p:nvSpPr>
        <p:spPr>
          <a:xfrm>
            <a:off x="6227763" y="4868863"/>
            <a:ext cx="3059112" cy="1700212"/>
          </a:xfrm>
        </p:spPr>
        <p:txBody>
          <a:bodyPr/>
          <a:lstStyle/>
          <a:p>
            <a:pPr>
              <a:lnSpc>
                <a:spcPct val="80000"/>
              </a:lnSpc>
            </a:pPr>
            <a:r>
              <a:rPr lang="en-US" altLang="zh-CN" sz="1800"/>
              <a:t>This large graph shows </a:t>
            </a:r>
            <a:r>
              <a:rPr lang="en-US" altLang="zh-CN" sz="1800">
                <a:solidFill>
                  <a:schemeClr val="hlink"/>
                </a:solidFill>
              </a:rPr>
              <a:t>the router level connectivity of the Internet</a:t>
            </a:r>
            <a:r>
              <a:rPr lang="en-US" altLang="zh-CN" sz="1800"/>
              <a:t> as measured by Hal Burch and Bill Cheswick's </a:t>
            </a:r>
            <a:r>
              <a:rPr lang="en-US" altLang="zh-CN" sz="1800">
                <a:hlinkClick r:id="rId3"/>
              </a:rPr>
              <a:t>Internet Mapping Project</a:t>
            </a:r>
            <a:r>
              <a:rPr lang="en-US" altLang="zh-CN" sz="180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22A9A0E5-6ECB-41AB-B72A-2E1AAC734F59}" type="slidenum">
              <a:rPr lang="en-US" altLang="zh-CN"/>
              <a:pPr/>
              <a:t>55</a:t>
            </a:fld>
            <a:endParaRPr lang="en-US" altLang="zh-CN"/>
          </a:p>
        </p:txBody>
      </p:sp>
      <p:sp>
        <p:nvSpPr>
          <p:cNvPr id="140290" name="Rectangle 2"/>
          <p:cNvSpPr>
            <a:spLocks noGrp="1" noChangeArrowheads="1"/>
          </p:cNvSpPr>
          <p:nvPr>
            <p:ph type="title"/>
          </p:nvPr>
        </p:nvSpPr>
        <p:spPr/>
        <p:txBody>
          <a:bodyPr/>
          <a:lstStyle/>
          <a:p>
            <a:endParaRPr lang="zh-CN" altLang="zh-CN"/>
          </a:p>
        </p:txBody>
      </p:sp>
      <p:sp>
        <p:nvSpPr>
          <p:cNvPr id="140291" name="Rectangle 3"/>
          <p:cNvSpPr>
            <a:spLocks noGrp="1" noChangeArrowheads="1"/>
          </p:cNvSpPr>
          <p:nvPr>
            <p:ph type="body" idx="1"/>
          </p:nvPr>
        </p:nvSpPr>
        <p:spPr/>
        <p:txBody>
          <a:bodyPr/>
          <a:lstStyle/>
          <a:p>
            <a:endParaRPr lang="zh-CN" altLang="zh-CN"/>
          </a:p>
        </p:txBody>
      </p:sp>
      <p:pic>
        <p:nvPicPr>
          <p:cNvPr id="140292" name="Picture 4" descr="1105841711_LGL_2D_smal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0293" name="Text Box 5"/>
          <p:cNvSpPr txBox="1">
            <a:spLocks noChangeArrowheads="1"/>
          </p:cNvSpPr>
          <p:nvPr/>
        </p:nvSpPr>
        <p:spPr bwMode="auto">
          <a:xfrm>
            <a:off x="6694488" y="4940300"/>
            <a:ext cx="2449512" cy="1917700"/>
          </a:xfrm>
          <a:prstGeom prst="rect">
            <a:avLst/>
          </a:prstGeom>
          <a:solidFill>
            <a:srgbClr val="FBFB5F"/>
          </a:solidFill>
          <a:ln w="9525">
            <a:noFill/>
            <a:miter lim="800000"/>
            <a:headEnd/>
            <a:tailEnd/>
          </a:ln>
          <a:effectLst/>
        </p:spPr>
        <p:txBody>
          <a:bodyPr>
            <a:spAutoFit/>
          </a:bodyPr>
          <a:lstStyle/>
          <a:p>
            <a:pPr>
              <a:spcBef>
                <a:spcPct val="50000"/>
              </a:spcBef>
            </a:pPr>
            <a:r>
              <a:rPr lang="en-US" altLang="zh-CN"/>
              <a:t>Asia Pacifica - Red</a:t>
            </a:r>
            <a:br>
              <a:rPr lang="en-US" altLang="zh-CN"/>
            </a:br>
            <a:r>
              <a:rPr lang="en-US" altLang="zh-CN"/>
              <a:t>Europe/Middle East/Central Asia/Africa - Green</a:t>
            </a:r>
            <a:br>
              <a:rPr lang="en-US" altLang="zh-CN"/>
            </a:br>
            <a:r>
              <a:rPr lang="en-US" altLang="zh-CN"/>
              <a:t>North America - Blue</a:t>
            </a:r>
            <a:br>
              <a:rPr lang="en-US" altLang="zh-CN"/>
            </a:br>
            <a:r>
              <a:rPr lang="en-US" altLang="zh-CN"/>
              <a:t>Latin American and Caribbean - Yellow</a:t>
            </a:r>
            <a:br>
              <a:rPr lang="en-US" altLang="zh-CN"/>
            </a:br>
            <a:r>
              <a:rPr lang="en-US" altLang="zh-CN"/>
              <a:t>RFC1918 IP Addresses - Cyan</a:t>
            </a:r>
            <a:br>
              <a:rPr lang="en-US" altLang="zh-CN"/>
            </a:br>
            <a:r>
              <a:rPr lang="en-US" altLang="zh-CN"/>
              <a:t>Unknown - White</a:t>
            </a:r>
            <a:br>
              <a:rPr lang="en-US" altLang="zh-CN"/>
            </a:br>
            <a:br>
              <a:rPr lang="en-US" altLang="zh-CN"/>
            </a:br>
            <a:endParaRPr lang="en-US" altLang="zh-CN"/>
          </a:p>
        </p:txBody>
      </p:sp>
      <p:sp>
        <p:nvSpPr>
          <p:cNvPr id="140294" name="Text Box 6">
            <a:hlinkClick r:id="rId3" action="ppaction://hlinksldjump"/>
          </p:cNvPr>
          <p:cNvSpPr txBox="1">
            <a:spLocks noChangeArrowheads="1"/>
          </p:cNvSpPr>
          <p:nvPr/>
        </p:nvSpPr>
        <p:spPr bwMode="auto">
          <a:xfrm>
            <a:off x="8316913" y="4292600"/>
            <a:ext cx="649287" cy="274638"/>
          </a:xfrm>
          <a:prstGeom prst="rect">
            <a:avLst/>
          </a:prstGeom>
          <a:noFill/>
          <a:ln w="9525">
            <a:noFill/>
            <a:miter lim="800000"/>
            <a:headEnd/>
            <a:tailEnd/>
          </a:ln>
          <a:effectLst/>
        </p:spPr>
        <p:txBody>
          <a:bodyPr>
            <a:spAutoFit/>
          </a:bodyPr>
          <a:lstStyle/>
          <a:p>
            <a:pPr>
              <a:spcBef>
                <a:spcPct val="50000"/>
              </a:spcBef>
            </a:pPr>
            <a:r>
              <a:rPr lang="zh-CN" altLang="en-US">
                <a:solidFill>
                  <a:schemeClr val="hlink"/>
                </a:solidFill>
              </a:rPr>
              <a:t>返回</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B3499934-EBF1-4743-A73F-9A4BCF4E8A54}" type="slidenum">
              <a:rPr lang="en-US" altLang="zh-CN"/>
              <a:pPr/>
              <a:t>56</a:t>
            </a:fld>
            <a:endParaRPr lang="en-US" altLang="zh-CN"/>
          </a:p>
        </p:txBody>
      </p:sp>
      <p:sp>
        <p:nvSpPr>
          <p:cNvPr id="80901" name="Rectangle 5"/>
          <p:cNvSpPr>
            <a:spLocks noGrp="1" noChangeArrowheads="1"/>
          </p:cNvSpPr>
          <p:nvPr>
            <p:ph type="title"/>
          </p:nvPr>
        </p:nvSpPr>
        <p:spPr>
          <a:xfrm>
            <a:off x="1150938" y="214313"/>
            <a:ext cx="7793037" cy="766762"/>
          </a:xfrm>
        </p:spPr>
        <p:txBody>
          <a:bodyPr/>
          <a:lstStyle/>
          <a:p>
            <a:r>
              <a:rPr lang="en-US" altLang="zh-CN"/>
              <a:t>6BONE</a:t>
            </a:r>
          </a:p>
        </p:txBody>
      </p:sp>
      <p:pic>
        <p:nvPicPr>
          <p:cNvPr id="80900" name="Picture 4" descr="6bone"/>
          <p:cNvPicPr>
            <a:picLocks noGrp="1" noChangeAspect="1" noChangeArrowheads="1"/>
          </p:cNvPicPr>
          <p:nvPr>
            <p:ph idx="1"/>
          </p:nvPr>
        </p:nvPicPr>
        <p:blipFill>
          <a:blip r:embed="rId2" cstate="print"/>
          <a:srcRect/>
          <a:stretch>
            <a:fillRect/>
          </a:stretch>
        </p:blipFill>
        <p:spPr>
          <a:xfrm>
            <a:off x="0" y="2060575"/>
            <a:ext cx="9144000" cy="4040188"/>
          </a:xfrm>
          <a:noFill/>
          <a:ln/>
        </p:spPr>
      </p:pic>
      <p:sp>
        <p:nvSpPr>
          <p:cNvPr id="80903" name="AutoShape 7"/>
          <p:cNvSpPr>
            <a:spLocks noChangeArrowheads="1"/>
          </p:cNvSpPr>
          <p:nvPr/>
        </p:nvSpPr>
        <p:spPr bwMode="auto">
          <a:xfrm>
            <a:off x="6300788" y="1628775"/>
            <a:ext cx="1009650" cy="360363"/>
          </a:xfrm>
          <a:prstGeom prst="wedgeRoundRectCallout">
            <a:avLst>
              <a:gd name="adj1" fmla="val -110222"/>
              <a:gd name="adj2" fmla="val 338986"/>
              <a:gd name="adj3" fmla="val 16667"/>
            </a:avLst>
          </a:prstGeom>
          <a:solidFill>
            <a:schemeClr val="accent1"/>
          </a:solidFill>
          <a:ln w="9525">
            <a:solidFill>
              <a:schemeClr val="tx1"/>
            </a:solidFill>
            <a:miter lim="800000"/>
            <a:headEnd/>
            <a:tailEnd/>
          </a:ln>
          <a:effectLst/>
        </p:spPr>
        <p:txBody>
          <a:bodyPr/>
          <a:lstStyle/>
          <a:p>
            <a:pPr algn="ctr"/>
            <a:r>
              <a:rPr lang="en-US" altLang="zh-CN"/>
              <a:t>CERNET</a:t>
            </a:r>
          </a:p>
        </p:txBody>
      </p:sp>
      <p:sp>
        <p:nvSpPr>
          <p:cNvPr id="80904" name="Text Box 8">
            <a:hlinkClick r:id="rId3" action="ppaction://hlinksldjump"/>
          </p:cNvPr>
          <p:cNvSpPr txBox="1">
            <a:spLocks noChangeArrowheads="1"/>
          </p:cNvSpPr>
          <p:nvPr/>
        </p:nvSpPr>
        <p:spPr bwMode="auto">
          <a:xfrm>
            <a:off x="7740650" y="6308725"/>
            <a:ext cx="720725" cy="274638"/>
          </a:xfrm>
          <a:prstGeom prst="rect">
            <a:avLst/>
          </a:prstGeom>
          <a:noFill/>
          <a:ln w="9525">
            <a:noFill/>
            <a:miter lim="800000"/>
            <a:headEnd/>
            <a:tailEnd/>
          </a:ln>
          <a:effectLst/>
        </p:spPr>
        <p:txBody>
          <a:bodyPr>
            <a:spAutoFit/>
          </a:bodyPr>
          <a:lstStyle/>
          <a:p>
            <a:pPr>
              <a:spcBef>
                <a:spcPct val="50000"/>
              </a:spcBef>
            </a:pPr>
            <a:r>
              <a:rPr lang="zh-CN" altLang="en-US"/>
              <a:t>返回</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51AA3DF-3C8F-417C-AFBB-38DB0DD26FE5}" type="slidenum">
              <a:rPr lang="en-US" altLang="zh-CN"/>
              <a:pPr/>
              <a:t>6</a:t>
            </a:fld>
            <a:endParaRPr lang="en-US" altLang="zh-CN"/>
          </a:p>
        </p:txBody>
      </p:sp>
      <p:sp>
        <p:nvSpPr>
          <p:cNvPr id="32772" name="Rectangle 4"/>
          <p:cNvSpPr>
            <a:spLocks noGrp="1" noChangeArrowheads="1"/>
          </p:cNvSpPr>
          <p:nvPr>
            <p:ph type="title"/>
          </p:nvPr>
        </p:nvSpPr>
        <p:spPr>
          <a:xfrm>
            <a:off x="642910" y="285728"/>
            <a:ext cx="3357585" cy="857233"/>
          </a:xfr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zh-CN" altLang="en-US" dirty="0"/>
              <a:t>课程内容</a:t>
            </a:r>
            <a:endParaRPr lang="en-US" altLang="zh-CN" b="1" dirty="0"/>
          </a:p>
        </p:txBody>
      </p:sp>
      <p:sp>
        <p:nvSpPr>
          <p:cNvPr id="32773" name="Rectangle 5"/>
          <p:cNvSpPr>
            <a:spLocks noGrp="1" noChangeArrowheads="1"/>
          </p:cNvSpPr>
          <p:nvPr>
            <p:ph type="body" idx="1"/>
          </p:nvPr>
        </p:nvSpPr>
        <p:spPr>
          <a:xfrm>
            <a:off x="428596" y="1357298"/>
            <a:ext cx="8358246" cy="5143536"/>
          </a:xfrm>
          <a:solidFill>
            <a:schemeClr val="accent2">
              <a:lumMod val="20000"/>
              <a:lumOff val="80000"/>
            </a:schemeClr>
          </a:solidFill>
          <a:ln>
            <a:solidFill>
              <a:schemeClr val="accent2">
                <a:lumMod val="20000"/>
                <a:lumOff val="80000"/>
              </a:schemeClr>
            </a:solidFill>
          </a:ln>
          <a:effectLst>
            <a:outerShdw blurRad="50800" dist="38100" dir="2700000" algn="tl" rotWithShape="0">
              <a:prstClr val="black">
                <a:alpha val="40000"/>
              </a:prstClr>
            </a:outerShdw>
          </a:effectLst>
        </p:spPr>
        <p:txBody>
          <a:bodyPr/>
          <a:lstStyle/>
          <a:p>
            <a:pPr marL="533400" indent="-533400">
              <a:lnSpc>
                <a:spcPct val="90000"/>
              </a:lnSpc>
              <a:buFont typeface="Wingdings" pitchFamily="2" charset="2"/>
              <a:buAutoNum type="arabicPeriod"/>
            </a:pPr>
            <a:r>
              <a:rPr lang="zh-CN" altLang="en-US" sz="2800" b="1" dirty="0">
                <a:latin typeface="+mn-ea"/>
              </a:rPr>
              <a:t>概述</a:t>
            </a:r>
          </a:p>
          <a:p>
            <a:pPr marL="533400" indent="-533400">
              <a:lnSpc>
                <a:spcPct val="90000"/>
              </a:lnSpc>
              <a:buFont typeface="Wingdings" pitchFamily="2" charset="2"/>
              <a:buAutoNum type="arabicPeriod"/>
            </a:pPr>
            <a:r>
              <a:rPr lang="zh-CN" altLang="en-US" sz="2800" b="1" dirty="0">
                <a:latin typeface="+mn-ea"/>
              </a:rPr>
              <a:t>网络的体系结构与参考模型</a:t>
            </a:r>
          </a:p>
          <a:p>
            <a:pPr marL="533400" indent="-533400">
              <a:lnSpc>
                <a:spcPct val="90000"/>
              </a:lnSpc>
              <a:buFont typeface="Wingdings" pitchFamily="2" charset="2"/>
              <a:buAutoNum type="arabicPeriod"/>
            </a:pPr>
            <a:r>
              <a:rPr lang="zh-CN" altLang="en-US" sz="2800" b="1" dirty="0">
                <a:latin typeface="+mn-ea"/>
              </a:rPr>
              <a:t>物理层</a:t>
            </a:r>
          </a:p>
          <a:p>
            <a:pPr marL="533400" indent="-533400">
              <a:lnSpc>
                <a:spcPct val="90000"/>
              </a:lnSpc>
              <a:buFont typeface="Wingdings" pitchFamily="2" charset="2"/>
              <a:buAutoNum type="arabicPeriod"/>
            </a:pPr>
            <a:r>
              <a:rPr lang="zh-CN" altLang="en-US" sz="2800" b="1" dirty="0">
                <a:latin typeface="+mn-ea"/>
              </a:rPr>
              <a:t>数据链路层</a:t>
            </a:r>
          </a:p>
          <a:p>
            <a:pPr marL="533400" indent="-533400">
              <a:lnSpc>
                <a:spcPct val="90000"/>
              </a:lnSpc>
              <a:buFont typeface="Wingdings" pitchFamily="2" charset="2"/>
              <a:buAutoNum type="arabicPeriod"/>
            </a:pPr>
            <a:r>
              <a:rPr lang="zh-CN" altLang="en-US" sz="2800" b="1" dirty="0">
                <a:latin typeface="+mn-ea"/>
              </a:rPr>
              <a:t>局域网</a:t>
            </a:r>
            <a:r>
              <a:rPr lang="en-US" altLang="zh-CN" sz="2800" b="1" dirty="0">
                <a:latin typeface="+mn-ea"/>
              </a:rPr>
              <a:t>——</a:t>
            </a:r>
            <a:r>
              <a:rPr lang="zh-CN" altLang="en-US" sz="2800" b="1" dirty="0">
                <a:latin typeface="+mn-ea"/>
              </a:rPr>
              <a:t>以太网和</a:t>
            </a:r>
            <a:r>
              <a:rPr lang="en-US" altLang="zh-CN" sz="2800" b="1" dirty="0">
                <a:latin typeface="+mn-ea"/>
              </a:rPr>
              <a:t>WIFI</a:t>
            </a:r>
            <a:endParaRPr lang="zh-CN" altLang="en-US" sz="2800" b="1" dirty="0">
              <a:latin typeface="+mn-ea"/>
            </a:endParaRPr>
          </a:p>
          <a:p>
            <a:pPr marL="533400" indent="-533400">
              <a:lnSpc>
                <a:spcPct val="90000"/>
              </a:lnSpc>
              <a:buFont typeface="Wingdings" pitchFamily="2" charset="2"/>
              <a:buAutoNum type="arabicPeriod"/>
            </a:pPr>
            <a:r>
              <a:rPr lang="zh-CN" altLang="en-US" sz="2800" b="1" dirty="0">
                <a:latin typeface="+mn-ea"/>
              </a:rPr>
              <a:t>网络层</a:t>
            </a:r>
          </a:p>
          <a:p>
            <a:pPr marL="533400" indent="-533400">
              <a:lnSpc>
                <a:spcPct val="90000"/>
              </a:lnSpc>
              <a:buFont typeface="Wingdings" pitchFamily="2" charset="2"/>
              <a:buAutoNum type="arabicPeriod"/>
            </a:pPr>
            <a:r>
              <a:rPr lang="zh-CN" altLang="en-US" sz="2800" b="1" dirty="0">
                <a:latin typeface="+mn-ea"/>
              </a:rPr>
              <a:t>互联网</a:t>
            </a:r>
            <a:r>
              <a:rPr lang="en-US" altLang="zh-CN" sz="2800" b="1" dirty="0">
                <a:latin typeface="+mn-ea"/>
              </a:rPr>
              <a:t>——Internet</a:t>
            </a:r>
          </a:p>
          <a:p>
            <a:pPr marL="533400" indent="-533400">
              <a:lnSpc>
                <a:spcPct val="90000"/>
              </a:lnSpc>
              <a:buFont typeface="Wingdings" pitchFamily="2" charset="2"/>
              <a:buAutoNum type="arabicPeriod"/>
            </a:pPr>
            <a:r>
              <a:rPr lang="zh-CN" altLang="en-US" sz="2800" b="1" dirty="0">
                <a:latin typeface="+mn-ea"/>
              </a:rPr>
              <a:t>传输层</a:t>
            </a:r>
          </a:p>
          <a:p>
            <a:pPr marL="533400" indent="-533400">
              <a:lnSpc>
                <a:spcPct val="90000"/>
              </a:lnSpc>
              <a:buFont typeface="Wingdings" pitchFamily="2" charset="2"/>
              <a:buAutoNum type="arabicPeriod"/>
            </a:pPr>
            <a:r>
              <a:rPr lang="zh-CN" altLang="en-US" sz="2800" b="1" dirty="0">
                <a:latin typeface="+mn-ea"/>
              </a:rPr>
              <a:t>应用层</a:t>
            </a:r>
          </a:p>
          <a:p>
            <a:pPr marL="533400" indent="-533400">
              <a:lnSpc>
                <a:spcPct val="90000"/>
              </a:lnSpc>
              <a:buFont typeface="Wingdings" pitchFamily="2" charset="2"/>
              <a:buAutoNum type="arabicPeriod"/>
            </a:pPr>
            <a:r>
              <a:rPr lang="zh-CN" altLang="en-US" sz="2800" b="1" dirty="0">
                <a:latin typeface="+mn-ea"/>
              </a:rPr>
              <a:t>网络安全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51AA3DF-3C8F-417C-AFBB-38DB0DD26FE5}" type="slidenum">
              <a:rPr lang="en-US" altLang="zh-CN"/>
              <a:pPr/>
              <a:t>7</a:t>
            </a:fld>
            <a:endParaRPr lang="en-US" altLang="zh-CN"/>
          </a:p>
        </p:txBody>
      </p:sp>
      <p:sp>
        <p:nvSpPr>
          <p:cNvPr id="32772" name="Rectangle 4"/>
          <p:cNvSpPr>
            <a:spLocks noGrp="1" noChangeArrowheads="1"/>
          </p:cNvSpPr>
          <p:nvPr>
            <p:ph type="title"/>
          </p:nvPr>
        </p:nvSpPr>
        <p:spPr>
          <a:xfrm>
            <a:off x="642910" y="285728"/>
            <a:ext cx="3357585" cy="857233"/>
          </a:xfr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zh-CN" altLang="en-US" dirty="0"/>
              <a:t>课程内容</a:t>
            </a:r>
            <a:endParaRPr lang="en-US" altLang="zh-CN" b="1" dirty="0"/>
          </a:p>
        </p:txBody>
      </p:sp>
      <p:sp>
        <p:nvSpPr>
          <p:cNvPr id="32773" name="Rectangle 5"/>
          <p:cNvSpPr>
            <a:spLocks noGrp="1" noChangeArrowheads="1"/>
          </p:cNvSpPr>
          <p:nvPr>
            <p:ph type="body" idx="1"/>
          </p:nvPr>
        </p:nvSpPr>
        <p:spPr>
          <a:xfrm>
            <a:off x="0" y="1214422"/>
            <a:ext cx="9144000" cy="5643578"/>
          </a:xfrm>
          <a:solidFill>
            <a:schemeClr val="accent2">
              <a:lumMod val="20000"/>
              <a:lumOff val="80000"/>
            </a:schemeClr>
          </a:solidFill>
          <a:ln>
            <a:solidFill>
              <a:schemeClr val="accent2">
                <a:lumMod val="20000"/>
                <a:lumOff val="80000"/>
              </a:schemeClr>
            </a:solidFill>
          </a:ln>
          <a:effectLst>
            <a:outerShdw blurRad="50800" dist="38100" algn="l" rotWithShape="0">
              <a:prstClr val="black">
                <a:alpha val="40000"/>
              </a:prstClr>
            </a:outerShdw>
          </a:effectLst>
        </p:spPr>
        <p:txBody>
          <a:bodyPr/>
          <a:lstStyle/>
          <a:p>
            <a:pPr marL="533400" indent="-533400">
              <a:lnSpc>
                <a:spcPct val="90000"/>
              </a:lnSpc>
            </a:pPr>
            <a:r>
              <a:rPr lang="en-US" altLang="zh-CN" sz="2800" b="1" dirty="0">
                <a:solidFill>
                  <a:srgbClr val="FF0000"/>
                </a:solidFill>
                <a:latin typeface="+mn-ea"/>
              </a:rPr>
              <a:t>CH1.</a:t>
            </a:r>
            <a:r>
              <a:rPr lang="zh-CN" altLang="en-US" sz="2800" b="1" dirty="0">
                <a:solidFill>
                  <a:srgbClr val="FF0000"/>
                </a:solidFill>
                <a:latin typeface="+mn-ea"/>
              </a:rPr>
              <a:t>概述</a:t>
            </a:r>
            <a:endParaRPr lang="en-US" altLang="zh-CN" sz="2800" b="1" dirty="0">
              <a:solidFill>
                <a:srgbClr val="FF0000"/>
              </a:solidFill>
              <a:latin typeface="+mn-ea"/>
            </a:endParaRPr>
          </a:p>
          <a:p>
            <a:pPr marL="933450" lvl="1" indent="-533400">
              <a:lnSpc>
                <a:spcPct val="90000"/>
              </a:lnSpc>
            </a:pPr>
            <a:r>
              <a:rPr lang="zh-CN" altLang="en-US" sz="2400" dirty="0">
                <a:latin typeface="+mn-ea"/>
              </a:rPr>
              <a:t>主要介绍互联网的发展历史及其应用、标准化组织。</a:t>
            </a:r>
            <a:endParaRPr lang="zh-CN" altLang="en-US" sz="2400" b="1" dirty="0">
              <a:solidFill>
                <a:srgbClr val="FF0000"/>
              </a:solidFill>
              <a:latin typeface="+mn-ea"/>
            </a:endParaRPr>
          </a:p>
          <a:p>
            <a:pPr marL="533400" indent="-533400">
              <a:lnSpc>
                <a:spcPct val="90000"/>
              </a:lnSpc>
            </a:pPr>
            <a:r>
              <a:rPr lang="en-US" altLang="zh-CN" sz="2800" b="1" dirty="0">
                <a:solidFill>
                  <a:srgbClr val="FF0000"/>
                </a:solidFill>
                <a:latin typeface="+mn-ea"/>
              </a:rPr>
              <a:t>CH2.</a:t>
            </a:r>
            <a:r>
              <a:rPr lang="zh-CN" altLang="en-US" sz="2800" b="1" dirty="0">
                <a:solidFill>
                  <a:srgbClr val="FF0000"/>
                </a:solidFill>
                <a:latin typeface="+mn-ea"/>
              </a:rPr>
              <a:t>网络的体系结构与参考模型</a:t>
            </a:r>
            <a:endParaRPr lang="en-US" altLang="zh-CN" sz="2800" b="1" dirty="0">
              <a:solidFill>
                <a:srgbClr val="FF0000"/>
              </a:solidFill>
              <a:latin typeface="+mn-ea"/>
            </a:endParaRPr>
          </a:p>
          <a:p>
            <a:pPr marL="933450" lvl="1" indent="-533400">
              <a:lnSpc>
                <a:spcPct val="90000"/>
              </a:lnSpc>
            </a:pPr>
            <a:r>
              <a:rPr lang="zh-CN" altLang="en-US" sz="2400" dirty="0">
                <a:latin typeface="+mn-ea"/>
              </a:rPr>
              <a:t>网络体系结构</a:t>
            </a:r>
            <a:r>
              <a:rPr lang="en-US" altLang="zh-CN" sz="2400" dirty="0">
                <a:latin typeface="+mn-ea"/>
              </a:rPr>
              <a:t>(</a:t>
            </a:r>
            <a:r>
              <a:rPr lang="en-US" altLang="zh-CN" sz="2400" b="1" dirty="0"/>
              <a:t>architecture</a:t>
            </a:r>
            <a:r>
              <a:rPr lang="en-US" altLang="zh-CN" sz="2400" dirty="0">
                <a:latin typeface="+mn-ea"/>
              </a:rPr>
              <a:t>)</a:t>
            </a:r>
            <a:r>
              <a:rPr lang="zh-CN" altLang="en-US" sz="2400" dirty="0">
                <a:latin typeface="+mn-ea"/>
              </a:rPr>
              <a:t>就是网络的顶层设计，将网络功能分层。后续</a:t>
            </a:r>
            <a:r>
              <a:rPr lang="en-US" altLang="zh-CN" sz="2400" dirty="0">
                <a:solidFill>
                  <a:srgbClr val="FF0000"/>
                </a:solidFill>
                <a:latin typeface="+mn-ea"/>
              </a:rPr>
              <a:t>3-9</a:t>
            </a:r>
            <a:r>
              <a:rPr lang="zh-CN" altLang="en-US" sz="2400" dirty="0">
                <a:latin typeface="+mn-ea"/>
              </a:rPr>
              <a:t>章从低到高描述各层功能及相关协议。</a:t>
            </a:r>
            <a:endParaRPr lang="en-US" altLang="zh-CN" sz="2400" dirty="0">
              <a:latin typeface="+mn-ea"/>
            </a:endParaRPr>
          </a:p>
          <a:p>
            <a:pPr marL="933450" lvl="1" indent="-533400">
              <a:lnSpc>
                <a:spcPct val="90000"/>
              </a:lnSpc>
            </a:pPr>
            <a:r>
              <a:rPr lang="zh-CN" altLang="en-US" sz="2400" dirty="0">
                <a:latin typeface="+mn-ea"/>
              </a:rPr>
              <a:t>主要介绍其基本概念和两种参考模型。</a:t>
            </a:r>
          </a:p>
          <a:p>
            <a:pPr marL="533400" indent="-533400">
              <a:lnSpc>
                <a:spcPct val="90000"/>
              </a:lnSpc>
            </a:pPr>
            <a:r>
              <a:rPr lang="en-US" altLang="zh-CN" sz="2800" b="1" dirty="0">
                <a:solidFill>
                  <a:srgbClr val="FF0000"/>
                </a:solidFill>
                <a:latin typeface="+mn-ea"/>
              </a:rPr>
              <a:t>CH3.</a:t>
            </a:r>
            <a:r>
              <a:rPr lang="zh-CN" altLang="en-US" sz="2800" b="1" dirty="0">
                <a:solidFill>
                  <a:srgbClr val="FF0000"/>
                </a:solidFill>
                <a:latin typeface="+mn-ea"/>
              </a:rPr>
              <a:t>物理层</a:t>
            </a:r>
            <a:endParaRPr lang="en-US" altLang="zh-CN" sz="2800" b="1" dirty="0">
              <a:solidFill>
                <a:srgbClr val="FF0000"/>
              </a:solidFill>
              <a:latin typeface="+mn-ea"/>
            </a:endParaRPr>
          </a:p>
          <a:p>
            <a:pPr marL="933450" lvl="1" indent="-533400">
              <a:lnSpc>
                <a:spcPct val="90000"/>
              </a:lnSpc>
            </a:pPr>
            <a:r>
              <a:rPr lang="zh-CN" altLang="en-US" sz="2400" dirty="0">
                <a:latin typeface="+mn-ea"/>
              </a:rPr>
              <a:t>主要介绍网络</a:t>
            </a:r>
            <a:r>
              <a:rPr lang="zh-CN" altLang="en-US" sz="2400" b="1" dirty="0">
                <a:latin typeface="+mn-ea"/>
              </a:rPr>
              <a:t>通信</a:t>
            </a:r>
            <a:r>
              <a:rPr lang="zh-CN" altLang="en-US" sz="2400" dirty="0">
                <a:latin typeface="+mn-ea"/>
              </a:rPr>
              <a:t>相关的基本概念，如传输速率、传输介质、调制、复用以及交换。</a:t>
            </a:r>
          </a:p>
          <a:p>
            <a:pPr marL="533400" indent="-533400">
              <a:lnSpc>
                <a:spcPct val="90000"/>
              </a:lnSpc>
            </a:pPr>
            <a:r>
              <a:rPr lang="en-US" altLang="zh-CN" sz="2800" b="1" dirty="0">
                <a:solidFill>
                  <a:srgbClr val="FF0000"/>
                </a:solidFill>
                <a:latin typeface="+mn-ea"/>
              </a:rPr>
              <a:t>CH4.</a:t>
            </a:r>
            <a:r>
              <a:rPr lang="zh-CN" altLang="en-US" sz="2800" b="1" dirty="0">
                <a:solidFill>
                  <a:srgbClr val="FF0000"/>
                </a:solidFill>
                <a:latin typeface="+mn-ea"/>
              </a:rPr>
              <a:t>数据链路层</a:t>
            </a:r>
            <a:endParaRPr lang="en-US" altLang="zh-CN" sz="2800" b="1" dirty="0">
              <a:solidFill>
                <a:srgbClr val="FF0000"/>
              </a:solidFill>
              <a:latin typeface="+mn-ea"/>
            </a:endParaRPr>
          </a:p>
          <a:p>
            <a:pPr marL="933450" lvl="1" indent="-533400">
              <a:lnSpc>
                <a:spcPct val="90000"/>
              </a:lnSpc>
            </a:pPr>
            <a:r>
              <a:rPr lang="zh-CN" altLang="en-US" sz="2400" dirty="0">
                <a:latin typeface="+mn-ea"/>
              </a:rPr>
              <a:t>主要介绍数据链路层的基本功能与协议设计。</a:t>
            </a:r>
            <a:endParaRPr lang="zh-CN" altLang="en-US" sz="2400" b="1" dirty="0">
              <a:solidFill>
                <a:srgbClr val="FF0000"/>
              </a:solidFill>
              <a:latin typeface="+mn-ea"/>
            </a:endParaRPr>
          </a:p>
          <a:p>
            <a:pPr marL="533400" indent="-533400">
              <a:lnSpc>
                <a:spcPct val="90000"/>
              </a:lnSpc>
            </a:pPr>
            <a:r>
              <a:rPr lang="en-US" altLang="zh-CN" sz="2800" b="1" dirty="0">
                <a:solidFill>
                  <a:srgbClr val="FF0000"/>
                </a:solidFill>
                <a:latin typeface="+mn-ea"/>
              </a:rPr>
              <a:t>CH5.</a:t>
            </a:r>
            <a:r>
              <a:rPr lang="zh-CN" altLang="en-US" sz="2800" b="1" dirty="0">
                <a:solidFill>
                  <a:srgbClr val="FF0000"/>
                </a:solidFill>
                <a:latin typeface="+mn-ea"/>
              </a:rPr>
              <a:t>局域网</a:t>
            </a:r>
            <a:r>
              <a:rPr lang="en-US" altLang="zh-CN" sz="2800" b="1" dirty="0">
                <a:solidFill>
                  <a:srgbClr val="FF0000"/>
                </a:solidFill>
                <a:latin typeface="+mn-ea"/>
              </a:rPr>
              <a:t>——</a:t>
            </a:r>
            <a:r>
              <a:rPr lang="zh-CN" altLang="en-US" sz="2800" b="1" dirty="0">
                <a:solidFill>
                  <a:srgbClr val="FF0000"/>
                </a:solidFill>
                <a:latin typeface="+mn-ea"/>
              </a:rPr>
              <a:t>以太网和</a:t>
            </a:r>
            <a:r>
              <a:rPr lang="en-US" altLang="zh-CN" sz="2800" b="1" dirty="0">
                <a:solidFill>
                  <a:srgbClr val="FF0000"/>
                </a:solidFill>
                <a:latin typeface="+mn-ea"/>
              </a:rPr>
              <a:t>WIFI</a:t>
            </a:r>
          </a:p>
          <a:p>
            <a:pPr marL="933450" lvl="1" indent="-533400">
              <a:lnSpc>
                <a:spcPct val="90000"/>
              </a:lnSpc>
            </a:pPr>
            <a:r>
              <a:rPr lang="zh-CN" altLang="en-US" sz="2400" dirty="0">
                <a:latin typeface="+mn-ea"/>
              </a:rPr>
              <a:t>例举两个局域网的数据链路层协议</a:t>
            </a:r>
            <a:r>
              <a:rPr lang="en-US" altLang="zh-CN" sz="2400" dirty="0">
                <a:latin typeface="+mn-ea"/>
              </a:rPr>
              <a:t>,</a:t>
            </a:r>
            <a:r>
              <a:rPr lang="zh-CN" altLang="en-US" sz="2400" dirty="0">
                <a:latin typeface="+mn-ea"/>
              </a:rPr>
              <a:t>链路层的互连。</a:t>
            </a:r>
          </a:p>
          <a:p>
            <a:pPr marL="533400" indent="-533400">
              <a:lnSpc>
                <a:spcPct val="90000"/>
              </a:lnSpc>
              <a:buFont typeface="Wingdings" pitchFamily="2" charset="2"/>
              <a:buAutoNum type="arabicPeriod"/>
            </a:pPr>
            <a:endParaRPr lang="zh-CN" altLang="en-US" sz="2800" b="1" dirty="0">
              <a:latin typeface="+mn-ea"/>
            </a:endParaRPr>
          </a:p>
        </p:txBody>
      </p:sp>
      <p:sp>
        <p:nvSpPr>
          <p:cNvPr id="6" name="右大括号 5"/>
          <p:cNvSpPr/>
          <p:nvPr/>
        </p:nvSpPr>
        <p:spPr>
          <a:xfrm>
            <a:off x="7786710" y="5072074"/>
            <a:ext cx="428628" cy="150019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FF0000"/>
              </a:solidFill>
            </a:endParaRPr>
          </a:p>
        </p:txBody>
      </p:sp>
      <p:sp>
        <p:nvSpPr>
          <p:cNvPr id="7" name="TextBox 6"/>
          <p:cNvSpPr txBox="1"/>
          <p:nvPr/>
        </p:nvSpPr>
        <p:spPr>
          <a:xfrm>
            <a:off x="8215338" y="5000636"/>
            <a:ext cx="553998" cy="1643074"/>
          </a:xfrm>
          <a:prstGeom prst="rect">
            <a:avLst/>
          </a:prstGeom>
          <a:noFill/>
        </p:spPr>
        <p:txBody>
          <a:bodyPr vert="eaVert" wrap="square" rtlCol="0">
            <a:spAutoFit/>
          </a:bodyPr>
          <a:lstStyle/>
          <a:p>
            <a:r>
              <a:rPr lang="zh-CN" altLang="en-US" sz="2400" b="1" dirty="0">
                <a:solidFill>
                  <a:srgbClr val="FF0000"/>
                </a:solidFill>
                <a:latin typeface="+mn-ea"/>
              </a:rPr>
              <a:t>数据链路层</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blinds(horizontal)">
                                      <p:cBhvr>
                                        <p:cTn id="7" dur="500"/>
                                        <p:tgtEl>
                                          <p:spTgt spid="3277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2773">
                                            <p:txEl>
                                              <p:pRg st="1" end="1"/>
                                            </p:txEl>
                                          </p:spTgt>
                                        </p:tgtEl>
                                        <p:attrNameLst>
                                          <p:attrName>style.visibility</p:attrName>
                                        </p:attrNameLst>
                                      </p:cBhvr>
                                      <p:to>
                                        <p:strVal val="visible"/>
                                      </p:to>
                                    </p:set>
                                    <p:animEffect transition="in" filter="blinds(horizontal)">
                                      <p:cBhvr>
                                        <p:cTn id="11" dur="500"/>
                                        <p:tgtEl>
                                          <p:spTgt spid="3277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2773">
                                            <p:txEl>
                                              <p:pRg st="2" end="2"/>
                                            </p:txEl>
                                          </p:spTgt>
                                        </p:tgtEl>
                                        <p:attrNameLst>
                                          <p:attrName>style.visibility</p:attrName>
                                        </p:attrNameLst>
                                      </p:cBhvr>
                                      <p:to>
                                        <p:strVal val="visible"/>
                                      </p:to>
                                    </p:set>
                                    <p:animEffect transition="in" filter="blinds(horizontal)">
                                      <p:cBhvr>
                                        <p:cTn id="16" dur="500"/>
                                        <p:tgtEl>
                                          <p:spTgt spid="32773">
                                            <p:txEl>
                                              <p:pRg st="2" end="2"/>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32773">
                                            <p:txEl>
                                              <p:pRg st="3" end="3"/>
                                            </p:txEl>
                                          </p:spTgt>
                                        </p:tgtEl>
                                        <p:attrNameLst>
                                          <p:attrName>style.visibility</p:attrName>
                                        </p:attrNameLst>
                                      </p:cBhvr>
                                      <p:to>
                                        <p:strVal val="visible"/>
                                      </p:to>
                                    </p:set>
                                    <p:animEffect transition="in" filter="blinds(horizontal)">
                                      <p:cBhvr>
                                        <p:cTn id="20" dur="500"/>
                                        <p:tgtEl>
                                          <p:spTgt spid="3277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2773">
                                            <p:txEl>
                                              <p:pRg st="4" end="4"/>
                                            </p:txEl>
                                          </p:spTgt>
                                        </p:tgtEl>
                                        <p:attrNameLst>
                                          <p:attrName>style.visibility</p:attrName>
                                        </p:attrNameLst>
                                      </p:cBhvr>
                                      <p:to>
                                        <p:strVal val="visible"/>
                                      </p:to>
                                    </p:set>
                                    <p:animEffect transition="in" filter="blinds(horizontal)">
                                      <p:cBhvr>
                                        <p:cTn id="23" dur="500"/>
                                        <p:tgtEl>
                                          <p:spTgt spid="3277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2773">
                                            <p:txEl>
                                              <p:pRg st="5" end="5"/>
                                            </p:txEl>
                                          </p:spTgt>
                                        </p:tgtEl>
                                        <p:attrNameLst>
                                          <p:attrName>style.visibility</p:attrName>
                                        </p:attrNameLst>
                                      </p:cBhvr>
                                      <p:to>
                                        <p:strVal val="visible"/>
                                      </p:to>
                                    </p:set>
                                    <p:animEffect transition="in" filter="blinds(horizontal)">
                                      <p:cBhvr>
                                        <p:cTn id="28" dur="500"/>
                                        <p:tgtEl>
                                          <p:spTgt spid="32773">
                                            <p:txEl>
                                              <p:pRg st="5" end="5"/>
                                            </p:txEl>
                                          </p:spTgt>
                                        </p:tgtEl>
                                      </p:cBhvr>
                                    </p:animEffect>
                                  </p:childTnLst>
                                </p:cTn>
                              </p:par>
                            </p:childTnLst>
                          </p:cTn>
                        </p:par>
                        <p:par>
                          <p:cTn id="29" fill="hold">
                            <p:stCondLst>
                              <p:cond delay="500"/>
                            </p:stCondLst>
                            <p:childTnLst>
                              <p:par>
                                <p:cTn id="30" presetID="3" presetClass="entr" presetSubtype="10" fill="hold" nodeType="afterEffect">
                                  <p:stCondLst>
                                    <p:cond delay="0"/>
                                  </p:stCondLst>
                                  <p:childTnLst>
                                    <p:set>
                                      <p:cBhvr>
                                        <p:cTn id="31" dur="1" fill="hold">
                                          <p:stCondLst>
                                            <p:cond delay="0"/>
                                          </p:stCondLst>
                                        </p:cTn>
                                        <p:tgtEl>
                                          <p:spTgt spid="32773">
                                            <p:txEl>
                                              <p:pRg st="6" end="6"/>
                                            </p:txEl>
                                          </p:spTgt>
                                        </p:tgtEl>
                                        <p:attrNameLst>
                                          <p:attrName>style.visibility</p:attrName>
                                        </p:attrNameLst>
                                      </p:cBhvr>
                                      <p:to>
                                        <p:strVal val="visible"/>
                                      </p:to>
                                    </p:set>
                                    <p:animEffect transition="in" filter="blinds(horizontal)">
                                      <p:cBhvr>
                                        <p:cTn id="32" dur="500"/>
                                        <p:tgtEl>
                                          <p:spTgt spid="3277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2773">
                                            <p:txEl>
                                              <p:pRg st="7" end="7"/>
                                            </p:txEl>
                                          </p:spTgt>
                                        </p:tgtEl>
                                        <p:attrNameLst>
                                          <p:attrName>style.visibility</p:attrName>
                                        </p:attrNameLst>
                                      </p:cBhvr>
                                      <p:to>
                                        <p:strVal val="visible"/>
                                      </p:to>
                                    </p:set>
                                    <p:animEffect transition="in" filter="blinds(horizontal)">
                                      <p:cBhvr>
                                        <p:cTn id="37" dur="500"/>
                                        <p:tgtEl>
                                          <p:spTgt spid="32773">
                                            <p:txEl>
                                              <p:pRg st="7" end="7"/>
                                            </p:txEl>
                                          </p:spTgt>
                                        </p:tgtEl>
                                      </p:cBhvr>
                                    </p:animEffect>
                                  </p:childTnLst>
                                </p:cTn>
                              </p:par>
                            </p:childTnLst>
                          </p:cTn>
                        </p:par>
                        <p:par>
                          <p:cTn id="38" fill="hold">
                            <p:stCondLst>
                              <p:cond delay="500"/>
                            </p:stCondLst>
                            <p:childTnLst>
                              <p:par>
                                <p:cTn id="39" presetID="3" presetClass="entr" presetSubtype="10" fill="hold" nodeType="afterEffect">
                                  <p:stCondLst>
                                    <p:cond delay="0"/>
                                  </p:stCondLst>
                                  <p:childTnLst>
                                    <p:set>
                                      <p:cBhvr>
                                        <p:cTn id="40" dur="1" fill="hold">
                                          <p:stCondLst>
                                            <p:cond delay="0"/>
                                          </p:stCondLst>
                                        </p:cTn>
                                        <p:tgtEl>
                                          <p:spTgt spid="32773">
                                            <p:txEl>
                                              <p:pRg st="8" end="8"/>
                                            </p:txEl>
                                          </p:spTgt>
                                        </p:tgtEl>
                                        <p:attrNameLst>
                                          <p:attrName>style.visibility</p:attrName>
                                        </p:attrNameLst>
                                      </p:cBhvr>
                                      <p:to>
                                        <p:strVal val="visible"/>
                                      </p:to>
                                    </p:set>
                                    <p:animEffect transition="in" filter="blinds(horizontal)">
                                      <p:cBhvr>
                                        <p:cTn id="41" dur="500"/>
                                        <p:tgtEl>
                                          <p:spTgt spid="32773">
                                            <p:txEl>
                                              <p:pRg st="8" end="8"/>
                                            </p:txEl>
                                          </p:spTgt>
                                        </p:tgtEl>
                                      </p:cBhvr>
                                    </p:animEffect>
                                  </p:childTnLst>
                                </p:cTn>
                              </p:par>
                            </p:childTnLst>
                          </p:cTn>
                        </p:par>
                        <p:par>
                          <p:cTn id="42" fill="hold">
                            <p:stCondLst>
                              <p:cond delay="1000"/>
                            </p:stCondLst>
                            <p:childTnLst>
                              <p:par>
                                <p:cTn id="43" presetID="3" presetClass="entr" presetSubtype="10" fill="hold" nodeType="afterEffect">
                                  <p:stCondLst>
                                    <p:cond delay="0"/>
                                  </p:stCondLst>
                                  <p:childTnLst>
                                    <p:set>
                                      <p:cBhvr>
                                        <p:cTn id="44" dur="1" fill="hold">
                                          <p:stCondLst>
                                            <p:cond delay="0"/>
                                          </p:stCondLst>
                                        </p:cTn>
                                        <p:tgtEl>
                                          <p:spTgt spid="32773">
                                            <p:txEl>
                                              <p:pRg st="9" end="9"/>
                                            </p:txEl>
                                          </p:spTgt>
                                        </p:tgtEl>
                                        <p:attrNameLst>
                                          <p:attrName>style.visibility</p:attrName>
                                        </p:attrNameLst>
                                      </p:cBhvr>
                                      <p:to>
                                        <p:strVal val="visible"/>
                                      </p:to>
                                    </p:set>
                                    <p:animEffect transition="in" filter="blinds(horizontal)">
                                      <p:cBhvr>
                                        <p:cTn id="45" dur="500"/>
                                        <p:tgtEl>
                                          <p:spTgt spid="32773">
                                            <p:txEl>
                                              <p:pRg st="9" end="9"/>
                                            </p:txEl>
                                          </p:spTgt>
                                        </p:tgtEl>
                                      </p:cBhvr>
                                    </p:animEffect>
                                  </p:childTnLst>
                                </p:cTn>
                              </p:par>
                            </p:childTnLst>
                          </p:cTn>
                        </p:par>
                        <p:par>
                          <p:cTn id="46" fill="hold">
                            <p:stCondLst>
                              <p:cond delay="1500"/>
                            </p:stCondLst>
                            <p:childTnLst>
                              <p:par>
                                <p:cTn id="47" presetID="3" presetClass="entr" presetSubtype="10" fill="hold" nodeType="afterEffect">
                                  <p:stCondLst>
                                    <p:cond delay="0"/>
                                  </p:stCondLst>
                                  <p:childTnLst>
                                    <p:set>
                                      <p:cBhvr>
                                        <p:cTn id="48" dur="1" fill="hold">
                                          <p:stCondLst>
                                            <p:cond delay="0"/>
                                          </p:stCondLst>
                                        </p:cTn>
                                        <p:tgtEl>
                                          <p:spTgt spid="32773">
                                            <p:txEl>
                                              <p:pRg st="10" end="10"/>
                                            </p:txEl>
                                          </p:spTgt>
                                        </p:tgtEl>
                                        <p:attrNameLst>
                                          <p:attrName>style.visibility</p:attrName>
                                        </p:attrNameLst>
                                      </p:cBhvr>
                                      <p:to>
                                        <p:strVal val="visible"/>
                                      </p:to>
                                    </p:set>
                                    <p:animEffect transition="in" filter="blinds(horizontal)">
                                      <p:cBhvr>
                                        <p:cTn id="49" dur="500"/>
                                        <p:tgtEl>
                                          <p:spTgt spid="3277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childTnLst>
                                </p:cTn>
                              </p:par>
                            </p:childTnLst>
                          </p:cTn>
                        </p:par>
                        <p:par>
                          <p:cTn id="54" fill="hold">
                            <p:stCondLst>
                              <p:cond delay="0"/>
                            </p:stCondLst>
                            <p:childTnLst>
                              <p:par>
                                <p:cTn id="55" presetID="3" presetClass="entr" presetSubtype="1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51AA3DF-3C8F-417C-AFBB-38DB0DD26FE5}" type="slidenum">
              <a:rPr lang="en-US" altLang="zh-CN"/>
              <a:pPr/>
              <a:t>8</a:t>
            </a:fld>
            <a:endParaRPr lang="en-US" altLang="zh-CN"/>
          </a:p>
        </p:txBody>
      </p:sp>
      <p:sp>
        <p:nvSpPr>
          <p:cNvPr id="32772" name="Rectangle 4"/>
          <p:cNvSpPr>
            <a:spLocks noGrp="1" noChangeArrowheads="1"/>
          </p:cNvSpPr>
          <p:nvPr>
            <p:ph type="title"/>
          </p:nvPr>
        </p:nvSpPr>
        <p:spPr>
          <a:xfrm>
            <a:off x="642910" y="285728"/>
            <a:ext cx="3357585" cy="857233"/>
          </a:xfr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zh-CN" altLang="en-US" dirty="0"/>
              <a:t>课程内容</a:t>
            </a:r>
            <a:endParaRPr lang="en-US" altLang="zh-CN" b="1" dirty="0"/>
          </a:p>
        </p:txBody>
      </p:sp>
      <p:sp>
        <p:nvSpPr>
          <p:cNvPr id="32773" name="Rectangle 5"/>
          <p:cNvSpPr>
            <a:spLocks noGrp="1" noChangeArrowheads="1"/>
          </p:cNvSpPr>
          <p:nvPr>
            <p:ph type="body" idx="1"/>
          </p:nvPr>
        </p:nvSpPr>
        <p:spPr>
          <a:xfrm>
            <a:off x="428596" y="1357298"/>
            <a:ext cx="8358246" cy="5143536"/>
          </a:xfrm>
          <a:solidFill>
            <a:schemeClr val="accent2">
              <a:lumMod val="20000"/>
              <a:lumOff val="80000"/>
            </a:schemeClr>
          </a:solidFill>
          <a:ln>
            <a:solidFill>
              <a:schemeClr val="accent2">
                <a:lumMod val="20000"/>
                <a:lumOff val="80000"/>
              </a:schemeClr>
            </a:solidFill>
          </a:ln>
          <a:effectLst>
            <a:outerShdw blurRad="50800" dist="38100" dir="2700000" algn="tl" rotWithShape="0">
              <a:prstClr val="black">
                <a:alpha val="40000"/>
              </a:prstClr>
            </a:outerShdw>
          </a:effectLst>
        </p:spPr>
        <p:txBody>
          <a:bodyPr/>
          <a:lstStyle/>
          <a:p>
            <a:pPr marL="533400" indent="-533400">
              <a:lnSpc>
                <a:spcPct val="90000"/>
              </a:lnSpc>
            </a:pPr>
            <a:r>
              <a:rPr lang="en-US" altLang="zh-CN" sz="2800" b="1" dirty="0">
                <a:solidFill>
                  <a:srgbClr val="FF0000"/>
                </a:solidFill>
                <a:latin typeface="+mn-ea"/>
              </a:rPr>
              <a:t>CH6.</a:t>
            </a:r>
            <a:r>
              <a:rPr lang="zh-CN" altLang="en-US" sz="2800" b="1" dirty="0">
                <a:solidFill>
                  <a:srgbClr val="FF0000"/>
                </a:solidFill>
                <a:latin typeface="+mn-ea"/>
              </a:rPr>
              <a:t>网络层</a:t>
            </a:r>
            <a:endParaRPr lang="en-US" altLang="zh-CN" sz="2800" b="1" dirty="0">
              <a:solidFill>
                <a:srgbClr val="FF0000"/>
              </a:solidFill>
              <a:latin typeface="+mn-ea"/>
            </a:endParaRPr>
          </a:p>
          <a:p>
            <a:pPr marL="933450" lvl="1" indent="-533400">
              <a:lnSpc>
                <a:spcPct val="90000"/>
              </a:lnSpc>
            </a:pPr>
            <a:r>
              <a:rPr lang="zh-CN" altLang="en-US" sz="2400" dirty="0">
                <a:latin typeface="+mn-ea"/>
              </a:rPr>
              <a:t>网络层的基本功能，路由转发、拥塞控制。</a:t>
            </a:r>
          </a:p>
          <a:p>
            <a:pPr marL="533400" indent="-533400">
              <a:lnSpc>
                <a:spcPct val="90000"/>
              </a:lnSpc>
            </a:pPr>
            <a:r>
              <a:rPr lang="en-US" altLang="zh-CN" sz="2800" b="1" dirty="0">
                <a:solidFill>
                  <a:srgbClr val="FF0000"/>
                </a:solidFill>
                <a:latin typeface="+mn-ea"/>
              </a:rPr>
              <a:t>CH7.</a:t>
            </a:r>
            <a:r>
              <a:rPr lang="zh-CN" altLang="en-US" sz="2800" b="1" dirty="0">
                <a:solidFill>
                  <a:srgbClr val="FF0000"/>
                </a:solidFill>
                <a:latin typeface="+mn-ea"/>
              </a:rPr>
              <a:t>互联网</a:t>
            </a:r>
            <a:r>
              <a:rPr lang="en-US" altLang="zh-CN" sz="2800" b="1" dirty="0">
                <a:solidFill>
                  <a:srgbClr val="FF0000"/>
                </a:solidFill>
                <a:latin typeface="+mn-ea"/>
              </a:rPr>
              <a:t>——Internet</a:t>
            </a:r>
          </a:p>
          <a:p>
            <a:pPr marL="933450" lvl="1" indent="-533400">
              <a:lnSpc>
                <a:spcPct val="90000"/>
              </a:lnSpc>
            </a:pPr>
            <a:r>
              <a:rPr lang="en-US" altLang="zh-CN" sz="2400" dirty="0">
                <a:latin typeface="+mn-ea"/>
              </a:rPr>
              <a:t>Internet</a:t>
            </a:r>
            <a:r>
              <a:rPr lang="zh-CN" altLang="en-US" sz="2400" dirty="0">
                <a:latin typeface="+mn-ea"/>
              </a:rPr>
              <a:t>的网络层协议</a:t>
            </a:r>
            <a:r>
              <a:rPr lang="en-US" altLang="zh-CN" sz="2400" dirty="0">
                <a:latin typeface="+mn-ea"/>
              </a:rPr>
              <a:t>IP</a:t>
            </a:r>
            <a:r>
              <a:rPr lang="zh-CN" altLang="en-US" sz="2400" dirty="0">
                <a:latin typeface="+mn-ea"/>
              </a:rPr>
              <a:t>及其它相关协议。</a:t>
            </a:r>
            <a:endParaRPr lang="en-US" altLang="zh-CN" sz="2400" dirty="0">
              <a:latin typeface="+mn-ea"/>
            </a:endParaRPr>
          </a:p>
          <a:p>
            <a:pPr marL="533400" indent="-533400">
              <a:lnSpc>
                <a:spcPct val="90000"/>
              </a:lnSpc>
            </a:pPr>
            <a:r>
              <a:rPr lang="en-US" altLang="zh-CN" sz="2800" b="1" dirty="0">
                <a:solidFill>
                  <a:srgbClr val="FF0000"/>
                </a:solidFill>
                <a:latin typeface="+mn-ea"/>
              </a:rPr>
              <a:t>CH8.</a:t>
            </a:r>
            <a:r>
              <a:rPr lang="zh-CN" altLang="en-US" sz="2800" b="1" dirty="0">
                <a:solidFill>
                  <a:srgbClr val="FF0000"/>
                </a:solidFill>
                <a:latin typeface="+mn-ea"/>
              </a:rPr>
              <a:t>传输层</a:t>
            </a:r>
            <a:endParaRPr lang="en-US" altLang="zh-CN" sz="2800" b="1" dirty="0">
              <a:solidFill>
                <a:srgbClr val="FF0000"/>
              </a:solidFill>
              <a:latin typeface="+mn-ea"/>
            </a:endParaRPr>
          </a:p>
          <a:p>
            <a:pPr marL="933450" lvl="1" indent="-533400">
              <a:lnSpc>
                <a:spcPct val="90000"/>
              </a:lnSpc>
            </a:pPr>
            <a:r>
              <a:rPr lang="en-US" altLang="zh-CN" sz="2400" dirty="0">
                <a:latin typeface="+mn-ea"/>
              </a:rPr>
              <a:t>Internet</a:t>
            </a:r>
            <a:r>
              <a:rPr lang="zh-CN" altLang="en-US" sz="2400" dirty="0">
                <a:latin typeface="+mn-ea"/>
              </a:rPr>
              <a:t>的传输层协议</a:t>
            </a:r>
            <a:r>
              <a:rPr lang="en-US" altLang="zh-CN" sz="2400" dirty="0">
                <a:latin typeface="+mn-ea"/>
              </a:rPr>
              <a:t>TCP\UDP</a:t>
            </a:r>
            <a:r>
              <a:rPr lang="zh-CN" altLang="en-US" sz="2400" dirty="0">
                <a:latin typeface="+mn-ea"/>
              </a:rPr>
              <a:t>。</a:t>
            </a:r>
          </a:p>
          <a:p>
            <a:pPr marL="533400" indent="-533400">
              <a:lnSpc>
                <a:spcPct val="90000"/>
              </a:lnSpc>
            </a:pPr>
            <a:r>
              <a:rPr lang="en-US" altLang="zh-CN" sz="2800" b="1" dirty="0">
                <a:solidFill>
                  <a:srgbClr val="FF0000"/>
                </a:solidFill>
                <a:latin typeface="+mn-ea"/>
              </a:rPr>
              <a:t>CH9.</a:t>
            </a:r>
            <a:r>
              <a:rPr lang="zh-CN" altLang="en-US" sz="2800" b="1" dirty="0">
                <a:solidFill>
                  <a:srgbClr val="FF0000"/>
                </a:solidFill>
                <a:latin typeface="+mn-ea"/>
              </a:rPr>
              <a:t>应用层</a:t>
            </a:r>
            <a:endParaRPr lang="en-US" altLang="zh-CN" sz="2800" b="1" dirty="0">
              <a:solidFill>
                <a:srgbClr val="FF0000"/>
              </a:solidFill>
              <a:latin typeface="+mn-ea"/>
            </a:endParaRPr>
          </a:p>
          <a:p>
            <a:pPr marL="933450" lvl="1" indent="-533400">
              <a:lnSpc>
                <a:spcPct val="90000"/>
              </a:lnSpc>
            </a:pPr>
            <a:r>
              <a:rPr lang="zh-CN" altLang="en-US" sz="2400" dirty="0">
                <a:latin typeface="+mn-ea"/>
              </a:rPr>
              <a:t>列举几个经典的</a:t>
            </a:r>
            <a:r>
              <a:rPr lang="en-US" altLang="zh-CN" sz="2400" dirty="0">
                <a:latin typeface="+mn-ea"/>
              </a:rPr>
              <a:t>Internet</a:t>
            </a:r>
            <a:r>
              <a:rPr lang="zh-CN" altLang="en-US" sz="2400" dirty="0">
                <a:latin typeface="+mn-ea"/>
              </a:rPr>
              <a:t>应用层协议。</a:t>
            </a:r>
          </a:p>
          <a:p>
            <a:pPr marL="533400" indent="-533400">
              <a:lnSpc>
                <a:spcPct val="90000"/>
              </a:lnSpc>
            </a:pPr>
            <a:r>
              <a:rPr lang="en-US" altLang="zh-CN" sz="2800" b="1" dirty="0">
                <a:solidFill>
                  <a:srgbClr val="FF0000"/>
                </a:solidFill>
                <a:latin typeface="+mn-ea"/>
              </a:rPr>
              <a:t>CH10.</a:t>
            </a:r>
            <a:r>
              <a:rPr lang="zh-CN" altLang="en-US" sz="2800" b="1" dirty="0">
                <a:solidFill>
                  <a:srgbClr val="FF0000"/>
                </a:solidFill>
                <a:latin typeface="+mn-ea"/>
              </a:rPr>
              <a:t>网络安全 </a:t>
            </a:r>
            <a:endParaRPr lang="en-US" altLang="zh-CN" sz="2800" b="1" dirty="0">
              <a:solidFill>
                <a:srgbClr val="FF0000"/>
              </a:solidFill>
              <a:latin typeface="+mn-ea"/>
            </a:endParaRPr>
          </a:p>
          <a:p>
            <a:pPr marL="933450" lvl="1" indent="-533400">
              <a:lnSpc>
                <a:spcPct val="90000"/>
              </a:lnSpc>
            </a:pPr>
            <a:r>
              <a:rPr lang="zh-CN" altLang="en-US" sz="2400" dirty="0">
                <a:latin typeface="+mn-ea"/>
              </a:rPr>
              <a:t>介绍网络安全的基本概念。</a:t>
            </a:r>
          </a:p>
        </p:txBody>
      </p:sp>
      <p:sp>
        <p:nvSpPr>
          <p:cNvPr id="5" name="右大括号 4"/>
          <p:cNvSpPr/>
          <p:nvPr/>
        </p:nvSpPr>
        <p:spPr>
          <a:xfrm>
            <a:off x="7500958" y="1571612"/>
            <a:ext cx="428628" cy="135732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FF0000"/>
              </a:solidFill>
            </a:endParaRPr>
          </a:p>
        </p:txBody>
      </p:sp>
      <p:sp>
        <p:nvSpPr>
          <p:cNvPr id="6" name="TextBox 5"/>
          <p:cNvSpPr txBox="1"/>
          <p:nvPr/>
        </p:nvSpPr>
        <p:spPr>
          <a:xfrm>
            <a:off x="8143900" y="1714488"/>
            <a:ext cx="553998" cy="1214446"/>
          </a:xfrm>
          <a:prstGeom prst="rect">
            <a:avLst/>
          </a:prstGeom>
          <a:noFill/>
        </p:spPr>
        <p:txBody>
          <a:bodyPr vert="eaVert" wrap="square" rtlCol="0">
            <a:spAutoFit/>
          </a:bodyPr>
          <a:lstStyle/>
          <a:p>
            <a:r>
              <a:rPr lang="zh-CN" altLang="en-US" sz="2400" b="1" dirty="0">
                <a:solidFill>
                  <a:srgbClr val="FF0000"/>
                </a:solidFill>
                <a:latin typeface="+mn-ea"/>
              </a:rPr>
              <a:t>网络层</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blinds(horizontal)">
                                      <p:cBhvr>
                                        <p:cTn id="7" dur="500"/>
                                        <p:tgtEl>
                                          <p:spTgt spid="3277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2773">
                                            <p:txEl>
                                              <p:pRg st="1" end="1"/>
                                            </p:txEl>
                                          </p:spTgt>
                                        </p:tgtEl>
                                        <p:attrNameLst>
                                          <p:attrName>style.visibility</p:attrName>
                                        </p:attrNameLst>
                                      </p:cBhvr>
                                      <p:to>
                                        <p:strVal val="visible"/>
                                      </p:to>
                                    </p:set>
                                    <p:animEffect transition="in" filter="blinds(horizontal)">
                                      <p:cBhvr>
                                        <p:cTn id="10" dur="500"/>
                                        <p:tgtEl>
                                          <p:spTgt spid="3277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2773">
                                            <p:txEl>
                                              <p:pRg st="2" end="2"/>
                                            </p:txEl>
                                          </p:spTgt>
                                        </p:tgtEl>
                                        <p:attrNameLst>
                                          <p:attrName>style.visibility</p:attrName>
                                        </p:attrNameLst>
                                      </p:cBhvr>
                                      <p:to>
                                        <p:strVal val="visible"/>
                                      </p:to>
                                    </p:set>
                                    <p:animEffect transition="in" filter="blinds(horizontal)">
                                      <p:cBhvr>
                                        <p:cTn id="13" dur="500"/>
                                        <p:tgtEl>
                                          <p:spTgt spid="3277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2773">
                                            <p:txEl>
                                              <p:pRg st="3" end="3"/>
                                            </p:txEl>
                                          </p:spTgt>
                                        </p:tgtEl>
                                        <p:attrNameLst>
                                          <p:attrName>style.visibility</p:attrName>
                                        </p:attrNameLst>
                                      </p:cBhvr>
                                      <p:to>
                                        <p:strVal val="visible"/>
                                      </p:to>
                                    </p:set>
                                    <p:animEffect transition="in" filter="blinds(horizontal)">
                                      <p:cBhvr>
                                        <p:cTn id="16" dur="500"/>
                                        <p:tgtEl>
                                          <p:spTgt spid="3277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0"/>
                            </p:stCondLst>
                            <p:childTnLst>
                              <p:par>
                                <p:cTn id="22" presetID="3"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2773">
                                            <p:txEl>
                                              <p:pRg st="4" end="4"/>
                                            </p:txEl>
                                          </p:spTgt>
                                        </p:tgtEl>
                                        <p:attrNameLst>
                                          <p:attrName>style.visibility</p:attrName>
                                        </p:attrNameLst>
                                      </p:cBhvr>
                                      <p:to>
                                        <p:strVal val="visible"/>
                                      </p:to>
                                    </p:set>
                                    <p:animEffect transition="in" filter="blinds(horizontal)">
                                      <p:cBhvr>
                                        <p:cTn id="29" dur="500"/>
                                        <p:tgtEl>
                                          <p:spTgt spid="32773">
                                            <p:txEl>
                                              <p:pRg st="4" end="4"/>
                                            </p:txEl>
                                          </p:spTgt>
                                        </p:tgtEl>
                                      </p:cBhvr>
                                    </p:animEffect>
                                  </p:childTnLst>
                                </p:cTn>
                              </p:par>
                            </p:childTnLst>
                          </p:cTn>
                        </p:par>
                        <p:par>
                          <p:cTn id="30" fill="hold">
                            <p:stCondLst>
                              <p:cond delay="500"/>
                            </p:stCondLst>
                            <p:childTnLst>
                              <p:par>
                                <p:cTn id="31" presetID="3" presetClass="entr" presetSubtype="10" fill="hold" nodeType="afterEffect">
                                  <p:stCondLst>
                                    <p:cond delay="0"/>
                                  </p:stCondLst>
                                  <p:childTnLst>
                                    <p:set>
                                      <p:cBhvr>
                                        <p:cTn id="32" dur="1" fill="hold">
                                          <p:stCondLst>
                                            <p:cond delay="0"/>
                                          </p:stCondLst>
                                        </p:cTn>
                                        <p:tgtEl>
                                          <p:spTgt spid="32773">
                                            <p:txEl>
                                              <p:pRg st="5" end="5"/>
                                            </p:txEl>
                                          </p:spTgt>
                                        </p:tgtEl>
                                        <p:attrNameLst>
                                          <p:attrName>style.visibility</p:attrName>
                                        </p:attrNameLst>
                                      </p:cBhvr>
                                      <p:to>
                                        <p:strVal val="visible"/>
                                      </p:to>
                                    </p:set>
                                    <p:animEffect transition="in" filter="blinds(horizontal)">
                                      <p:cBhvr>
                                        <p:cTn id="33" dur="500"/>
                                        <p:tgtEl>
                                          <p:spTgt spid="3277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2773">
                                            <p:txEl>
                                              <p:pRg st="6" end="6"/>
                                            </p:txEl>
                                          </p:spTgt>
                                        </p:tgtEl>
                                        <p:attrNameLst>
                                          <p:attrName>style.visibility</p:attrName>
                                        </p:attrNameLst>
                                      </p:cBhvr>
                                      <p:to>
                                        <p:strVal val="visible"/>
                                      </p:to>
                                    </p:set>
                                    <p:animEffect transition="in" filter="blinds(horizontal)">
                                      <p:cBhvr>
                                        <p:cTn id="38" dur="500"/>
                                        <p:tgtEl>
                                          <p:spTgt spid="32773">
                                            <p:txEl>
                                              <p:pRg st="6" end="6"/>
                                            </p:txEl>
                                          </p:spTgt>
                                        </p:tgtEl>
                                      </p:cBhvr>
                                    </p:animEffect>
                                  </p:childTnLst>
                                </p:cTn>
                              </p:par>
                            </p:childTnLst>
                          </p:cTn>
                        </p:par>
                        <p:par>
                          <p:cTn id="39" fill="hold">
                            <p:stCondLst>
                              <p:cond delay="500"/>
                            </p:stCondLst>
                            <p:childTnLst>
                              <p:par>
                                <p:cTn id="40" presetID="3" presetClass="entr" presetSubtype="10" fill="hold" nodeType="afterEffect">
                                  <p:stCondLst>
                                    <p:cond delay="0"/>
                                  </p:stCondLst>
                                  <p:childTnLst>
                                    <p:set>
                                      <p:cBhvr>
                                        <p:cTn id="41" dur="1" fill="hold">
                                          <p:stCondLst>
                                            <p:cond delay="0"/>
                                          </p:stCondLst>
                                        </p:cTn>
                                        <p:tgtEl>
                                          <p:spTgt spid="32773">
                                            <p:txEl>
                                              <p:pRg st="7" end="7"/>
                                            </p:txEl>
                                          </p:spTgt>
                                        </p:tgtEl>
                                        <p:attrNameLst>
                                          <p:attrName>style.visibility</p:attrName>
                                        </p:attrNameLst>
                                      </p:cBhvr>
                                      <p:to>
                                        <p:strVal val="visible"/>
                                      </p:to>
                                    </p:set>
                                    <p:animEffect transition="in" filter="blinds(horizontal)">
                                      <p:cBhvr>
                                        <p:cTn id="42" dur="500"/>
                                        <p:tgtEl>
                                          <p:spTgt spid="3277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2773">
                                            <p:txEl>
                                              <p:pRg st="8" end="8"/>
                                            </p:txEl>
                                          </p:spTgt>
                                        </p:tgtEl>
                                        <p:attrNameLst>
                                          <p:attrName>style.visibility</p:attrName>
                                        </p:attrNameLst>
                                      </p:cBhvr>
                                      <p:to>
                                        <p:strVal val="visible"/>
                                      </p:to>
                                    </p:set>
                                    <p:animEffect transition="in" filter="blinds(horizontal)">
                                      <p:cBhvr>
                                        <p:cTn id="47" dur="500"/>
                                        <p:tgtEl>
                                          <p:spTgt spid="32773">
                                            <p:txEl>
                                              <p:pRg st="8" end="8"/>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32773">
                                            <p:txEl>
                                              <p:pRg st="9" end="9"/>
                                            </p:txEl>
                                          </p:spTgt>
                                        </p:tgtEl>
                                        <p:attrNameLst>
                                          <p:attrName>style.visibility</p:attrName>
                                        </p:attrNameLst>
                                      </p:cBhvr>
                                      <p:to>
                                        <p:strVal val="visible"/>
                                      </p:to>
                                    </p:set>
                                    <p:animEffect transition="in" filter="blinds(horizontal)">
                                      <p:cBhvr>
                                        <p:cTn id="50" dur="500"/>
                                        <p:tgtEl>
                                          <p:spTgt spid="3277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B3FC33C3-5978-4C4E-9E46-A1882B06D0A2}" type="slidenum">
              <a:rPr lang="en-US" altLang="zh-CN"/>
              <a:pPr/>
              <a:t>9</a:t>
            </a:fld>
            <a:endParaRPr lang="en-US" altLang="zh-CN"/>
          </a:p>
        </p:txBody>
      </p:sp>
      <p:sp>
        <p:nvSpPr>
          <p:cNvPr id="62466" name="Rectangle 1026"/>
          <p:cNvSpPr>
            <a:spLocks noGrp="1" noChangeArrowheads="1"/>
          </p:cNvSpPr>
          <p:nvPr>
            <p:ph type="title"/>
          </p:nvPr>
        </p:nvSpPr>
        <p:spPr/>
        <p:txBody>
          <a:bodyPr/>
          <a:lstStyle/>
          <a:p>
            <a:r>
              <a:rPr lang="en-US" altLang="zh-CN"/>
              <a:t>Chapter 1  </a:t>
            </a:r>
            <a:r>
              <a:rPr lang="zh-CN" altLang="en-US"/>
              <a:t>概述</a:t>
            </a:r>
          </a:p>
        </p:txBody>
      </p:sp>
      <p:sp>
        <p:nvSpPr>
          <p:cNvPr id="62467" name="Rectangle 1027"/>
          <p:cNvSpPr>
            <a:spLocks noGrp="1" noChangeArrowheads="1"/>
          </p:cNvSpPr>
          <p:nvPr>
            <p:ph type="body" idx="1"/>
          </p:nvPr>
        </p:nvSpPr>
        <p:spPr/>
        <p:txBody>
          <a:bodyPr/>
          <a:lstStyle/>
          <a:p>
            <a:r>
              <a:rPr lang="en-US" altLang="zh-CN" b="1" dirty="0">
                <a:solidFill>
                  <a:schemeClr val="hlink"/>
                </a:solidFill>
              </a:rPr>
              <a:t>1.1 Internet </a:t>
            </a:r>
            <a:r>
              <a:rPr lang="zh-CN" altLang="en-US" b="1" dirty="0">
                <a:solidFill>
                  <a:schemeClr val="hlink"/>
                </a:solidFill>
              </a:rPr>
              <a:t>的发展史</a:t>
            </a:r>
          </a:p>
          <a:p>
            <a:r>
              <a:rPr lang="en-US" altLang="zh-CN" b="1" dirty="0"/>
              <a:t>1.2 </a:t>
            </a:r>
            <a:r>
              <a:rPr lang="zh-CN" altLang="en-US" b="1" dirty="0"/>
              <a:t>中国</a:t>
            </a:r>
            <a:r>
              <a:rPr lang="en-US" altLang="zh-CN" b="1" dirty="0"/>
              <a:t>Internet</a:t>
            </a:r>
            <a:r>
              <a:rPr lang="zh-CN" altLang="en-US" b="1" dirty="0"/>
              <a:t>的发展史</a:t>
            </a:r>
          </a:p>
          <a:p>
            <a:r>
              <a:rPr lang="en-US" altLang="zh-CN" b="1" dirty="0"/>
              <a:t>1.3 IPv6</a:t>
            </a:r>
            <a:r>
              <a:rPr lang="zh-CN" altLang="en-US" b="1" dirty="0"/>
              <a:t>发展史</a:t>
            </a:r>
          </a:p>
          <a:p>
            <a:r>
              <a:rPr lang="en-US" altLang="zh-CN" b="1" dirty="0"/>
              <a:t>1.4 </a:t>
            </a:r>
            <a:r>
              <a:rPr lang="zh-CN" altLang="en-US" b="1" dirty="0"/>
              <a:t>网络结构</a:t>
            </a:r>
            <a:endParaRPr lang="en-US" altLang="zh-CN" b="1" dirty="0"/>
          </a:p>
          <a:p>
            <a:r>
              <a:rPr lang="en-US" altLang="zh-CN" b="1" dirty="0"/>
              <a:t>1.5 Internet</a:t>
            </a:r>
            <a:r>
              <a:rPr lang="zh-CN" altLang="en-US" b="1" dirty="0"/>
              <a:t>的应用</a:t>
            </a:r>
          </a:p>
          <a:p>
            <a:r>
              <a:rPr lang="en-US" altLang="zh-CN" b="1" dirty="0"/>
              <a:t>1.6 </a:t>
            </a:r>
            <a:r>
              <a:rPr lang="zh-CN" altLang="en-US" b="1" dirty="0"/>
              <a:t>互联网与物联网</a:t>
            </a:r>
          </a:p>
          <a:p>
            <a:r>
              <a:rPr lang="en-US" altLang="zh-CN" b="1" dirty="0"/>
              <a:t>1.7 </a:t>
            </a:r>
            <a:r>
              <a:rPr lang="zh-CN" altLang="en-US" b="1" dirty="0"/>
              <a:t>网络的标准和标准化组织</a:t>
            </a: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66840</TotalTime>
  <Words>4377</Words>
  <Application>Microsoft Office PowerPoint</Application>
  <PresentationFormat>全屏显示(4:3)</PresentationFormat>
  <Paragraphs>502</Paragraphs>
  <Slides>56</Slides>
  <Notes>23</Notes>
  <HiddenSlides>0</HiddenSlides>
  <MMClips>0</MMClips>
  <ScaleCrop>false</ScaleCrop>
  <HeadingPairs>
    <vt:vector size="10" baseType="variant">
      <vt:variant>
        <vt:lpstr>已用的字体</vt:lpstr>
      </vt:variant>
      <vt:variant>
        <vt:i4>12</vt:i4>
      </vt:variant>
      <vt:variant>
        <vt:lpstr>主题</vt:lpstr>
      </vt:variant>
      <vt:variant>
        <vt:i4>1</vt:i4>
      </vt:variant>
      <vt:variant>
        <vt:lpstr>嵌入 OLE 服务器</vt:lpstr>
      </vt:variant>
      <vt:variant>
        <vt:i4>3</vt:i4>
      </vt:variant>
      <vt:variant>
        <vt:lpstr>幻灯片标题</vt:lpstr>
      </vt:variant>
      <vt:variant>
        <vt:i4>56</vt:i4>
      </vt:variant>
      <vt:variant>
        <vt:lpstr>自定义放映</vt:lpstr>
      </vt:variant>
      <vt:variant>
        <vt:i4>1</vt:i4>
      </vt:variant>
    </vt:vector>
  </HeadingPairs>
  <TitlesOfParts>
    <vt:vector size="73" baseType="lpstr">
      <vt:lpstr>Helvetica Neue</vt:lpstr>
      <vt:lpstr>PingFangSC</vt:lpstr>
      <vt:lpstr>华文新魏</vt:lpstr>
      <vt:lpstr>华文行楷</vt:lpstr>
      <vt:lpstr>宋体</vt:lpstr>
      <vt:lpstr>微软雅黑</vt:lpstr>
      <vt:lpstr>Arial</vt:lpstr>
      <vt:lpstr>Calibri</vt:lpstr>
      <vt:lpstr>Open Sans</vt:lpstr>
      <vt:lpstr>Tahoma</vt:lpstr>
      <vt:lpstr>Times New Roman</vt:lpstr>
      <vt:lpstr>Wingdings</vt:lpstr>
      <vt:lpstr>Blends</vt:lpstr>
      <vt:lpstr>Visio</vt:lpstr>
      <vt:lpstr>Presentation</vt:lpstr>
      <vt:lpstr>Image</vt:lpstr>
      <vt:lpstr>PowerPoint 演示文稿</vt:lpstr>
      <vt:lpstr>教科书和参考书 Textbook &amp; Reference</vt:lpstr>
      <vt:lpstr>References:</vt:lpstr>
      <vt:lpstr>课程安排和成绩评定</vt:lpstr>
      <vt:lpstr>什么是计算机网络？</vt:lpstr>
      <vt:lpstr>课程内容</vt:lpstr>
      <vt:lpstr>课程内容</vt:lpstr>
      <vt:lpstr>课程内容</vt:lpstr>
      <vt:lpstr>Chapter 1  概述</vt:lpstr>
      <vt:lpstr>1.1Internet 的发展史</vt:lpstr>
      <vt:lpstr>Internet技术及应用的发展历程（1）</vt:lpstr>
      <vt:lpstr>Internet技术及应用的发展历程（2）</vt:lpstr>
      <vt:lpstr>Internet技术（协议）发展历程（3）</vt:lpstr>
      <vt:lpstr>Chapter 1  概述</vt:lpstr>
      <vt:lpstr>1.2中国Internet的发展史</vt:lpstr>
      <vt:lpstr>1.2中国Internet的发展史（续）</vt:lpstr>
      <vt:lpstr>中国互联网应用的发展史</vt:lpstr>
      <vt:lpstr>IP网络在产业应用驱动下的的发展</vt:lpstr>
      <vt:lpstr>Chapter 1  概述</vt:lpstr>
      <vt:lpstr>1.3 IPv6发展史</vt:lpstr>
      <vt:lpstr>PowerPoint 演示文稿</vt:lpstr>
      <vt:lpstr>中国IPv4地址 与 IPv6地址数量</vt:lpstr>
      <vt:lpstr>Chapter 1  概述</vt:lpstr>
      <vt:lpstr>Cernet的网络结构</vt:lpstr>
      <vt:lpstr>CERNET拓扑结构</vt:lpstr>
      <vt:lpstr>CERNET2“十五”建设规划</vt:lpstr>
      <vt:lpstr>PowerPoint 演示文稿</vt:lpstr>
      <vt:lpstr>1994年主干结构</vt:lpstr>
      <vt:lpstr>PowerPoint 演示文稿</vt:lpstr>
      <vt:lpstr>PowerPoint 演示文稿</vt:lpstr>
      <vt:lpstr>中国科技大学无线网络分布图</vt:lpstr>
      <vt:lpstr>城域网</vt:lpstr>
      <vt:lpstr>广域网</vt:lpstr>
      <vt:lpstr>数据中心</vt:lpstr>
      <vt:lpstr>Chapter 1  概述</vt:lpstr>
      <vt:lpstr>1.5Internet的应用（1)</vt:lpstr>
      <vt:lpstr>1.5Internet的应用（2） ---移动互联网</vt:lpstr>
      <vt:lpstr>Chapter 1  概述</vt:lpstr>
      <vt:lpstr>1.6 互联网与物联网</vt:lpstr>
      <vt:lpstr>PowerPoint 演示文稿</vt:lpstr>
      <vt:lpstr>物联网特点</vt:lpstr>
      <vt:lpstr>物联网应用</vt:lpstr>
      <vt:lpstr>PowerPoint 演示文稿</vt:lpstr>
      <vt:lpstr>Chapter 1  概述</vt:lpstr>
      <vt:lpstr>1.7网络的标准和标准化组织</vt:lpstr>
      <vt:lpstr>作业</vt:lpstr>
      <vt:lpstr>PowerPoint 演示文稿</vt:lpstr>
      <vt:lpstr>PowerPoint 演示文稿</vt:lpstr>
      <vt:lpstr>PowerPoint 演示文稿</vt:lpstr>
      <vt:lpstr>What was the first message even sent on the Internet?</vt:lpstr>
      <vt:lpstr>1969年12月的ARPAnet</vt:lpstr>
      <vt:lpstr>1988年的NSFNet</vt:lpstr>
      <vt:lpstr>接入因特网的主机数</vt:lpstr>
      <vt:lpstr>PowerPoint 演示文稿</vt:lpstr>
      <vt:lpstr>PowerPoint 演示文稿</vt:lpstr>
      <vt:lpstr>6BONE</vt:lpstr>
      <vt:lpstr>自定义放映1</vt:lpstr>
    </vt:vector>
  </TitlesOfParts>
  <Company>infonet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peilin hong</cp:lastModifiedBy>
  <cp:revision>276</cp:revision>
  <dcterms:created xsi:type="dcterms:W3CDTF">2002-11-06T00:36:54Z</dcterms:created>
  <dcterms:modified xsi:type="dcterms:W3CDTF">2025-09-08T02:30:58Z</dcterms:modified>
</cp:coreProperties>
</file>