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7"/>
  </p:notesMasterIdLst>
  <p:handoutMasterIdLst>
    <p:handoutMasterId r:id="rId78"/>
  </p:handoutMasterIdLst>
  <p:sldIdLst>
    <p:sldId id="370" r:id="rId2"/>
    <p:sldId id="335" r:id="rId3"/>
    <p:sldId id="259" r:id="rId4"/>
    <p:sldId id="391" r:id="rId5"/>
    <p:sldId id="441" r:id="rId6"/>
    <p:sldId id="260" r:id="rId7"/>
    <p:sldId id="272" r:id="rId8"/>
    <p:sldId id="273" r:id="rId9"/>
    <p:sldId id="333" r:id="rId10"/>
    <p:sldId id="274" r:id="rId11"/>
    <p:sldId id="390" r:id="rId12"/>
    <p:sldId id="443" r:id="rId13"/>
    <p:sldId id="275" r:id="rId14"/>
    <p:sldId id="419" r:id="rId15"/>
    <p:sldId id="420" r:id="rId16"/>
    <p:sldId id="392" r:id="rId17"/>
    <p:sldId id="331" r:id="rId18"/>
    <p:sldId id="270" r:id="rId19"/>
    <p:sldId id="300" r:id="rId20"/>
    <p:sldId id="263" r:id="rId21"/>
    <p:sldId id="457" r:id="rId22"/>
    <p:sldId id="267" r:id="rId23"/>
    <p:sldId id="393" r:id="rId24"/>
    <p:sldId id="336" r:id="rId25"/>
    <p:sldId id="268" r:id="rId26"/>
    <p:sldId id="304" r:id="rId27"/>
    <p:sldId id="305" r:id="rId28"/>
    <p:sldId id="306" r:id="rId29"/>
    <p:sldId id="277" r:id="rId30"/>
    <p:sldId id="309" r:id="rId31"/>
    <p:sldId id="434" r:id="rId32"/>
    <p:sldId id="415" r:id="rId33"/>
    <p:sldId id="414" r:id="rId34"/>
    <p:sldId id="312" r:id="rId35"/>
    <p:sldId id="449" r:id="rId36"/>
    <p:sldId id="450" r:id="rId37"/>
    <p:sldId id="394" r:id="rId38"/>
    <p:sldId id="409" r:id="rId39"/>
    <p:sldId id="412" r:id="rId40"/>
    <p:sldId id="413" r:id="rId41"/>
    <p:sldId id="421" r:id="rId42"/>
    <p:sldId id="395" r:id="rId43"/>
    <p:sldId id="396" r:id="rId44"/>
    <p:sldId id="397" r:id="rId45"/>
    <p:sldId id="422" r:id="rId46"/>
    <p:sldId id="451" r:id="rId47"/>
    <p:sldId id="452" r:id="rId48"/>
    <p:sldId id="453" r:id="rId49"/>
    <p:sldId id="454" r:id="rId50"/>
    <p:sldId id="456" r:id="rId51"/>
    <p:sldId id="455" r:id="rId52"/>
    <p:sldId id="410" r:id="rId53"/>
    <p:sldId id="280" r:id="rId54"/>
    <p:sldId id="340" r:id="rId55"/>
    <p:sldId id="324" r:id="rId56"/>
    <p:sldId id="447" r:id="rId57"/>
    <p:sldId id="411" r:id="rId58"/>
    <p:sldId id="371" r:id="rId59"/>
    <p:sldId id="372" r:id="rId60"/>
    <p:sldId id="373" r:id="rId61"/>
    <p:sldId id="374" r:id="rId62"/>
    <p:sldId id="375" r:id="rId63"/>
    <p:sldId id="377" r:id="rId64"/>
    <p:sldId id="378" r:id="rId65"/>
    <p:sldId id="379" r:id="rId66"/>
    <p:sldId id="380" r:id="rId67"/>
    <p:sldId id="381" r:id="rId68"/>
    <p:sldId id="382" r:id="rId69"/>
    <p:sldId id="383" r:id="rId70"/>
    <p:sldId id="384" r:id="rId71"/>
    <p:sldId id="385" r:id="rId72"/>
    <p:sldId id="386" r:id="rId73"/>
    <p:sldId id="387" r:id="rId74"/>
    <p:sldId id="388" r:id="rId75"/>
    <p:sldId id="389" r:id="rId76"/>
  </p:sldIdLst>
  <p:sldSz cx="9144000" cy="6858000" type="screen4x3"/>
  <p:notesSz cx="6648450" cy="9782175"/>
  <p:defaultTextStyle>
    <a:defPPr>
      <a:defRPr lang="zh-CN"/>
    </a:defPPr>
    <a:lvl1pPr algn="l" rtl="0" eaLnBrk="0" fontAlgn="base" hangingPunct="0">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2468" autoAdjust="0"/>
  </p:normalViewPr>
  <p:slideViewPr>
    <p:cSldViewPr>
      <p:cViewPr varScale="1">
        <p:scale>
          <a:sx n="70" d="100"/>
          <a:sy n="70" d="100"/>
        </p:scale>
        <p:origin x="1772" y="68"/>
      </p:cViewPr>
      <p:guideLst>
        <p:guide orient="horz" pos="2160"/>
        <p:guide pos="2880"/>
      </p:guideLst>
    </p:cSldViewPr>
  </p:slideViewPr>
  <p:outlineViewPr>
    <p:cViewPr>
      <p:scale>
        <a:sx n="33" d="100"/>
        <a:sy n="33" d="100"/>
      </p:scale>
      <p:origin x="0" y="37968"/>
    </p:cViewPr>
  </p:outlineViewPr>
  <p:notesTextViewPr>
    <p:cViewPr>
      <p:scale>
        <a:sx n="3" d="2"/>
        <a:sy n="3" d="2"/>
      </p:scale>
      <p:origin x="0" y="0"/>
    </p:cViewPr>
  </p:notesTextViewPr>
  <p:sorterViewPr>
    <p:cViewPr>
      <p:scale>
        <a:sx n="66" d="100"/>
        <a:sy n="66" d="100"/>
      </p:scale>
      <p:origin x="0" y="82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1776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宋体" pitchFamily="2" charset="-122"/>
              </a:defRPr>
            </a:lvl1pPr>
          </a:lstStyle>
          <a:p>
            <a:pPr>
              <a:defRPr/>
            </a:pPr>
            <a:endParaRPr lang="en-US" altLang="zh-CN"/>
          </a:p>
        </p:txBody>
      </p:sp>
      <p:sp>
        <p:nvSpPr>
          <p:cNvPr id="11776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1776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E7BE6AC-4959-465B-B8FF-188369D286BF}" type="slidenum">
              <a:rPr lang="en-US" altLang="zh-CN"/>
              <a:pPr>
                <a:defRPr/>
              </a:pPr>
              <a:t>‹#›</a:t>
            </a:fld>
            <a:endParaRPr lang="en-US" altLang="zh-CN"/>
          </a:p>
        </p:txBody>
      </p:sp>
    </p:spTree>
    <p:extLst>
      <p:ext uri="{BB962C8B-B14F-4D97-AF65-F5344CB8AC3E}">
        <p14:creationId xmlns:p14="http://schemas.microsoft.com/office/powerpoint/2010/main" val="472981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宋体" pitchFamily="2" charset="-122"/>
              </a:defRPr>
            </a:lvl1pPr>
          </a:lstStyle>
          <a:p>
            <a:pPr>
              <a:defRPr/>
            </a:pPr>
            <a:endParaRPr lang="en-US" altLang="zh-CN"/>
          </a:p>
        </p:txBody>
      </p:sp>
      <p:sp>
        <p:nvSpPr>
          <p:cNvPr id="82947"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宋体" pitchFamily="2" charset="-122"/>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2950"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宋体" pitchFamily="2" charset="-122"/>
              </a:defRPr>
            </a:lvl1pPr>
          </a:lstStyle>
          <a:p>
            <a:pPr>
              <a:defRPr/>
            </a:pPr>
            <a:endParaRPr lang="en-US" altLang="zh-CN"/>
          </a:p>
        </p:txBody>
      </p:sp>
      <p:sp>
        <p:nvSpPr>
          <p:cNvPr id="82951"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1B22491-ED18-4C61-B040-24EBFF5F613E}" type="slidenum">
              <a:rPr lang="en-US" altLang="zh-CN"/>
              <a:pPr>
                <a:defRPr/>
              </a:pPr>
              <a:t>‹#›</a:t>
            </a:fld>
            <a:endParaRPr lang="en-US" altLang="zh-CN"/>
          </a:p>
        </p:txBody>
      </p:sp>
    </p:spTree>
    <p:extLst>
      <p:ext uri="{BB962C8B-B14F-4D97-AF65-F5344CB8AC3E}">
        <p14:creationId xmlns:p14="http://schemas.microsoft.com/office/powerpoint/2010/main" val="1840687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1B22491-ED18-4C61-B040-24EBFF5F613E}" type="slidenum">
              <a:rPr lang="en-US" altLang="zh-CN" smtClean="0"/>
              <a:pPr>
                <a:defRPr/>
              </a:pPr>
              <a:t>2</a:t>
            </a:fld>
            <a:endParaRPr lang="en-US" altLang="zh-CN"/>
          </a:p>
        </p:txBody>
      </p:sp>
    </p:spTree>
    <p:extLst>
      <p:ext uri="{BB962C8B-B14F-4D97-AF65-F5344CB8AC3E}">
        <p14:creationId xmlns:p14="http://schemas.microsoft.com/office/powerpoint/2010/main" val="253692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a:t>
            </a:r>
            <a:r>
              <a:rPr lang="zh-CN" altLang="en-US" dirty="0" smtClean="0"/>
              <a:t>型（ </a:t>
            </a:r>
            <a:r>
              <a:rPr lang="en-US" altLang="zh-CN" dirty="0" smtClean="0"/>
              <a:t>Multimode step-index fiber</a:t>
            </a:r>
            <a:r>
              <a:rPr lang="zh-CN" altLang="en-US" dirty="0" smtClean="0"/>
              <a:t>，阶跃）：折射率在纤芯和包层交界处阶梯变化</a:t>
            </a:r>
          </a:p>
          <a:p>
            <a:r>
              <a:rPr lang="en-US" altLang="zh-CN" dirty="0" smtClean="0"/>
              <a:t>GI</a:t>
            </a:r>
            <a:r>
              <a:rPr lang="zh-CN" altLang="en-US" dirty="0" smtClean="0"/>
              <a:t>型（</a:t>
            </a:r>
            <a:r>
              <a:rPr lang="en-US" altLang="zh-CN" dirty="0" smtClean="0"/>
              <a:t>Multimode graded-index fiber</a:t>
            </a:r>
            <a:r>
              <a:rPr lang="zh-CN" altLang="en-US" dirty="0" smtClean="0"/>
              <a:t>，渐进）：折射率从纤芯中心开始向包层逐渐减小</a:t>
            </a:r>
          </a:p>
          <a:p>
            <a:r>
              <a:rPr lang="zh-CN" altLang="en-US" dirty="0" smtClean="0"/>
              <a:t>单模光纤（</a:t>
            </a:r>
            <a:r>
              <a:rPr lang="en-US" altLang="zh-CN" dirty="0" smtClean="0"/>
              <a:t>Single mode fiber</a:t>
            </a:r>
            <a:r>
              <a:rPr lang="zh-CN" altLang="en-US" dirty="0" smtClean="0"/>
              <a:t>）：光按直线传播，纤芯小（几个光波长）</a:t>
            </a:r>
          </a:p>
          <a:p>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27</a:t>
            </a:fld>
            <a:endParaRPr lang="en-US" altLang="zh-CN"/>
          </a:p>
        </p:txBody>
      </p:sp>
    </p:spTree>
    <p:extLst>
      <p:ext uri="{BB962C8B-B14F-4D97-AF65-F5344CB8AC3E}">
        <p14:creationId xmlns:p14="http://schemas.microsoft.com/office/powerpoint/2010/main" val="316517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5F48119-58BC-4ED1-AC7F-99DEA00E8026}" type="slidenum">
              <a:rPr lang="en-US" altLang="zh-CN" smtClean="0">
                <a:latin typeface="Tahoma" panose="020B0604030504040204" pitchFamily="34" charset="0"/>
              </a:rPr>
              <a:pPr>
                <a:spcBef>
                  <a:spcPct val="0"/>
                </a:spcBef>
              </a:pPr>
              <a:t>28</a:t>
            </a:fld>
            <a:endParaRPr lang="en-US" altLang="zh-CN">
              <a:latin typeface="Tahoma" panose="020B0604030504040204" pitchFamily="34" charset="0"/>
            </a:endParaRPr>
          </a:p>
        </p:txBody>
      </p:sp>
      <p:sp>
        <p:nvSpPr>
          <p:cNvPr id="41987" name="Rectangle 2"/>
          <p:cNvSpPr>
            <a:spLocks noGrp="1" noRot="1" noChangeAspect="1" noChangeArrowheads="1" noTextEdit="1"/>
          </p:cNvSpPr>
          <p:nvPr>
            <p:ph type="sldImg"/>
          </p:nvPr>
        </p:nvSpPr>
        <p:spPr>
          <a:xfrm>
            <a:off x="892175" y="730250"/>
            <a:ext cx="4865688" cy="3649663"/>
          </a:xfrm>
          <a:ln w="12700" cap="flat">
            <a:solidFill>
              <a:schemeClr val="tx1"/>
            </a:solidFill>
          </a:ln>
        </p:spPr>
      </p:sp>
      <p:sp>
        <p:nvSpPr>
          <p:cNvPr id="41988" name="Rectangle 3"/>
          <p:cNvSpPr>
            <a:spLocks noGrp="1" noChangeArrowheads="1"/>
          </p:cNvSpPr>
          <p:nvPr>
            <p:ph type="body" idx="1"/>
          </p:nvPr>
        </p:nvSpPr>
        <p:spPr>
          <a:xfrm>
            <a:off x="885825" y="4645025"/>
            <a:ext cx="4876800" cy="4402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7" tIns="46034" rIns="92067" bIns="46034"/>
          <a:lstStyle/>
          <a:p>
            <a:pPr eaLnBrk="1" hangingPunct="1"/>
            <a:r>
              <a:rPr lang="zh-CN" altLang="en-US" dirty="0" smtClean="0">
                <a:latin typeface="Arial" panose="020B0604020202020204" pitchFamily="34" charset="0"/>
              </a:rPr>
              <a:t>衰减以分贝（</a:t>
            </a:r>
            <a:r>
              <a:rPr lang="en-US" altLang="zh-CN" dirty="0" smtClean="0">
                <a:latin typeface="Arial" panose="020B0604020202020204" pitchFamily="34" charset="0"/>
              </a:rPr>
              <a:t>dB</a:t>
            </a:r>
            <a:r>
              <a:rPr lang="zh-CN" altLang="en-US" dirty="0" smtClean="0">
                <a:latin typeface="Arial" panose="020B0604020202020204" pitchFamily="34" charset="0"/>
              </a:rPr>
              <a:t>）为单位</a:t>
            </a:r>
            <a:endParaRPr lang="zh-CN" altLang="zh-CN" dirty="0">
              <a:latin typeface="Arial" panose="020B0604020202020204" pitchFamily="34" charset="0"/>
            </a:endParaRPr>
          </a:p>
        </p:txBody>
      </p:sp>
    </p:spTree>
    <p:extLst>
      <p:ext uri="{BB962C8B-B14F-4D97-AF65-F5344CB8AC3E}">
        <p14:creationId xmlns:p14="http://schemas.microsoft.com/office/powerpoint/2010/main" val="313929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Arial" panose="020B0604020202020204" pitchFamily="34" charset="0"/>
              </a:rPr>
              <a:t>图中是</a:t>
            </a:r>
            <a:r>
              <a:rPr lang="en-US" altLang="zh-CN" dirty="0">
                <a:latin typeface="Arial" panose="020B0604020202020204" pitchFamily="34" charset="0"/>
              </a:rPr>
              <a:t>ITU</a:t>
            </a:r>
            <a:r>
              <a:rPr lang="zh-CN" altLang="en-US" dirty="0">
                <a:latin typeface="Arial" panose="020B0604020202020204" pitchFamily="34" charset="0"/>
              </a:rPr>
              <a:t>给出的电磁波谱，其中</a:t>
            </a:r>
            <a:r>
              <a:rPr lang="en-US" altLang="zh-CN" dirty="0">
                <a:latin typeface="Arial" panose="020B0604020202020204" pitchFamily="34" charset="0"/>
              </a:rPr>
              <a:t>LF</a:t>
            </a:r>
            <a:r>
              <a:rPr lang="zh-CN" altLang="en-US" dirty="0">
                <a:latin typeface="Arial" panose="020B0604020202020204" pitchFamily="34" charset="0"/>
              </a:rPr>
              <a:t>的波长为</a:t>
            </a:r>
            <a:r>
              <a:rPr lang="en-US" altLang="zh-CN" dirty="0">
                <a:latin typeface="Arial" panose="020B0604020202020204" pitchFamily="34" charset="0"/>
              </a:rPr>
              <a:t>1</a:t>
            </a:r>
            <a:r>
              <a:rPr lang="zh-CN" altLang="en-US" dirty="0">
                <a:latin typeface="Arial" panose="020B0604020202020204" pitchFamily="34" charset="0"/>
              </a:rPr>
              <a:t>～</a:t>
            </a:r>
            <a:r>
              <a:rPr lang="en-US" altLang="zh-CN" dirty="0">
                <a:latin typeface="Arial" panose="020B0604020202020204" pitchFamily="34" charset="0"/>
              </a:rPr>
              <a:t>10</a:t>
            </a:r>
            <a:r>
              <a:rPr lang="zh-CN" altLang="en-US" dirty="0">
                <a:latin typeface="Arial" panose="020B0604020202020204" pitchFamily="34" charset="0"/>
              </a:rPr>
              <a:t>公里，对于频率为</a:t>
            </a:r>
            <a:r>
              <a:rPr lang="en-US" altLang="zh-CN" dirty="0">
                <a:latin typeface="Arial" panose="020B0604020202020204" pitchFamily="34" charset="0"/>
              </a:rPr>
              <a:t>30</a:t>
            </a:r>
            <a:r>
              <a:rPr lang="zh-CN" altLang="en-US" dirty="0">
                <a:latin typeface="Arial" panose="020B0604020202020204" pitchFamily="34" charset="0"/>
              </a:rPr>
              <a:t>～</a:t>
            </a:r>
            <a:r>
              <a:rPr lang="en-US" altLang="zh-CN" dirty="0">
                <a:latin typeface="Arial" panose="020B0604020202020204" pitchFamily="34" charset="0"/>
              </a:rPr>
              <a:t>300kHz</a:t>
            </a:r>
            <a:r>
              <a:rPr lang="zh-CN" altLang="en-US" dirty="0" smtClean="0">
                <a:latin typeface="Arial" panose="020B0604020202020204" pitchFamily="34" charset="0"/>
              </a:rPr>
              <a:t>，频率在</a:t>
            </a:r>
            <a:r>
              <a:rPr lang="en-US" altLang="zh-CN" dirty="0" smtClean="0">
                <a:latin typeface="Arial" panose="020B0604020202020204" pitchFamily="34" charset="0"/>
              </a:rPr>
              <a:t>10</a:t>
            </a:r>
            <a:r>
              <a:rPr lang="zh-CN" altLang="en-US" dirty="0" smtClean="0">
                <a:latin typeface="Arial" panose="020B0604020202020204" pitchFamily="34" charset="0"/>
              </a:rPr>
              <a:t>的</a:t>
            </a:r>
            <a:r>
              <a:rPr lang="en-US" altLang="zh-CN" dirty="0" smtClean="0">
                <a:latin typeface="Arial" panose="020B0604020202020204" pitchFamily="34" charset="0"/>
              </a:rPr>
              <a:t>8</a:t>
            </a:r>
            <a:r>
              <a:rPr lang="zh-CN" altLang="en-US" dirty="0" smtClean="0">
                <a:latin typeface="Arial" panose="020B0604020202020204" pitchFamily="34" charset="0"/>
              </a:rPr>
              <a:t>次方到</a:t>
            </a:r>
            <a:r>
              <a:rPr lang="en-US" altLang="zh-CN" dirty="0" smtClean="0">
                <a:latin typeface="Arial" panose="020B0604020202020204" pitchFamily="34" charset="0"/>
              </a:rPr>
              <a:t>10</a:t>
            </a:r>
            <a:r>
              <a:rPr lang="zh-CN" altLang="en-US" dirty="0" smtClean="0">
                <a:latin typeface="Arial" panose="020B0604020202020204" pitchFamily="34" charset="0"/>
              </a:rPr>
              <a:t>的</a:t>
            </a:r>
            <a:r>
              <a:rPr lang="en-US" altLang="zh-CN" dirty="0" smtClean="0">
                <a:latin typeface="Arial" panose="020B0604020202020204" pitchFamily="34" charset="0"/>
              </a:rPr>
              <a:t>12</a:t>
            </a:r>
            <a:r>
              <a:rPr lang="zh-CN" altLang="en-US" dirty="0" smtClean="0">
                <a:latin typeface="Arial" panose="020B0604020202020204" pitchFamily="34" charset="0"/>
              </a:rPr>
              <a:t>次方是微波，频率</a:t>
            </a:r>
            <a:r>
              <a:rPr lang="zh-CN" altLang="en-US" dirty="0">
                <a:latin typeface="Arial" panose="020B0604020202020204" pitchFamily="34" charset="0"/>
              </a:rPr>
              <a:t>在</a:t>
            </a:r>
            <a:r>
              <a:rPr lang="en-US" altLang="zh-CN" dirty="0">
                <a:latin typeface="Arial" panose="020B0604020202020204" pitchFamily="34" charset="0"/>
              </a:rPr>
              <a:t>10</a:t>
            </a:r>
            <a:r>
              <a:rPr lang="zh-CN" altLang="en-US" dirty="0">
                <a:latin typeface="Arial" panose="020B0604020202020204" pitchFamily="34" charset="0"/>
              </a:rPr>
              <a:t>的</a:t>
            </a:r>
            <a:r>
              <a:rPr lang="en-US" altLang="zh-CN" dirty="0">
                <a:latin typeface="Arial" panose="020B0604020202020204" pitchFamily="34" charset="0"/>
              </a:rPr>
              <a:t>12</a:t>
            </a:r>
            <a:r>
              <a:rPr lang="zh-CN" altLang="en-US" dirty="0">
                <a:latin typeface="Arial" panose="020B0604020202020204" pitchFamily="34" charset="0"/>
              </a:rPr>
              <a:t>次方以上进入红外区域，通常说光而不是无线电波。</a:t>
            </a:r>
          </a:p>
        </p:txBody>
      </p:sp>
      <p:sp>
        <p:nvSpPr>
          <p:cNvPr id="491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fld id="{FDF2A777-9FF9-43D7-BA4D-A73F73E286B5}" type="slidenum">
              <a:rPr lang="en-US" altLang="zh-CN" sz="1200" smtClean="0"/>
              <a:pPr/>
              <a:t>29</a:t>
            </a:fld>
            <a:endParaRPr lang="en-US" altLang="zh-CN" sz="1200"/>
          </a:p>
        </p:txBody>
      </p:sp>
    </p:spTree>
    <p:extLst>
      <p:ext uri="{BB962C8B-B14F-4D97-AF65-F5344CB8AC3E}">
        <p14:creationId xmlns:p14="http://schemas.microsoft.com/office/powerpoint/2010/main" val="266778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i="1" dirty="0"/>
              <a:t>微波</a:t>
            </a:r>
            <a:r>
              <a:rPr lang="zh-CN" altLang="en-US" dirty="0"/>
              <a:t>是指频率为</a:t>
            </a:r>
            <a:r>
              <a:rPr lang="en-US" altLang="zh-CN" dirty="0"/>
              <a:t>300MHz-3000GHz</a:t>
            </a:r>
            <a:r>
              <a:rPr lang="zh-CN" altLang="en-US" dirty="0"/>
              <a:t>的电磁波，是无线电波中一个有限频带的简称，即波长在</a:t>
            </a:r>
            <a:r>
              <a:rPr lang="en-US" altLang="zh-CN" dirty="0"/>
              <a:t>0.1</a:t>
            </a:r>
            <a:r>
              <a:rPr lang="zh-CN" altLang="en-US" dirty="0"/>
              <a:t>毫米</a:t>
            </a:r>
            <a:r>
              <a:rPr lang="en-US" altLang="zh-CN" dirty="0"/>
              <a:t>~1</a:t>
            </a:r>
            <a:r>
              <a:rPr lang="zh-CN" altLang="en-US" dirty="0"/>
              <a:t>米之间的电磁波。</a:t>
            </a:r>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31</a:t>
            </a:fld>
            <a:endParaRPr lang="en-US" altLang="zh-CN"/>
          </a:p>
        </p:txBody>
      </p:sp>
    </p:spTree>
    <p:extLst>
      <p:ext uri="{BB962C8B-B14F-4D97-AF65-F5344CB8AC3E}">
        <p14:creationId xmlns:p14="http://schemas.microsoft.com/office/powerpoint/2010/main" val="367303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b="0" i="0" u="none" strike="noStrike" kern="1200" baseline="0" dirty="0">
                <a:solidFill>
                  <a:schemeClr val="tx1"/>
                </a:solidFill>
                <a:latin typeface="Arial" charset="0"/>
                <a:ea typeface="宋体" pitchFamily="2" charset="-122"/>
                <a:cs typeface="+mn-cs"/>
              </a:rPr>
              <a:t>5G wireless networks will support 1,000-fold gains in capacity, connections for at least 100 billion devices, and a 10 Gb/s individual user experience capable of extremely low latency and response </a:t>
            </a:r>
            <a:r>
              <a:rPr lang="en-US" altLang="zh-CN" sz="1200" b="0" i="0" u="none" strike="noStrike" kern="1200" baseline="0" dirty="0" smtClean="0">
                <a:solidFill>
                  <a:schemeClr val="tx1"/>
                </a:solidFill>
                <a:latin typeface="Arial" charset="0"/>
                <a:ea typeface="宋体" pitchFamily="2" charset="-122"/>
                <a:cs typeface="+mn-cs"/>
              </a:rPr>
              <a:t>times</a:t>
            </a:r>
            <a:r>
              <a:rPr lang="zh-CN" altLang="en-US" sz="1200" b="0" i="0" u="none" strike="noStrike" kern="1200" baseline="0" smtClean="0">
                <a:solidFill>
                  <a:schemeClr val="tx1"/>
                </a:solidFill>
                <a:latin typeface="Arial" charset="0"/>
                <a:ea typeface="宋体" pitchFamily="2" charset="-122"/>
                <a:cs typeface="+mn-cs"/>
              </a:rPr>
              <a:t>。</a:t>
            </a:r>
            <a:r>
              <a:rPr lang="zh-CN" altLang="en-US" sz="1200" b="0" i="0" kern="1200" smtClean="0">
                <a:solidFill>
                  <a:schemeClr val="tx1"/>
                </a:solidFill>
                <a:effectLst/>
                <a:latin typeface="Arial" charset="0"/>
                <a:ea typeface="宋体" pitchFamily="2" charset="-122"/>
                <a:cs typeface="+mn-cs"/>
              </a:rPr>
              <a:t>目前</a:t>
            </a:r>
            <a:r>
              <a:rPr lang="zh-CN" altLang="en-US" sz="1200" b="0" i="0" kern="1200" dirty="0" smtClean="0">
                <a:solidFill>
                  <a:schemeClr val="tx1"/>
                </a:solidFill>
                <a:effectLst/>
                <a:latin typeface="Arial" charset="0"/>
                <a:ea typeface="宋体" pitchFamily="2" charset="-122"/>
                <a:cs typeface="+mn-cs"/>
              </a:rPr>
              <a:t>国内的</a:t>
            </a:r>
            <a:r>
              <a:rPr lang="en-US" altLang="zh-CN" sz="1200" b="0" i="0" kern="1200" dirty="0" smtClean="0">
                <a:solidFill>
                  <a:schemeClr val="tx1"/>
                </a:solidFill>
                <a:effectLst/>
                <a:latin typeface="Arial" charset="0"/>
                <a:ea typeface="宋体" pitchFamily="2" charset="-122"/>
                <a:cs typeface="+mn-cs"/>
              </a:rPr>
              <a:t>5G</a:t>
            </a:r>
            <a:r>
              <a:rPr lang="zh-CN" altLang="en-US" sz="1200" b="0" i="0" kern="1200" dirty="0" smtClean="0">
                <a:solidFill>
                  <a:schemeClr val="tx1"/>
                </a:solidFill>
                <a:effectLst/>
                <a:latin typeface="Arial" charset="0"/>
                <a:ea typeface="宋体" pitchFamily="2" charset="-122"/>
                <a:cs typeface="+mn-cs"/>
              </a:rPr>
              <a:t>频段以</a:t>
            </a:r>
            <a:r>
              <a:rPr lang="en-US" altLang="zh-CN" sz="1200" b="0" i="0" kern="1200" dirty="0" smtClean="0">
                <a:solidFill>
                  <a:schemeClr val="tx1"/>
                </a:solidFill>
                <a:effectLst/>
                <a:latin typeface="Arial" charset="0"/>
                <a:ea typeface="宋体" pitchFamily="2" charset="-122"/>
                <a:cs typeface="+mn-cs"/>
              </a:rPr>
              <a:t>Sub-6GHz</a:t>
            </a:r>
            <a:r>
              <a:rPr lang="zh-CN" altLang="en-US" sz="1200" b="0" i="0" kern="1200" dirty="0" smtClean="0">
                <a:solidFill>
                  <a:schemeClr val="tx1"/>
                </a:solidFill>
                <a:effectLst/>
                <a:latin typeface="Arial" charset="0"/>
                <a:ea typeface="宋体" pitchFamily="2" charset="-122"/>
                <a:cs typeface="+mn-cs"/>
              </a:rPr>
              <a:t>为主</a:t>
            </a:r>
            <a:endParaRPr lang="zh-CN" altLang="en-US" dirty="0">
              <a:latin typeface="Arial" panose="020B0604020202020204" pitchFamily="34" charset="0"/>
            </a:endParaRPr>
          </a:p>
        </p:txBody>
      </p:sp>
      <p:sp>
        <p:nvSpPr>
          <p:cNvPr id="542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fld id="{E4BD398C-762F-42DE-80DC-F5B233AF33CD}" type="slidenum">
              <a:rPr lang="en-US" altLang="zh-CN" sz="1200" smtClean="0"/>
              <a:pPr/>
              <a:t>32</a:t>
            </a:fld>
            <a:endParaRPr lang="en-US" altLang="zh-CN" sz="1200"/>
          </a:p>
        </p:txBody>
      </p:sp>
    </p:spTree>
    <p:extLst>
      <p:ext uri="{BB962C8B-B14F-4D97-AF65-F5344CB8AC3E}">
        <p14:creationId xmlns:p14="http://schemas.microsoft.com/office/powerpoint/2010/main" val="250606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Arial" panose="020B0604020202020204" pitchFamily="34" charset="0"/>
              </a:rPr>
              <a:t>小卫星轨道高度从</a:t>
            </a:r>
            <a:r>
              <a:rPr lang="en-US" altLang="zh-CN" dirty="0">
                <a:latin typeface="Arial" panose="020B0604020202020204" pitchFamily="34" charset="0"/>
              </a:rPr>
              <a:t>600km</a:t>
            </a:r>
            <a:r>
              <a:rPr lang="zh-CN" altLang="en-US" dirty="0">
                <a:latin typeface="Arial" panose="020B0604020202020204" pitchFamily="34" charset="0"/>
              </a:rPr>
              <a:t>到</a:t>
            </a:r>
            <a:r>
              <a:rPr lang="en-US" altLang="zh-CN" dirty="0">
                <a:latin typeface="Arial" panose="020B0604020202020204" pitchFamily="34" charset="0"/>
              </a:rPr>
              <a:t>1000km</a:t>
            </a:r>
            <a:r>
              <a:rPr lang="zh-CN" altLang="en-US" dirty="0" smtClean="0">
                <a:latin typeface="Arial" panose="020B0604020202020204" pitchFamily="34" charset="0"/>
              </a:rPr>
              <a:t>左右，地球同步卫星轨道高度大约是</a:t>
            </a:r>
            <a:r>
              <a:rPr lang="en-US" altLang="zh-CN" dirty="0" smtClean="0">
                <a:latin typeface="Arial" panose="020B0604020202020204" pitchFamily="34" charset="0"/>
              </a:rPr>
              <a:t>36000km</a:t>
            </a:r>
            <a:r>
              <a:rPr lang="zh-CN" altLang="en-US" dirty="0" smtClean="0">
                <a:latin typeface="Arial" panose="020B0604020202020204" pitchFamily="34" charset="0"/>
              </a:rPr>
              <a:t>。</a:t>
            </a:r>
            <a:endParaRPr lang="zh-CN" altLang="en-US" dirty="0">
              <a:latin typeface="Arial" panose="020B0604020202020204" pitchFamily="34" charset="0"/>
            </a:endParaRPr>
          </a:p>
        </p:txBody>
      </p:sp>
      <p:sp>
        <p:nvSpPr>
          <p:cNvPr id="583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BA5010F-875F-4821-9483-EE9477D1D568}" type="slidenum">
              <a:rPr lang="en-US" altLang="zh-CN" smtClean="0">
                <a:latin typeface="Tahoma" panose="020B0604030504040204" pitchFamily="34" charset="0"/>
              </a:rPr>
              <a:pPr>
                <a:spcBef>
                  <a:spcPct val="0"/>
                </a:spcBef>
              </a:pPr>
              <a:t>33</a:t>
            </a:fld>
            <a:endParaRPr lang="en-US" altLang="zh-CN">
              <a:latin typeface="Tahoma" panose="020B0604030504040204" pitchFamily="34" charset="0"/>
            </a:endParaRPr>
          </a:p>
        </p:txBody>
      </p:sp>
    </p:spTree>
    <p:extLst>
      <p:ext uri="{BB962C8B-B14F-4D97-AF65-F5344CB8AC3E}">
        <p14:creationId xmlns:p14="http://schemas.microsoft.com/office/powerpoint/2010/main" val="236995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0A021A3-2BF4-4735-9EF7-A205E0EF8261}" type="slidenum">
              <a:rPr lang="en-US" altLang="zh-CN" smtClean="0">
                <a:latin typeface="Tahoma" panose="020B0604030504040204" pitchFamily="34" charset="0"/>
              </a:rPr>
              <a:pPr>
                <a:spcBef>
                  <a:spcPct val="0"/>
                </a:spcBef>
              </a:pPr>
              <a:t>34</a:t>
            </a:fld>
            <a:endParaRPr lang="en-US" altLang="zh-CN">
              <a:latin typeface="Tahoma" panose="020B0604030504040204" pitchFamily="34" charset="0"/>
            </a:endParaRPr>
          </a:p>
        </p:txBody>
      </p:sp>
      <p:sp>
        <p:nvSpPr>
          <p:cNvPr id="60419" name="Rectangle 2"/>
          <p:cNvSpPr>
            <a:spLocks noGrp="1" noRot="1" noChangeAspect="1" noChangeArrowheads="1" noTextEdit="1"/>
          </p:cNvSpPr>
          <p:nvPr>
            <p:ph type="sldImg"/>
          </p:nvPr>
        </p:nvSpPr>
        <p:spPr>
          <a:xfrm>
            <a:off x="892175" y="730250"/>
            <a:ext cx="4865688" cy="3649663"/>
          </a:xfrm>
          <a:ln w="12700" cap="flat">
            <a:solidFill>
              <a:schemeClr val="tx1"/>
            </a:solidFill>
          </a:ln>
        </p:spPr>
      </p:sp>
      <p:sp>
        <p:nvSpPr>
          <p:cNvPr id="60420" name="Rectangle 3"/>
          <p:cNvSpPr>
            <a:spLocks noGrp="1" noChangeArrowheads="1"/>
          </p:cNvSpPr>
          <p:nvPr>
            <p:ph type="body" idx="1"/>
          </p:nvPr>
        </p:nvSpPr>
        <p:spPr>
          <a:xfrm>
            <a:off x="885825" y="4645025"/>
            <a:ext cx="4876800" cy="4402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7" tIns="46034" rIns="92067" bIns="46034"/>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4626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Starlink</a:t>
            </a:r>
            <a:r>
              <a:rPr lang="zh-CN" altLang="en-US" dirty="0" smtClean="0"/>
              <a:t>使用</a:t>
            </a:r>
            <a:r>
              <a:rPr lang="en-US" altLang="zh-CN" dirty="0" smtClean="0"/>
              <a:t>Ku</a:t>
            </a:r>
            <a:r>
              <a:rPr lang="zh-CN" altLang="en-US" dirty="0" smtClean="0"/>
              <a:t>和</a:t>
            </a:r>
            <a:r>
              <a:rPr lang="en-US" altLang="zh-CN" dirty="0" err="1" smtClean="0"/>
              <a:t>Ka</a:t>
            </a:r>
            <a:r>
              <a:rPr lang="zh-CN" altLang="en-US" dirty="0" smtClean="0"/>
              <a:t>波段，计划部署</a:t>
            </a:r>
            <a:r>
              <a:rPr lang="en-US" altLang="zh-CN" dirty="0" smtClean="0"/>
              <a:t>V</a:t>
            </a:r>
            <a:r>
              <a:rPr lang="zh-CN" altLang="en-US" dirty="0" smtClean="0"/>
              <a:t>波段，后来撤回。</a:t>
            </a:r>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35</a:t>
            </a:fld>
            <a:endParaRPr lang="en-US" altLang="zh-CN"/>
          </a:p>
        </p:txBody>
      </p:sp>
    </p:spTree>
    <p:extLst>
      <p:ext uri="{BB962C8B-B14F-4D97-AF65-F5344CB8AC3E}">
        <p14:creationId xmlns:p14="http://schemas.microsoft.com/office/powerpoint/2010/main" val="151412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Oneweb</a:t>
            </a:r>
            <a:r>
              <a:rPr lang="en-US" altLang="zh-CN" dirty="0" smtClean="0"/>
              <a:t> 2020</a:t>
            </a:r>
            <a:r>
              <a:rPr lang="zh-CN" altLang="en-US" dirty="0" smtClean="0"/>
              <a:t>进入破产程序，后来重组。目前运营</a:t>
            </a:r>
            <a:r>
              <a:rPr lang="en-US" altLang="zh-CN" dirty="0" smtClean="0"/>
              <a:t>634</a:t>
            </a:r>
            <a:r>
              <a:rPr lang="zh-CN" altLang="en-US" dirty="0" smtClean="0"/>
              <a:t>颗卫星，服务覆盖了欧洲和美国的大部分地区。</a:t>
            </a:r>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36</a:t>
            </a:fld>
            <a:endParaRPr lang="en-US" altLang="zh-CN"/>
          </a:p>
        </p:txBody>
      </p:sp>
    </p:spTree>
    <p:extLst>
      <p:ext uri="{BB962C8B-B14F-4D97-AF65-F5344CB8AC3E}">
        <p14:creationId xmlns:p14="http://schemas.microsoft.com/office/powerpoint/2010/main" val="82404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16QAM:</a:t>
            </a:r>
            <a:r>
              <a:rPr lang="en-US" altLang="zh-CN" baseline="0" dirty="0"/>
              <a:t> kbps, 64QAM: Mbps, 256QAM: </a:t>
            </a:r>
            <a:r>
              <a:rPr lang="en-US" altLang="zh-CN" baseline="0" dirty="0" err="1"/>
              <a:t>Gbps</a:t>
            </a:r>
            <a:r>
              <a:rPr lang="zh-CN" altLang="en-US" baseline="0" dirty="0"/>
              <a:t>，最新的</a:t>
            </a:r>
            <a:r>
              <a:rPr lang="en-US" altLang="zh-CN" baseline="0" dirty="0" err="1"/>
              <a:t>WiFi</a:t>
            </a:r>
            <a:r>
              <a:rPr lang="en-US" altLang="zh-CN" baseline="0" dirty="0"/>
              <a:t> 7</a:t>
            </a:r>
            <a:r>
              <a:rPr lang="zh-CN" altLang="en-US" baseline="0" dirty="0"/>
              <a:t>支持</a:t>
            </a:r>
            <a:r>
              <a:rPr lang="en-US" altLang="zh-CN" baseline="0" dirty="0"/>
              <a:t>4096QAM</a:t>
            </a:r>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41</a:t>
            </a:fld>
            <a:endParaRPr lang="en-US" altLang="zh-CN"/>
          </a:p>
        </p:txBody>
      </p:sp>
    </p:spTree>
    <p:extLst>
      <p:ext uri="{BB962C8B-B14F-4D97-AF65-F5344CB8AC3E}">
        <p14:creationId xmlns:p14="http://schemas.microsoft.com/office/powerpoint/2010/main" val="66799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N</a:t>
            </a:r>
            <a:r>
              <a:rPr lang="zh-CN" altLang="en-US">
                <a:latin typeface="Arial" panose="020B0604020202020204" pitchFamily="34" charset="0"/>
              </a:rPr>
              <a:t>次谐波的根均方振幅</a:t>
            </a:r>
          </a:p>
        </p:txBody>
      </p:sp>
      <p:sp>
        <p:nvSpPr>
          <p:cNvPr id="112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fld id="{9332DEB0-2CD5-4BF5-B6BE-E2638092005D}" type="slidenum">
              <a:rPr lang="en-US" altLang="zh-CN" sz="1200" smtClean="0"/>
              <a:pPr/>
              <a:t>7</a:t>
            </a:fld>
            <a:endParaRPr lang="en-US" altLang="zh-CN" sz="1200"/>
          </a:p>
        </p:txBody>
      </p:sp>
    </p:spTree>
    <p:extLst>
      <p:ext uri="{BB962C8B-B14F-4D97-AF65-F5344CB8AC3E}">
        <p14:creationId xmlns:p14="http://schemas.microsoft.com/office/powerpoint/2010/main" val="15814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a:t>SONET: Synchronous Optical </a:t>
            </a:r>
            <a:r>
              <a:rPr lang="en-US" dirty="0" err="1"/>
              <a:t>Network,Bellcore</a:t>
            </a:r>
            <a:r>
              <a:rPr lang="zh-CN" altLang="en-US" dirty="0"/>
              <a:t>提出，美国国家标准协议（</a:t>
            </a:r>
            <a:r>
              <a:rPr lang="en-US" altLang="zh-CN" dirty="0"/>
              <a:t>ANSI)</a:t>
            </a:r>
            <a:r>
              <a:rPr lang="zh-CN" altLang="en-US" dirty="0"/>
              <a:t>颁布为标准</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SDH: Synchronous Digital Hierarchy</a:t>
            </a:r>
            <a:r>
              <a:rPr lang="zh-CN" altLang="en-US" dirty="0"/>
              <a:t>，</a:t>
            </a:r>
            <a:r>
              <a:rPr lang="en-US" altLang="zh-CN" dirty="0"/>
              <a:t>1989</a:t>
            </a:r>
            <a:r>
              <a:rPr lang="zh-CN" altLang="en-US" dirty="0"/>
              <a:t>年，</a:t>
            </a:r>
            <a:r>
              <a:rPr lang="en-US" altLang="zh-CN" dirty="0"/>
              <a:t>CCITT</a:t>
            </a:r>
            <a:r>
              <a:rPr lang="zh-CN" altLang="en-US" dirty="0"/>
              <a:t>接受</a:t>
            </a:r>
            <a:r>
              <a:rPr lang="en-US" altLang="zh-CN" dirty="0"/>
              <a:t>SONET</a:t>
            </a:r>
            <a:r>
              <a:rPr lang="zh-CN" altLang="en-US" dirty="0"/>
              <a:t>概念制定了</a:t>
            </a:r>
            <a:r>
              <a:rPr lang="en-US" altLang="zh-CN" dirty="0"/>
              <a:t>SDH</a:t>
            </a:r>
            <a:r>
              <a:rPr lang="zh-CN" altLang="en-US" dirty="0"/>
              <a:t>，成为不仅适于光纤也适于微波和卫星传输的通用技术体制。</a:t>
            </a:r>
            <a:endParaRPr lang="en-US" altLang="zh-CN" dirty="0"/>
          </a:p>
          <a:p>
            <a:r>
              <a:rPr lang="en-US" dirty="0"/>
              <a:t>SDH/SONET</a:t>
            </a:r>
            <a:r>
              <a:rPr lang="zh-CN" altLang="en-US" dirty="0"/>
              <a:t>采用</a:t>
            </a:r>
            <a:r>
              <a:rPr lang="en-US" dirty="0"/>
              <a:t>TDM</a:t>
            </a:r>
            <a:r>
              <a:rPr lang="zh-CN" altLang="en-US" dirty="0"/>
              <a:t>技术，</a:t>
            </a:r>
            <a:r>
              <a:rPr lang="en-US" dirty="0"/>
              <a:t>SONET</a:t>
            </a:r>
            <a:r>
              <a:rPr lang="zh-CN" altLang="en-US" dirty="0"/>
              <a:t>多用于北美和日本，</a:t>
            </a:r>
            <a:r>
              <a:rPr lang="en-US" dirty="0"/>
              <a:t>SDH</a:t>
            </a:r>
            <a:r>
              <a:rPr lang="zh-CN" altLang="en-US" dirty="0"/>
              <a:t>多用于中国和欧洲</a:t>
            </a:r>
            <a:endParaRPr lang="en-US" altLang="zh-CN"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47</a:t>
            </a:fld>
            <a:endParaRPr lang="en-US" altLang="zh-CN"/>
          </a:p>
        </p:txBody>
      </p:sp>
    </p:spTree>
    <p:extLst>
      <p:ext uri="{BB962C8B-B14F-4D97-AF65-F5344CB8AC3E}">
        <p14:creationId xmlns:p14="http://schemas.microsoft.com/office/powerpoint/2010/main" val="4289475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48</a:t>
            </a:fld>
            <a:endParaRPr lang="en-US" altLang="zh-CN"/>
          </a:p>
        </p:txBody>
      </p:sp>
    </p:spTree>
    <p:extLst>
      <p:ext uri="{BB962C8B-B14F-4D97-AF65-F5344CB8AC3E}">
        <p14:creationId xmlns:p14="http://schemas.microsoft.com/office/powerpoint/2010/main" val="301852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STS:</a:t>
            </a:r>
            <a:r>
              <a:rPr lang="en-US" altLang="zh-CN" baseline="0" dirty="0"/>
              <a:t> </a:t>
            </a:r>
            <a:r>
              <a:rPr lang="en-US" altLang="zh-CN" sz="1200" b="0" i="0" kern="1200" dirty="0">
                <a:solidFill>
                  <a:schemeClr val="tx1"/>
                </a:solidFill>
                <a:effectLst/>
                <a:latin typeface="Arial" charset="0"/>
                <a:ea typeface="宋体" pitchFamily="2" charset="-122"/>
                <a:cs typeface="+mn-cs"/>
              </a:rPr>
              <a:t>Synchronous Transport Signal</a:t>
            </a:r>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51</a:t>
            </a:fld>
            <a:endParaRPr lang="en-US" altLang="zh-CN"/>
          </a:p>
        </p:txBody>
      </p:sp>
    </p:spTree>
    <p:extLst>
      <p:ext uri="{BB962C8B-B14F-4D97-AF65-F5344CB8AC3E}">
        <p14:creationId xmlns:p14="http://schemas.microsoft.com/office/powerpoint/2010/main" val="153957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p:spPr>
      </p:sp>
      <p:sp>
        <p:nvSpPr>
          <p:cNvPr id="235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latin typeface="Arial" panose="020B0604020202020204" pitchFamily="34" charset="0"/>
              </a:rPr>
              <a:t>引导性传输介质也被称为有线介质，电磁波被导引着沿着固体介质传播，非引导性传输介质就是指自由空间，在非引导性传输介质中的电磁波传输也被称为无线传输，包括地面无线电、卫星和激光。</a:t>
            </a:r>
          </a:p>
        </p:txBody>
      </p:sp>
      <p:sp>
        <p:nvSpPr>
          <p:cNvPr id="235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fld id="{A2BF5EAB-195B-4772-9264-C23D2C3D844A}" type="slidenum">
              <a:rPr lang="en-US" altLang="zh-CN" sz="1200" smtClean="0"/>
              <a:pPr/>
              <a:t>17</a:t>
            </a:fld>
            <a:endParaRPr lang="en-US" altLang="zh-CN" sz="1200"/>
          </a:p>
        </p:txBody>
      </p:sp>
    </p:spTree>
    <p:extLst>
      <p:ext uri="{BB962C8B-B14F-4D97-AF65-F5344CB8AC3E}">
        <p14:creationId xmlns:p14="http://schemas.microsoft.com/office/powerpoint/2010/main" val="141055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25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latin typeface="Arial" panose="020B0604020202020204" pitchFamily="34" charset="0"/>
              </a:rPr>
              <a:t>屏蔽双绞线电缆的外层由铝箔包裹。屏蔽双绞线价格相对较高，安装时要比非屏蔽双绞线电缆困难，为了取得好的屏蔽性能，安装时需要正确接地。</a:t>
            </a:r>
          </a:p>
        </p:txBody>
      </p:sp>
      <p:sp>
        <p:nvSpPr>
          <p:cNvPr id="25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4DEE3C5-44D5-4EED-A3AF-E9AB22C8AE67}" type="slidenum">
              <a:rPr lang="en-US" altLang="zh-CN" smtClean="0">
                <a:latin typeface="Tahoma" panose="020B0604030504040204" pitchFamily="34" charset="0"/>
              </a:rPr>
              <a:pPr>
                <a:spcBef>
                  <a:spcPct val="0"/>
                </a:spcBef>
              </a:pPr>
              <a:t>18</a:t>
            </a:fld>
            <a:endParaRPr lang="en-US" altLang="zh-CN">
              <a:latin typeface="Tahoma" panose="020B0604030504040204" pitchFamily="34" charset="0"/>
            </a:endParaRPr>
          </a:p>
        </p:txBody>
      </p:sp>
    </p:spTree>
    <p:extLst>
      <p:ext uri="{BB962C8B-B14F-4D97-AF65-F5344CB8AC3E}">
        <p14:creationId xmlns:p14="http://schemas.microsoft.com/office/powerpoint/2010/main" val="182976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latin typeface="Arial" panose="020B0604020202020204" pitchFamily="34" charset="0"/>
              </a:rPr>
              <a:t>10G</a:t>
            </a:r>
            <a:r>
              <a:rPr lang="zh-CN" altLang="en-US" dirty="0">
                <a:latin typeface="Arial" panose="020B0604020202020204" pitchFamily="34" charset="0"/>
              </a:rPr>
              <a:t>及以上速率一般使用屏蔽双绞线，</a:t>
            </a:r>
            <a:r>
              <a:rPr lang="en-US" altLang="zh-CN" dirty="0">
                <a:latin typeface="Arial" panose="020B0604020202020204" pitchFamily="34" charset="0"/>
              </a:rPr>
              <a:t>6A</a:t>
            </a:r>
            <a:r>
              <a:rPr lang="zh-CN" altLang="en-US" dirty="0">
                <a:latin typeface="Arial" panose="020B0604020202020204" pitchFamily="34" charset="0"/>
              </a:rPr>
              <a:t>主要是距离提升</a:t>
            </a:r>
            <a:r>
              <a:rPr lang="zh-CN" altLang="en-US" dirty="0" smtClean="0">
                <a:latin typeface="Arial" panose="020B0604020202020204" pitchFamily="34" charset="0"/>
              </a:rPr>
              <a:t>。现在使用的主要是超</a:t>
            </a:r>
            <a:r>
              <a:rPr lang="en-US" altLang="zh-CN" dirty="0" smtClean="0">
                <a:latin typeface="Arial" panose="020B0604020202020204" pitchFamily="34" charset="0"/>
              </a:rPr>
              <a:t>5</a:t>
            </a:r>
            <a:r>
              <a:rPr lang="zh-CN" altLang="en-US" dirty="0" smtClean="0">
                <a:latin typeface="Arial" panose="020B0604020202020204" pitchFamily="34" charset="0"/>
              </a:rPr>
              <a:t>类线和</a:t>
            </a:r>
            <a:r>
              <a:rPr lang="en-US" altLang="zh-CN" dirty="0" smtClean="0">
                <a:latin typeface="Arial" panose="020B0604020202020204" pitchFamily="34" charset="0"/>
              </a:rPr>
              <a:t>6</a:t>
            </a:r>
            <a:r>
              <a:rPr lang="zh-CN" altLang="en-US" dirty="0" smtClean="0">
                <a:latin typeface="Arial" panose="020B0604020202020204" pitchFamily="34" charset="0"/>
              </a:rPr>
              <a:t>类线，</a:t>
            </a:r>
            <a:r>
              <a:rPr lang="en-US" altLang="zh-CN" dirty="0" smtClean="0">
                <a:latin typeface="Arial" panose="020B0604020202020204" pitchFamily="34" charset="0"/>
              </a:rPr>
              <a:t>7</a:t>
            </a:r>
            <a:r>
              <a:rPr lang="zh-CN" altLang="en-US" dirty="0" smtClean="0">
                <a:latin typeface="Arial" panose="020B0604020202020204" pitchFamily="34" charset="0"/>
              </a:rPr>
              <a:t>类、</a:t>
            </a:r>
            <a:r>
              <a:rPr lang="en-US" altLang="zh-CN" dirty="0" smtClean="0">
                <a:latin typeface="Arial" panose="020B0604020202020204" pitchFamily="34" charset="0"/>
              </a:rPr>
              <a:t>8</a:t>
            </a:r>
            <a:r>
              <a:rPr lang="zh-CN" altLang="en-US" dirty="0" smtClean="0">
                <a:latin typeface="Arial" panose="020B0604020202020204" pitchFamily="34" charset="0"/>
              </a:rPr>
              <a:t>类双绞线主要用于数据中心内短距离服务器、交换机、配线架及其它设备互连。</a:t>
            </a:r>
            <a:endParaRPr lang="en-US" altLang="zh-CN" dirty="0">
              <a:latin typeface="Arial" panose="020B0604020202020204" pitchFamily="34" charset="0"/>
            </a:endParaRPr>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BBE9055-6FED-427C-B2E2-7D2938D2EACE}" type="slidenum">
              <a:rPr lang="en-US" altLang="zh-CN" smtClean="0">
                <a:latin typeface="Tahoma" panose="020B0604030504040204" pitchFamily="34" charset="0"/>
              </a:rPr>
              <a:pPr>
                <a:spcBef>
                  <a:spcPct val="0"/>
                </a:spcBef>
              </a:pPr>
              <a:t>19</a:t>
            </a:fld>
            <a:endParaRPr lang="en-US" altLang="zh-CN">
              <a:latin typeface="Tahoma" panose="020B0604030504040204" pitchFamily="34" charset="0"/>
            </a:endParaRPr>
          </a:p>
        </p:txBody>
      </p:sp>
    </p:spTree>
    <p:extLst>
      <p:ext uri="{BB962C8B-B14F-4D97-AF65-F5344CB8AC3E}">
        <p14:creationId xmlns:p14="http://schemas.microsoft.com/office/powerpoint/2010/main" val="193073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20</a:t>
            </a:fld>
            <a:endParaRPr lang="en-US" altLang="zh-CN"/>
          </a:p>
        </p:txBody>
      </p:sp>
    </p:spTree>
    <p:extLst>
      <p:ext uri="{BB962C8B-B14F-4D97-AF65-F5344CB8AC3E}">
        <p14:creationId xmlns:p14="http://schemas.microsoft.com/office/powerpoint/2010/main" val="414492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anose="020B0604020202020204" pitchFamily="34" charset="0"/>
              </a:rPr>
              <a:t>现在同种网络设备直连已不需要交叉了，而是采用了</a:t>
            </a:r>
            <a:r>
              <a:rPr lang="en-US" altLang="zh-CN" dirty="0" smtClean="0">
                <a:latin typeface="Arial" panose="020B0604020202020204" pitchFamily="34" charset="0"/>
              </a:rPr>
              <a:t>Auto MDI-X</a:t>
            </a:r>
            <a:r>
              <a:rPr lang="zh-CN" altLang="en-US" dirty="0" smtClean="0">
                <a:latin typeface="Arial" panose="020B0604020202020204" pitchFamily="34" charset="0"/>
              </a:rPr>
              <a:t>技术，</a:t>
            </a:r>
            <a:r>
              <a:rPr lang="en-US" altLang="zh-CN" dirty="0" smtClean="0">
                <a:latin typeface="Arial" panose="020B0604020202020204" pitchFamily="34" charset="0"/>
              </a:rPr>
              <a:t>Auto MDI-X automatically detects the required cable connection type and configures the connection appropriately, removing the need for crossover cables to interconnect switches or connecting PCs peer-to-peer. </a:t>
            </a:r>
            <a:r>
              <a:rPr lang="zh-CN" altLang="en-US" dirty="0" smtClean="0">
                <a:latin typeface="Arial" panose="020B0604020202020204" pitchFamily="34" charset="0"/>
              </a:rPr>
              <a:t>（</a:t>
            </a:r>
            <a:r>
              <a:rPr lang="en-US" altLang="zh-CN" b="1" dirty="0" smtClean="0">
                <a:latin typeface="Arial" panose="020B0604020202020204" pitchFamily="34" charset="0"/>
              </a:rPr>
              <a:t>Medium Dependent Interface Crossover</a:t>
            </a:r>
            <a:r>
              <a:rPr lang="en-US" altLang="zh-CN" dirty="0" smtClean="0">
                <a:latin typeface="Arial" panose="020B0604020202020204" pitchFamily="34" charset="0"/>
              </a:rPr>
              <a:t> (MDI-X)</a:t>
            </a:r>
            <a:r>
              <a:rPr lang="zh-CN" altLang="en-US" dirty="0" smtClean="0">
                <a:latin typeface="Arial" panose="020B0604020202020204" pitchFamily="34" charset="0"/>
              </a:rPr>
              <a:t>）</a:t>
            </a:r>
            <a:r>
              <a:rPr lang="en-US" altLang="zh-CN" dirty="0" smtClean="0">
                <a:latin typeface="Arial" panose="020B0604020202020204" pitchFamily="34" charset="0"/>
              </a:rPr>
              <a:t>,</a:t>
            </a:r>
            <a:r>
              <a:rPr lang="zh-CN" altLang="en-US" dirty="0" smtClean="0">
                <a:latin typeface="Arial" panose="020B0604020202020204" pitchFamily="34" charset="0"/>
              </a:rPr>
              <a:t>现在所有的网线制作都采用的是</a:t>
            </a:r>
            <a:r>
              <a:rPr lang="en-US" altLang="zh-CN" dirty="0" smtClean="0">
                <a:latin typeface="Arial" panose="020B0604020202020204" pitchFamily="34" charset="0"/>
              </a:rPr>
              <a:t>568B</a:t>
            </a:r>
            <a:endParaRPr lang="zh-CN" altLang="en-US" dirty="0" smtClean="0">
              <a:latin typeface="Arial" panose="020B0604020202020204" pitchFamily="34" charset="0"/>
            </a:endParaRPr>
          </a:p>
        </p:txBody>
      </p:sp>
      <p:sp>
        <p:nvSpPr>
          <p:cNvPr id="30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fld id="{51E58D53-D711-4B59-9921-FAA3360F68FC}" type="slidenum">
              <a:rPr lang="en-US" altLang="zh-CN" sz="1200" smtClean="0"/>
              <a:pPr/>
              <a:t>21</a:t>
            </a:fld>
            <a:endParaRPr lang="en-US" altLang="zh-CN" sz="1200" smtClean="0"/>
          </a:p>
        </p:txBody>
      </p:sp>
    </p:spTree>
    <p:extLst>
      <p:ext uri="{BB962C8B-B14F-4D97-AF65-F5344CB8AC3E}">
        <p14:creationId xmlns:p14="http://schemas.microsoft.com/office/powerpoint/2010/main" val="6722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t>75</a:t>
            </a:r>
            <a:r>
              <a:rPr lang="el-GR" altLang="zh-CN" sz="1200" b="1" dirty="0">
                <a:cs typeface="Times New Roman" panose="02020603050405020304" pitchFamily="18" charset="0"/>
              </a:rPr>
              <a:t>Ω</a:t>
            </a:r>
            <a:r>
              <a:rPr lang="zh-CN" altLang="en-US" sz="1200" b="1" dirty="0">
                <a:cs typeface="Times New Roman" panose="02020603050405020304" pitchFamily="18" charset="0"/>
              </a:rPr>
              <a:t>用于模拟传输和有线电视传输</a:t>
            </a:r>
            <a:endParaRPr lang="zh-CN" altLang="en-US" dirty="0"/>
          </a:p>
        </p:txBody>
      </p:sp>
      <p:sp>
        <p:nvSpPr>
          <p:cNvPr id="4" name="灯片编号占位符 3"/>
          <p:cNvSpPr>
            <a:spLocks noGrp="1"/>
          </p:cNvSpPr>
          <p:nvPr>
            <p:ph type="sldNum" sz="quarter" idx="10"/>
          </p:nvPr>
        </p:nvSpPr>
        <p:spPr/>
        <p:txBody>
          <a:bodyPr/>
          <a:lstStyle/>
          <a:p>
            <a:pPr>
              <a:defRPr/>
            </a:pPr>
            <a:fld id="{21B22491-ED18-4C61-B040-24EBFF5F613E}" type="slidenum">
              <a:rPr lang="en-US" altLang="zh-CN" smtClean="0"/>
              <a:pPr>
                <a:defRPr/>
              </a:pPr>
              <a:t>22</a:t>
            </a:fld>
            <a:endParaRPr lang="en-US" altLang="zh-CN"/>
          </a:p>
        </p:txBody>
      </p:sp>
    </p:spTree>
    <p:extLst>
      <p:ext uri="{BB962C8B-B14F-4D97-AF65-F5344CB8AC3E}">
        <p14:creationId xmlns:p14="http://schemas.microsoft.com/office/powerpoint/2010/main" val="254313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70C614B-0A26-4E9D-8753-128180147809}" type="slidenum">
              <a:rPr lang="en-US" altLang="zh-CN" smtClean="0">
                <a:latin typeface="Tahoma" panose="020B0604030504040204" pitchFamily="34" charset="0"/>
              </a:rPr>
              <a:pPr>
                <a:spcBef>
                  <a:spcPct val="0"/>
                </a:spcBef>
              </a:pPr>
              <a:t>26</a:t>
            </a:fld>
            <a:endParaRPr lang="en-US" altLang="zh-CN">
              <a:latin typeface="Tahoma" panose="020B0604030504040204" pitchFamily="34" charset="0"/>
            </a:endParaRPr>
          </a:p>
        </p:txBody>
      </p:sp>
      <p:sp>
        <p:nvSpPr>
          <p:cNvPr id="38915" name="Rectangle 2"/>
          <p:cNvSpPr>
            <a:spLocks noGrp="1" noRot="1" noChangeAspect="1" noChangeArrowheads="1" noTextEdit="1"/>
          </p:cNvSpPr>
          <p:nvPr>
            <p:ph type="sldImg"/>
          </p:nvPr>
        </p:nvSpPr>
        <p:spPr>
          <a:xfrm>
            <a:off x="892175" y="730250"/>
            <a:ext cx="4865688" cy="3649663"/>
          </a:xfrm>
          <a:ln w="12700" cap="flat">
            <a:solidFill>
              <a:schemeClr val="tx1"/>
            </a:solidFill>
          </a:ln>
        </p:spPr>
      </p:sp>
      <p:sp>
        <p:nvSpPr>
          <p:cNvPr id="38916" name="Rectangle 3"/>
          <p:cNvSpPr>
            <a:spLocks noGrp="1" noChangeArrowheads="1"/>
          </p:cNvSpPr>
          <p:nvPr>
            <p:ph type="body" idx="1"/>
          </p:nvPr>
        </p:nvSpPr>
        <p:spPr>
          <a:xfrm>
            <a:off x="885825" y="4645025"/>
            <a:ext cx="4876800" cy="4402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7" tIns="46034" rIns="92067" bIns="46034"/>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13959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CB04497-1C7C-4674-B7F4-54C5950EE327}" type="slidenum">
              <a:rPr lang="en-US" altLang="zh-CN"/>
              <a:pPr>
                <a:defRPr/>
              </a:pPr>
              <a:t>‹#›</a:t>
            </a:fld>
            <a:endParaRPr lang="en-US" altLang="zh-CN"/>
          </a:p>
        </p:txBody>
      </p:sp>
    </p:spTree>
    <p:extLst>
      <p:ext uri="{BB962C8B-B14F-4D97-AF65-F5344CB8AC3E}">
        <p14:creationId xmlns:p14="http://schemas.microsoft.com/office/powerpoint/2010/main" val="164283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B805AF2F-92A7-4CB9-95DA-11DBC1212269}" type="slidenum">
              <a:rPr lang="en-US" altLang="zh-CN"/>
              <a:pPr>
                <a:defRPr/>
              </a:pPr>
              <a:t>‹#›</a:t>
            </a:fld>
            <a:endParaRPr lang="en-US" altLang="zh-CN"/>
          </a:p>
        </p:txBody>
      </p:sp>
    </p:spTree>
    <p:extLst>
      <p:ext uri="{BB962C8B-B14F-4D97-AF65-F5344CB8AC3E}">
        <p14:creationId xmlns:p14="http://schemas.microsoft.com/office/powerpoint/2010/main" val="278392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7C6E6611-C910-405E-A4E1-7FB52D54F0A5}" type="slidenum">
              <a:rPr lang="en-US" altLang="zh-CN"/>
              <a:pPr>
                <a:defRPr/>
              </a:pPr>
              <a:t>‹#›</a:t>
            </a:fld>
            <a:endParaRPr lang="en-US" altLang="zh-CN"/>
          </a:p>
        </p:txBody>
      </p:sp>
    </p:spTree>
    <p:extLst>
      <p:ext uri="{BB962C8B-B14F-4D97-AF65-F5344CB8AC3E}">
        <p14:creationId xmlns:p14="http://schemas.microsoft.com/office/powerpoint/2010/main" val="146237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150938" y="214313"/>
            <a:ext cx="7793037" cy="1462087"/>
          </a:xfrm>
        </p:spPr>
        <p:txBody>
          <a:bodyPr/>
          <a:lstStyle/>
          <a:p>
            <a:r>
              <a:rPr lang="zh-CN" altLang="en-US"/>
              <a:t>单击此处编辑母版标题样式</a:t>
            </a:r>
          </a:p>
        </p:txBody>
      </p:sp>
      <p:sp>
        <p:nvSpPr>
          <p:cNvPr id="3" name="内容占位符 2"/>
          <p:cNvSpPr>
            <a:spLocks noGrp="1"/>
          </p:cNvSpPr>
          <p:nvPr>
            <p:ph sz="quarter" idx="1"/>
          </p:nvPr>
        </p:nvSpPr>
        <p:spPr>
          <a:xfrm>
            <a:off x="11826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450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11826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51450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35213EE1-A357-4E91-A66C-48DBAA2D0A0B}" type="slidenum">
              <a:rPr lang="en-US" altLang="zh-CN"/>
              <a:pPr>
                <a:defRPr/>
              </a:pPr>
              <a:t>‹#›</a:t>
            </a:fld>
            <a:endParaRPr lang="en-US" altLang="zh-CN"/>
          </a:p>
        </p:txBody>
      </p:sp>
    </p:spTree>
    <p:extLst>
      <p:ext uri="{BB962C8B-B14F-4D97-AF65-F5344CB8AC3E}">
        <p14:creationId xmlns:p14="http://schemas.microsoft.com/office/powerpoint/2010/main" val="187355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450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1450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pPr>
              <a:defRPr/>
            </a:pPr>
            <a:fld id="{8B188526-7FDD-46A0-83AD-84209536024A}" type="slidenum">
              <a:rPr lang="en-US" altLang="zh-CN"/>
              <a:pPr>
                <a:defRPr/>
              </a:pPr>
              <a:t>‹#›</a:t>
            </a:fld>
            <a:endParaRPr lang="en-US" altLang="zh-CN"/>
          </a:p>
        </p:txBody>
      </p:sp>
    </p:spTree>
    <p:extLst>
      <p:ext uri="{BB962C8B-B14F-4D97-AF65-F5344CB8AC3E}">
        <p14:creationId xmlns:p14="http://schemas.microsoft.com/office/powerpoint/2010/main" val="298380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E2C6AFD-9A2A-4086-8731-54F80E84582B}" type="slidenum">
              <a:rPr lang="en-US" altLang="zh-CN"/>
              <a:pPr>
                <a:defRPr/>
              </a:pPr>
              <a:t>‹#›</a:t>
            </a:fld>
            <a:endParaRPr lang="en-US" altLang="zh-CN"/>
          </a:p>
        </p:txBody>
      </p:sp>
    </p:spTree>
    <p:extLst>
      <p:ext uri="{BB962C8B-B14F-4D97-AF65-F5344CB8AC3E}">
        <p14:creationId xmlns:p14="http://schemas.microsoft.com/office/powerpoint/2010/main" val="92486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38BF7BC7-7768-47DF-A8B4-81C964D59833}" type="slidenum">
              <a:rPr lang="en-US" altLang="zh-CN"/>
              <a:pPr>
                <a:defRPr/>
              </a:pPr>
              <a:t>‹#›</a:t>
            </a:fld>
            <a:endParaRPr lang="en-US" altLang="zh-CN"/>
          </a:p>
        </p:txBody>
      </p:sp>
    </p:spTree>
    <p:extLst>
      <p:ext uri="{BB962C8B-B14F-4D97-AF65-F5344CB8AC3E}">
        <p14:creationId xmlns:p14="http://schemas.microsoft.com/office/powerpoint/2010/main" val="368894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E76A893-741F-498F-929D-03F7AED72E3D}" type="slidenum">
              <a:rPr lang="en-US" altLang="zh-CN"/>
              <a:pPr>
                <a:defRPr/>
              </a:pPr>
              <a:t>‹#›</a:t>
            </a:fld>
            <a:endParaRPr lang="en-US" altLang="zh-CN"/>
          </a:p>
        </p:txBody>
      </p:sp>
    </p:spTree>
    <p:extLst>
      <p:ext uri="{BB962C8B-B14F-4D97-AF65-F5344CB8AC3E}">
        <p14:creationId xmlns:p14="http://schemas.microsoft.com/office/powerpoint/2010/main" val="281824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AFBB3BE7-DEF8-4A02-A337-DC7BFFFB5A87}" type="slidenum">
              <a:rPr lang="en-US" altLang="zh-CN"/>
              <a:pPr>
                <a:defRPr/>
              </a:pPr>
              <a:t>‹#›</a:t>
            </a:fld>
            <a:endParaRPr lang="en-US" altLang="zh-CN"/>
          </a:p>
        </p:txBody>
      </p:sp>
    </p:spTree>
    <p:extLst>
      <p:ext uri="{BB962C8B-B14F-4D97-AF65-F5344CB8AC3E}">
        <p14:creationId xmlns:p14="http://schemas.microsoft.com/office/powerpoint/2010/main" val="244785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7898FB45-A22D-4301-99B9-5D9BF3321B8A}" type="slidenum">
              <a:rPr lang="en-US" altLang="zh-CN"/>
              <a:pPr>
                <a:defRPr/>
              </a:pPr>
              <a:t>‹#›</a:t>
            </a:fld>
            <a:endParaRPr lang="en-US" altLang="zh-CN"/>
          </a:p>
        </p:txBody>
      </p:sp>
    </p:spTree>
    <p:extLst>
      <p:ext uri="{BB962C8B-B14F-4D97-AF65-F5344CB8AC3E}">
        <p14:creationId xmlns:p14="http://schemas.microsoft.com/office/powerpoint/2010/main" val="118883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0E3B6DEE-4557-40E6-ABAA-07C02EF8BDAB}" type="slidenum">
              <a:rPr lang="en-US" altLang="zh-CN"/>
              <a:pPr>
                <a:defRPr/>
              </a:pPr>
              <a:t>‹#›</a:t>
            </a:fld>
            <a:endParaRPr lang="en-US" altLang="zh-CN"/>
          </a:p>
        </p:txBody>
      </p:sp>
    </p:spTree>
    <p:extLst>
      <p:ext uri="{BB962C8B-B14F-4D97-AF65-F5344CB8AC3E}">
        <p14:creationId xmlns:p14="http://schemas.microsoft.com/office/powerpoint/2010/main" val="147870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D2CDDB8A-ABEB-4F4F-AEFF-1971610A0D02}" type="slidenum">
              <a:rPr lang="en-US" altLang="zh-CN"/>
              <a:pPr>
                <a:defRPr/>
              </a:pPr>
              <a:t>‹#›</a:t>
            </a:fld>
            <a:endParaRPr lang="en-US" altLang="zh-CN"/>
          </a:p>
        </p:txBody>
      </p:sp>
    </p:spTree>
    <p:extLst>
      <p:ext uri="{BB962C8B-B14F-4D97-AF65-F5344CB8AC3E}">
        <p14:creationId xmlns:p14="http://schemas.microsoft.com/office/powerpoint/2010/main" val="41934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A39F7745-5BFA-49E9-AE54-5E114E458E0F}" type="slidenum">
              <a:rPr lang="en-US" altLang="zh-CN"/>
              <a:pPr>
                <a:defRPr/>
              </a:pPr>
              <a:t>‹#›</a:t>
            </a:fld>
            <a:endParaRPr lang="en-US" altLang="zh-CN"/>
          </a:p>
        </p:txBody>
      </p:sp>
    </p:spTree>
    <p:extLst>
      <p:ext uri="{BB962C8B-B14F-4D97-AF65-F5344CB8AC3E}">
        <p14:creationId xmlns:p14="http://schemas.microsoft.com/office/powerpoint/2010/main" val="422945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636A67E-CABE-40D0-A444-4933563495F8}" type="slidenum">
              <a:rPr lang="en-US" altLang="zh-CN"/>
              <a:pPr>
                <a:defRPr/>
              </a:pPr>
              <a:t>‹#›</a:t>
            </a:fld>
            <a:endParaRPr lang="en-US" altLang="zh-CN"/>
          </a:p>
        </p:txBody>
      </p:sp>
    </p:spTree>
    <p:extLst>
      <p:ext uri="{BB962C8B-B14F-4D97-AF65-F5344CB8AC3E}">
        <p14:creationId xmlns:p14="http://schemas.microsoft.com/office/powerpoint/2010/main" val="121158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defRPr/>
            </a:pPr>
            <a:endParaRPr kumimoji="1" lang="zh-CN" altLang="zh-CN"/>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defRPr/>
            </a:pPr>
            <a:endParaRPr kumimoji="1" lang="zh-CN" altLang="zh-CN"/>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defRPr/>
            </a:pPr>
            <a:endParaRPr kumimoji="1" lang="zh-CN" altLang="zh-CN"/>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defRPr/>
            </a:pPr>
            <a:endParaRPr kumimoji="1" lang="zh-CN" altLang="zh-CN"/>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defRPr/>
            </a:pPr>
            <a:endParaRPr kumimoji="1" lang="zh-CN" altLang="zh-CN"/>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defRPr/>
            </a:pPr>
            <a:endParaRPr kumimoji="1" lang="zh-CN" altLang="zh-CN"/>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宋体" panose="02010600030101010101" pitchFamily="2" charset="-122"/>
              </a:defRPr>
            </a:lvl1pPr>
            <a:lvl2pPr marL="742950" indent="-285750">
              <a:defRPr sz="2400">
                <a:solidFill>
                  <a:schemeClr val="tx1"/>
                </a:solidFill>
                <a:latin typeface="Tahoma" panose="020B0604030504040204" pitchFamily="34" charset="0"/>
                <a:ea typeface="宋体" panose="02010600030101010101" pitchFamily="2" charset="-122"/>
              </a:defRPr>
            </a:lvl2pPr>
            <a:lvl3pPr marL="1143000" indent="-228600">
              <a:defRPr sz="2400">
                <a:solidFill>
                  <a:schemeClr val="tx1"/>
                </a:solidFill>
                <a:latin typeface="Tahoma" panose="020B0604030504040204" pitchFamily="34" charset="0"/>
                <a:ea typeface="宋体" panose="02010600030101010101" pitchFamily="2" charset="-122"/>
              </a:defRPr>
            </a:lvl3pPr>
            <a:lvl4pPr marL="1600200" indent="-228600">
              <a:defRPr sz="2400">
                <a:solidFill>
                  <a:schemeClr val="tx1"/>
                </a:solidFill>
                <a:latin typeface="Tahoma" panose="020B0604030504040204" pitchFamily="34" charset="0"/>
                <a:ea typeface="宋体" panose="02010600030101010101" pitchFamily="2" charset="-122"/>
              </a:defRPr>
            </a:lvl4pPr>
            <a:lvl5pPr marL="2057400" indent="-22860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defRPr/>
            </a:pPr>
            <a:endParaRPr kumimoji="1" lang="zh-CN" altLang="zh-CN"/>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宋体" pitchFamily="2" charset="-122"/>
              </a:defRPr>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宋体" pitchFamily="2" charset="-122"/>
              </a:defRPr>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96156BEC-5C83-4AAD-A86C-41639B4F403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6"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4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6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6.wmf"/><Relationship Id="rId5" Type="http://schemas.openxmlformats.org/officeDocument/2006/relationships/image" Target="../media/image9.png"/><Relationship Id="rId10" Type="http://schemas.openxmlformats.org/officeDocument/2006/relationships/oleObject" Target="../embeddings/oleObject8.bin"/><Relationship Id="rId4" Type="http://schemas.openxmlformats.org/officeDocument/2006/relationships/image" Target="../media/image8.png"/><Relationship Id="rId9" Type="http://schemas.openxmlformats.org/officeDocument/2006/relationships/image" Target="../media/image5.wmf"/><Relationship Id="rId1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zh-CN" b="1"/>
              <a:t>Chapter 2 </a:t>
            </a:r>
            <a:r>
              <a:rPr lang="zh-CN" altLang="en-US" b="1"/>
              <a:t>物理层</a:t>
            </a:r>
          </a:p>
        </p:txBody>
      </p:sp>
      <p:sp>
        <p:nvSpPr>
          <p:cNvPr id="5123" name="Rectangle 3"/>
          <p:cNvSpPr>
            <a:spLocks noGrp="1" noChangeArrowheads="1"/>
          </p:cNvSpPr>
          <p:nvPr>
            <p:ph type="subTitle" idx="1"/>
          </p:nvPr>
        </p:nvSpPr>
        <p:spPr/>
        <p:txBody>
          <a:bodyPr/>
          <a:lstStyle/>
          <a:p>
            <a:pPr eaLnBrk="1" hangingPunct="1"/>
            <a:endParaRPr lang="zh-CN" altLang="zh-C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4" name="Group 1088"/>
          <p:cNvGraphicFramePr>
            <a:graphicFrameLocks noGrp="1"/>
          </p:cNvGraphicFramePr>
          <p:nvPr>
            <p:ph type="body" idx="1"/>
          </p:nvPr>
        </p:nvGraphicFramePr>
        <p:xfrm>
          <a:off x="1182688" y="2017713"/>
          <a:ext cx="7772400" cy="3622678"/>
        </p:xfrm>
        <a:graphic>
          <a:graphicData uri="http://schemas.openxmlformats.org/drawingml/2006/table">
            <a:tbl>
              <a:tblPr/>
              <a:tblGrid>
                <a:gridCol w="1473200">
                  <a:extLst>
                    <a:ext uri="{9D8B030D-6E8A-4147-A177-3AD203B41FA5}">
                      <a16:colId xmlns="" xmlns:a16="http://schemas.microsoft.com/office/drawing/2014/main" val="20000"/>
                    </a:ext>
                  </a:extLst>
                </a:gridCol>
                <a:gridCol w="1717675">
                  <a:extLst>
                    <a:ext uri="{9D8B030D-6E8A-4147-A177-3AD203B41FA5}">
                      <a16:colId xmlns="" xmlns:a16="http://schemas.microsoft.com/office/drawing/2014/main" val="20001"/>
                    </a:ext>
                  </a:extLst>
                </a:gridCol>
                <a:gridCol w="1798637">
                  <a:extLst>
                    <a:ext uri="{9D8B030D-6E8A-4147-A177-3AD203B41FA5}">
                      <a16:colId xmlns="" xmlns:a16="http://schemas.microsoft.com/office/drawing/2014/main" val="20002"/>
                    </a:ext>
                  </a:extLst>
                </a:gridCol>
                <a:gridCol w="2782888">
                  <a:extLst>
                    <a:ext uri="{9D8B030D-6E8A-4147-A177-3AD203B41FA5}">
                      <a16:colId xmlns="" xmlns:a16="http://schemas.microsoft.com/office/drawing/2014/main" val="20003"/>
                    </a:ext>
                  </a:extLst>
                </a:gridCol>
              </a:tblGrid>
              <a:tr h="452478">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bps</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T(ms)</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1" u="none" strike="noStrike" cap="none" normalizeH="0" baseline="0" dirty="0">
                          <a:ln>
                            <a:noFill/>
                          </a:ln>
                          <a:solidFill>
                            <a:schemeClr val="tx1"/>
                          </a:solidFill>
                          <a:effectLst/>
                          <a:latin typeface="Tahoma" panose="020B0604030504040204" pitchFamily="34" charset="0"/>
                          <a:ea typeface="宋体" panose="02010600030101010101" pitchFamily="2" charset="-122"/>
                        </a:rPr>
                        <a:t>f </a:t>
                      </a:r>
                      <a:endPar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 harmonics</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300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26.67</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37.5</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80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600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13.33</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75.0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40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1200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6.67</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150.0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20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2400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3.33</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300.0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10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4800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1.67</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600.0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5</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9600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0.83</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1200.0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2</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19200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0.42</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2400.0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1</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96275">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38400</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0.21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4800.0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chemeClr val="tx1"/>
                          </a:solidFill>
                          <a:effectLst/>
                          <a:latin typeface="Tahoma" panose="020B0604030504040204" pitchFamily="34" charset="0"/>
                          <a:ea typeface="宋体" panose="02010600030101010101" pitchFamily="2" charset="-122"/>
                        </a:rPr>
                        <a:t>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pic>
        <p:nvPicPr>
          <p:cNvPr id="14392" name="Picture 10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5661025"/>
            <a:ext cx="57245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1025"/>
            <a:ext cx="294163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4" name="AutoShape 1091"/>
          <p:cNvSpPr>
            <a:spLocks noChangeArrowheads="1"/>
          </p:cNvSpPr>
          <p:nvPr/>
        </p:nvSpPr>
        <p:spPr bwMode="auto">
          <a:xfrm>
            <a:off x="3033713" y="6165850"/>
            <a:ext cx="503237" cy="287338"/>
          </a:xfrm>
          <a:prstGeom prst="rightArrow">
            <a:avLst>
              <a:gd name="adj1" fmla="val 50000"/>
              <a:gd name="adj2" fmla="val 43784"/>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2" name="矩形 1"/>
          <p:cNvSpPr/>
          <p:nvPr/>
        </p:nvSpPr>
        <p:spPr>
          <a:xfrm>
            <a:off x="1619672" y="1293902"/>
            <a:ext cx="6408712" cy="461665"/>
          </a:xfrm>
          <a:prstGeom prst="rect">
            <a:avLst/>
          </a:prstGeom>
        </p:spPr>
        <p:txBody>
          <a:bodyPr wrap="square">
            <a:spAutoFit/>
          </a:bodyPr>
          <a:lstStyle/>
          <a:p>
            <a:r>
              <a:rPr lang="zh-CN" altLang="en-US" b="1" dirty="0"/>
              <a:t>取</a:t>
            </a:r>
            <a:r>
              <a:rPr lang="en-US" altLang="zh-CN" b="1" dirty="0"/>
              <a:t>f</a:t>
            </a:r>
            <a:r>
              <a:rPr lang="en-US" altLang="zh-CN" b="1" baseline="-25000" dirty="0"/>
              <a:t>c</a:t>
            </a:r>
            <a:r>
              <a:rPr lang="en-US" altLang="zh-CN" b="1" dirty="0"/>
              <a:t>=3000Hz</a:t>
            </a:r>
            <a:r>
              <a:rPr lang="zh-CN" altLang="en-US" b="1" dirty="0"/>
              <a:t>，</a:t>
            </a:r>
            <a:r>
              <a:rPr lang="en-US" altLang="zh-CN" b="1" dirty="0"/>
              <a:t>n=3000/(a/8)=24000/a</a:t>
            </a:r>
            <a:endParaRPr lang="zh-CN" altLang="en-US" dirty="0"/>
          </a:p>
        </p:txBody>
      </p:sp>
      <p:sp>
        <p:nvSpPr>
          <p:cNvPr id="10" name="Text Box 5"/>
          <p:cNvSpPr txBox="1">
            <a:spLocks noChangeArrowheads="1"/>
          </p:cNvSpPr>
          <p:nvPr/>
        </p:nvSpPr>
        <p:spPr bwMode="auto">
          <a:xfrm>
            <a:off x="899592" y="30019"/>
            <a:ext cx="806854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dirty="0"/>
              <a:t>假定比特率为：</a:t>
            </a:r>
            <a:r>
              <a:rPr lang="en-US" altLang="zh-CN" sz="2000" b="1" dirty="0"/>
              <a:t>a</a:t>
            </a:r>
            <a:r>
              <a:rPr lang="zh-CN" altLang="en-US" sz="2000" b="1" dirty="0"/>
              <a:t>比特</a:t>
            </a:r>
            <a:r>
              <a:rPr lang="en-US" altLang="zh-CN" sz="2000" b="1" dirty="0"/>
              <a:t>/</a:t>
            </a:r>
            <a:r>
              <a:rPr lang="zh-CN" altLang="en-US" sz="2000" b="1" dirty="0"/>
              <a:t>秒，则周期</a:t>
            </a:r>
            <a:r>
              <a:rPr lang="en-US" altLang="zh-CN" sz="2000" b="1" dirty="0"/>
              <a:t>T=8/a </a:t>
            </a:r>
            <a:r>
              <a:rPr lang="zh-CN" altLang="en-US" sz="2000" b="1" dirty="0"/>
              <a:t>秒，有</a:t>
            </a:r>
            <a:r>
              <a:rPr lang="en-US" altLang="zh-CN" sz="2000" b="1" dirty="0"/>
              <a:t>f=1/T=a/8 Hz</a:t>
            </a:r>
            <a:r>
              <a:rPr lang="zh-CN" altLang="en-US" sz="2000" b="1" dirty="0"/>
              <a:t>，介质的截止频率为</a:t>
            </a:r>
            <a:r>
              <a:rPr lang="en-US" altLang="zh-CN" sz="2000" b="1" dirty="0"/>
              <a:t>f</a:t>
            </a:r>
            <a:r>
              <a:rPr lang="en-US" altLang="zh-CN" sz="2000" b="1" baseline="-25000" dirty="0"/>
              <a:t>c</a:t>
            </a:r>
            <a:r>
              <a:rPr lang="zh-CN" altLang="en-US" sz="2000" b="1" dirty="0"/>
              <a:t>，则能通过的最高次谐波</a:t>
            </a:r>
            <a:r>
              <a:rPr lang="en-US" altLang="zh-CN" sz="2000" b="1" dirty="0" err="1"/>
              <a:t>nf</a:t>
            </a:r>
            <a:r>
              <a:rPr lang="en-US" altLang="zh-CN" sz="2000" b="1" dirty="0"/>
              <a:t>=f</a:t>
            </a:r>
            <a:r>
              <a:rPr lang="en-US" altLang="zh-CN" sz="2000" b="1" baseline="-25000" dirty="0"/>
              <a:t>c</a:t>
            </a:r>
          </a:p>
          <a:p>
            <a:pPr eaLnBrk="1" hangingPunct="1">
              <a:spcBef>
                <a:spcPct val="50000"/>
              </a:spcBef>
              <a:buClrTx/>
              <a:buSzTx/>
              <a:buFontTx/>
              <a:buNone/>
            </a:pPr>
            <a:r>
              <a:rPr lang="en-US" altLang="zh-CN" sz="2000" b="1" dirty="0"/>
              <a:t>                             n=f</a:t>
            </a:r>
            <a:r>
              <a:rPr lang="en-US" altLang="zh-CN" sz="2000" b="1" baseline="-25000" dirty="0"/>
              <a:t>c</a:t>
            </a:r>
            <a:r>
              <a:rPr lang="en-US" altLang="zh-CN" sz="2000" b="1" dirty="0"/>
              <a:t>/</a:t>
            </a:r>
            <a:r>
              <a:rPr lang="zh-CN" altLang="en-US" sz="2000" b="1" dirty="0"/>
              <a:t>（</a:t>
            </a:r>
            <a:r>
              <a:rPr lang="en-US" altLang="zh-CN" sz="2000" b="1" dirty="0"/>
              <a:t>a/8</a:t>
            </a:r>
            <a:r>
              <a:rPr lang="zh-CN" altLang="en-US" sz="2000" b="1" dirty="0"/>
              <a:t>）</a:t>
            </a:r>
            <a:endParaRPr lang="en-US" altLang="zh-CN"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79512" y="2420888"/>
            <a:ext cx="8748464" cy="3313113"/>
          </a:xfrm>
          <a:prstGeom prst="round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2800" b="1" dirty="0">
                <a:solidFill>
                  <a:schemeClr val="tx1"/>
                </a:solidFill>
              </a:rPr>
              <a:t>模拟带宽：物理介质的截止频率，以</a:t>
            </a:r>
            <a:r>
              <a:rPr lang="en-US" altLang="zh-CN" sz="2800" b="1" dirty="0">
                <a:solidFill>
                  <a:schemeClr val="tx1"/>
                </a:solidFill>
              </a:rPr>
              <a:t>Hz</a:t>
            </a:r>
            <a:r>
              <a:rPr lang="zh-CN" altLang="en-US" sz="2800" b="1" dirty="0">
                <a:solidFill>
                  <a:schemeClr val="tx1"/>
                </a:solidFill>
              </a:rPr>
              <a:t>为单位度量</a:t>
            </a:r>
            <a:endParaRPr lang="en-US" altLang="zh-CN" sz="2800" b="1" dirty="0">
              <a:solidFill>
                <a:schemeClr val="tx1"/>
              </a:solidFill>
            </a:endParaRPr>
          </a:p>
          <a:p>
            <a:pPr eaLnBrk="1" hangingPunct="1">
              <a:defRPr/>
            </a:pPr>
            <a:endParaRPr lang="en-US" altLang="zh-CN" sz="2800" b="1" dirty="0">
              <a:solidFill>
                <a:schemeClr val="tx1"/>
              </a:solidFill>
            </a:endParaRPr>
          </a:p>
          <a:p>
            <a:pPr eaLnBrk="1" hangingPunct="1">
              <a:defRPr/>
            </a:pPr>
            <a:r>
              <a:rPr lang="zh-CN" altLang="en-US" sz="2800" b="1" dirty="0">
                <a:solidFill>
                  <a:schemeClr val="tx1"/>
                </a:solidFill>
              </a:rPr>
              <a:t>数字带宽：信道的最大数据速率，以</a:t>
            </a:r>
            <a:r>
              <a:rPr lang="en-US" altLang="zh-CN" sz="2800" b="1" dirty="0">
                <a:solidFill>
                  <a:schemeClr val="tx1"/>
                </a:solidFill>
              </a:rPr>
              <a:t>bps</a:t>
            </a:r>
            <a:r>
              <a:rPr lang="zh-CN" altLang="en-US" sz="2800" b="1" dirty="0">
                <a:solidFill>
                  <a:schemeClr val="tx1"/>
                </a:solidFill>
              </a:rPr>
              <a:t>来计量</a:t>
            </a:r>
            <a:endParaRPr lang="en-US" altLang="zh-CN" sz="2800" b="1" dirty="0">
              <a:solidFill>
                <a:schemeClr val="tx1"/>
              </a:solidFill>
            </a:endParaRPr>
          </a:p>
          <a:p>
            <a:pPr eaLnBrk="1" hangingPunct="1">
              <a:defRPr/>
            </a:pPr>
            <a:endParaRPr lang="en-US" altLang="zh-CN" sz="2800" b="1" dirty="0">
              <a:solidFill>
                <a:schemeClr val="tx1"/>
              </a:solidFill>
            </a:endParaRPr>
          </a:p>
          <a:p>
            <a:pPr eaLnBrk="1" hangingPunct="1">
              <a:defRPr/>
            </a:pPr>
            <a:r>
              <a:rPr lang="zh-CN" altLang="en-US" sz="2800" b="1" dirty="0">
                <a:solidFill>
                  <a:schemeClr val="tx1"/>
                </a:solidFill>
              </a:rPr>
              <a:t>数字速率是数字传输过程中采用物理信道模拟带宽所能获得的最终结果</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3230" y="3212976"/>
            <a:ext cx="853361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问题</a:t>
            </a:r>
            <a:r>
              <a:rPr lang="en-US" altLang="zh-CN" sz="2800" b="1" dirty="0">
                <a:solidFill>
                  <a:schemeClr val="tx1"/>
                </a:solidFill>
              </a:rPr>
              <a:t>2</a:t>
            </a:r>
            <a:r>
              <a:rPr lang="zh-CN" altLang="en-US" sz="2800" b="1" dirty="0">
                <a:solidFill>
                  <a:schemeClr val="tx1"/>
                </a:solidFill>
              </a:rPr>
              <a:t>：（物理介质）信道的最大传输速率是多少？</a:t>
            </a:r>
            <a:endParaRPr lang="zh-CN" altLang="en-US" sz="2800" b="1" dirty="0"/>
          </a:p>
        </p:txBody>
      </p:sp>
    </p:spTree>
    <p:extLst>
      <p:ext uri="{BB962C8B-B14F-4D97-AF65-F5344CB8AC3E}">
        <p14:creationId xmlns:p14="http://schemas.microsoft.com/office/powerpoint/2010/main" val="1881179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b="1"/>
              <a:t>2.1.2</a:t>
            </a:r>
            <a:r>
              <a:rPr lang="zh-CN" altLang="en-US" b="1"/>
              <a:t>信道的最大传输速率</a:t>
            </a:r>
          </a:p>
        </p:txBody>
      </p:sp>
      <p:sp>
        <p:nvSpPr>
          <p:cNvPr id="16387" name="Rectangle 3"/>
          <p:cNvSpPr>
            <a:spLocks noGrp="1" noChangeArrowheads="1"/>
          </p:cNvSpPr>
          <p:nvPr>
            <p:ph type="body" idx="1"/>
          </p:nvPr>
        </p:nvSpPr>
        <p:spPr>
          <a:xfrm>
            <a:off x="685800" y="2017713"/>
            <a:ext cx="8269288" cy="3643312"/>
          </a:xfrm>
        </p:spPr>
        <p:txBody>
          <a:bodyPr>
            <a:normAutofit lnSpcReduction="10000"/>
          </a:bodyPr>
          <a:lstStyle/>
          <a:p>
            <a:pPr eaLnBrk="1" hangingPunct="1">
              <a:lnSpc>
                <a:spcPct val="90000"/>
              </a:lnSpc>
              <a:defRPr/>
            </a:pPr>
            <a:r>
              <a:rPr lang="en-US" altLang="zh-CN" b="1" dirty="0" err="1"/>
              <a:t>Nyquist</a:t>
            </a:r>
            <a:r>
              <a:rPr lang="en-US" altLang="zh-CN" b="1" dirty="0"/>
              <a:t> </a:t>
            </a:r>
            <a:r>
              <a:rPr lang="zh-CN" altLang="en-US" b="1" dirty="0"/>
              <a:t>定理（</a:t>
            </a:r>
            <a:r>
              <a:rPr lang="zh-CN" altLang="en-US" b="1" dirty="0">
                <a:solidFill>
                  <a:schemeClr val="hlink"/>
                </a:solidFill>
              </a:rPr>
              <a:t>无噪信道</a:t>
            </a:r>
            <a:r>
              <a:rPr lang="zh-CN" altLang="en-US" b="1" dirty="0"/>
              <a:t>）</a:t>
            </a:r>
          </a:p>
          <a:p>
            <a:pPr lvl="1" eaLnBrk="1" hangingPunct="1">
              <a:lnSpc>
                <a:spcPct val="90000"/>
              </a:lnSpc>
              <a:defRPr/>
            </a:pPr>
            <a:r>
              <a:rPr lang="zh-CN" altLang="en-US" b="1" dirty="0"/>
              <a:t>如果一个任意的信号通过带宽为</a:t>
            </a:r>
            <a:r>
              <a:rPr lang="en-US" altLang="zh-CN" b="1" dirty="0"/>
              <a:t>H</a:t>
            </a:r>
            <a:r>
              <a:rPr lang="zh-CN" altLang="en-US" b="1" dirty="0"/>
              <a:t>的低通滤波器，那么每秒采样</a:t>
            </a:r>
            <a:r>
              <a:rPr lang="en-US" altLang="zh-CN" b="1" dirty="0"/>
              <a:t>2H</a:t>
            </a:r>
            <a:r>
              <a:rPr lang="zh-CN" altLang="en-US" b="1" dirty="0"/>
              <a:t>次就能完整地重现通过该滤波器的信号</a:t>
            </a:r>
          </a:p>
          <a:p>
            <a:pPr lvl="1" eaLnBrk="1" hangingPunct="1">
              <a:lnSpc>
                <a:spcPct val="90000"/>
              </a:lnSpc>
              <a:defRPr/>
            </a:pPr>
            <a:r>
              <a:rPr lang="zh-CN" altLang="en-US" b="1" dirty="0"/>
              <a:t>信号包含</a:t>
            </a:r>
            <a:r>
              <a:rPr lang="en-US" altLang="zh-CN" b="1" dirty="0"/>
              <a:t>V</a:t>
            </a:r>
            <a:r>
              <a:rPr lang="zh-CN" altLang="en-US" b="1" dirty="0"/>
              <a:t>个离散等级，则最大数据传输率</a:t>
            </a:r>
            <a:r>
              <a:rPr lang="en-US" altLang="zh-CN" b="1" dirty="0"/>
              <a:t>=2H log</a:t>
            </a:r>
            <a:r>
              <a:rPr lang="en-US" altLang="zh-CN" b="1" baseline="-25000" dirty="0"/>
              <a:t>2</a:t>
            </a:r>
            <a:r>
              <a:rPr lang="en-US" altLang="zh-CN" b="1" dirty="0"/>
              <a:t>V</a:t>
            </a:r>
            <a:r>
              <a:rPr lang="zh-CN" altLang="en-US" b="1" dirty="0"/>
              <a:t>（</a:t>
            </a:r>
            <a:r>
              <a:rPr lang="en-US" altLang="zh-CN" b="1" dirty="0"/>
              <a:t>b/s</a:t>
            </a:r>
            <a:r>
              <a:rPr lang="zh-CN" altLang="en-US" b="1" dirty="0"/>
              <a:t>）</a:t>
            </a:r>
          </a:p>
          <a:p>
            <a:pPr eaLnBrk="1" hangingPunct="1">
              <a:lnSpc>
                <a:spcPct val="90000"/>
              </a:lnSpc>
              <a:defRPr/>
            </a:pPr>
            <a:r>
              <a:rPr lang="en-US" altLang="zh-CN" b="1" dirty="0"/>
              <a:t>Shannon</a:t>
            </a:r>
            <a:r>
              <a:rPr lang="zh-CN" altLang="en-US" b="1" dirty="0"/>
              <a:t>定理（</a:t>
            </a:r>
            <a:r>
              <a:rPr lang="zh-CN" altLang="en-US" b="1" dirty="0">
                <a:solidFill>
                  <a:schemeClr val="hlink"/>
                </a:solidFill>
              </a:rPr>
              <a:t>有噪信道</a:t>
            </a:r>
            <a:r>
              <a:rPr lang="zh-CN" altLang="en-US" b="1" dirty="0"/>
              <a:t>）</a:t>
            </a:r>
          </a:p>
          <a:p>
            <a:pPr lvl="1" eaLnBrk="1" hangingPunct="1">
              <a:lnSpc>
                <a:spcPct val="90000"/>
              </a:lnSpc>
              <a:defRPr/>
            </a:pPr>
            <a:r>
              <a:rPr lang="zh-CN" altLang="en-US" b="1" dirty="0"/>
              <a:t>对任何带宽为</a:t>
            </a:r>
            <a:r>
              <a:rPr lang="en-US" altLang="zh-CN" b="1" dirty="0"/>
              <a:t>H Hz</a:t>
            </a:r>
            <a:r>
              <a:rPr lang="zh-CN" altLang="en-US" b="1" dirty="0"/>
              <a:t>，信噪比为</a:t>
            </a:r>
            <a:r>
              <a:rPr lang="en-US" altLang="zh-CN" b="1" dirty="0"/>
              <a:t>S/N</a:t>
            </a:r>
            <a:r>
              <a:rPr lang="zh-CN" altLang="en-US" b="1" dirty="0"/>
              <a:t>的信道，最大数据传输速率</a:t>
            </a:r>
            <a:r>
              <a:rPr lang="en-US" altLang="zh-CN" b="1" dirty="0"/>
              <a:t>=H log</a:t>
            </a:r>
            <a:r>
              <a:rPr lang="en-US" altLang="zh-CN" b="1" baseline="-25000" dirty="0"/>
              <a:t>2</a:t>
            </a:r>
            <a:r>
              <a:rPr lang="zh-CN" altLang="en-US" b="1" dirty="0"/>
              <a:t>（</a:t>
            </a:r>
            <a:r>
              <a:rPr lang="en-US" altLang="zh-CN" b="1" dirty="0"/>
              <a:t>1+S/N</a:t>
            </a:r>
            <a:r>
              <a:rPr lang="zh-CN" altLang="en-US" b="1" dirty="0"/>
              <a:t>）（</a:t>
            </a:r>
            <a:r>
              <a:rPr lang="en-US" altLang="zh-CN" b="1" dirty="0"/>
              <a:t>b/s</a:t>
            </a:r>
            <a:r>
              <a:rPr lang="zh-CN" altLang="en-US" b="1" dirty="0"/>
              <a:t>）</a:t>
            </a:r>
          </a:p>
        </p:txBody>
      </p:sp>
      <p:sp>
        <p:nvSpPr>
          <p:cNvPr id="16388" name="Rectangle 4"/>
          <p:cNvSpPr>
            <a:spLocks noChangeArrowheads="1"/>
          </p:cNvSpPr>
          <p:nvPr/>
        </p:nvSpPr>
        <p:spPr bwMode="auto">
          <a:xfrm>
            <a:off x="971550" y="5949950"/>
            <a:ext cx="6481763"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400" b="1" dirty="0"/>
              <a:t>S/N</a:t>
            </a:r>
            <a:r>
              <a:rPr lang="zh-CN" altLang="en-US" sz="2400" b="1" dirty="0"/>
              <a:t>用分贝（</a:t>
            </a:r>
            <a:r>
              <a:rPr lang="en-US" altLang="zh-CN" sz="2400" b="1" dirty="0"/>
              <a:t>dB</a:t>
            </a:r>
            <a:r>
              <a:rPr lang="zh-CN" altLang="en-US" sz="2400" b="1" dirty="0"/>
              <a:t>）描述：</a:t>
            </a:r>
            <a:r>
              <a:rPr lang="en-US" altLang="zh-CN" sz="2400" b="1" dirty="0"/>
              <a:t>10lg(S/N) dB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altLang="zh-CN" dirty="0"/>
              <a:t>Example</a:t>
            </a:r>
            <a:endParaRPr lang="zh-CN" altLang="en-US" dirty="0"/>
          </a:p>
        </p:txBody>
      </p:sp>
      <p:sp>
        <p:nvSpPr>
          <p:cNvPr id="19459" name="Rectangle 11"/>
          <p:cNvSpPr>
            <a:spLocks noChangeArrowheads="1"/>
          </p:cNvSpPr>
          <p:nvPr/>
        </p:nvSpPr>
        <p:spPr bwMode="auto">
          <a:xfrm>
            <a:off x="304800" y="2203450"/>
            <a:ext cx="85344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en-US" altLang="zh-CN" sz="2800" b="1" i="1">
                <a:latin typeface="Times New Roman" panose="02020603050405020304" pitchFamily="18" charset="0"/>
              </a:rPr>
              <a:t>We have a channel with a 1-MHz bandwidth. The SNR for this channel is 63. What are the appropriate bit rate and signal level?</a:t>
            </a:r>
          </a:p>
          <a:p>
            <a:pPr algn="just">
              <a:spcBef>
                <a:spcPct val="0"/>
              </a:spcBef>
              <a:buClrTx/>
              <a:buSzTx/>
              <a:buFontTx/>
              <a:buNone/>
            </a:pPr>
            <a:endParaRPr lang="en-US" altLang="zh-CN" sz="2800" b="1" i="1">
              <a:solidFill>
                <a:schemeClr val="hlink"/>
              </a:solidFill>
              <a:latin typeface="Times New Roman" panose="02020603050405020304" pitchFamily="18" charset="0"/>
            </a:endParaRPr>
          </a:p>
          <a:p>
            <a:pPr algn="just">
              <a:spcBef>
                <a:spcPct val="0"/>
              </a:spcBef>
              <a:buClrTx/>
              <a:buSzTx/>
              <a:buFontTx/>
              <a:buNone/>
            </a:pPr>
            <a:r>
              <a:rPr lang="en-US" altLang="zh-CN" sz="2800" b="1" i="1">
                <a:solidFill>
                  <a:schemeClr val="hlink"/>
                </a:solidFill>
                <a:latin typeface="Times New Roman" panose="02020603050405020304" pitchFamily="18" charset="0"/>
              </a:rPr>
              <a:t>Solution</a:t>
            </a:r>
          </a:p>
          <a:p>
            <a:pPr algn="just">
              <a:spcBef>
                <a:spcPct val="0"/>
              </a:spcBef>
              <a:buClrTx/>
              <a:buSzTx/>
              <a:buFontTx/>
              <a:buNone/>
            </a:pPr>
            <a:r>
              <a:rPr lang="en-US" altLang="zh-CN" sz="2800" b="1" i="1">
                <a:latin typeface="Times New Roman" panose="02020603050405020304" pitchFamily="18" charset="0"/>
              </a:rPr>
              <a:t>First, we use the Shannon formula to find the upper limit.</a:t>
            </a:r>
          </a:p>
        </p:txBody>
      </p:sp>
      <p:pic>
        <p:nvPicPr>
          <p:cNvPr id="1946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5589588"/>
            <a:ext cx="8418513" cy="503237"/>
          </a:xfrm>
          <a:prstGeom prst="rect">
            <a:avLst/>
          </a:prstGeom>
          <a:noFill/>
          <a:ln w="57150" cmpd="thickThin">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en-US" altLang="zh-CN" dirty="0"/>
              <a:t>Example (continue)</a:t>
            </a:r>
            <a:endParaRPr lang="zh-CN" altLang="en-US" dirty="0"/>
          </a:p>
        </p:txBody>
      </p:sp>
      <p:sp>
        <p:nvSpPr>
          <p:cNvPr id="20483" name="Rectangle 11"/>
          <p:cNvSpPr>
            <a:spLocks noChangeArrowheads="1"/>
          </p:cNvSpPr>
          <p:nvPr/>
        </p:nvSpPr>
        <p:spPr bwMode="auto">
          <a:xfrm>
            <a:off x="304800" y="2060575"/>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en-US" altLang="zh-CN" sz="2800" b="1" i="1">
                <a:latin typeface="Times New Roman" panose="02020603050405020304" pitchFamily="18" charset="0"/>
              </a:rPr>
              <a:t>The Shannon formula gives us 6 Mbps, the upper limit. For better performance we choose something lower, 4 Mbps, for example. Then we use the Nyquist formula to find the number of signal levels.</a:t>
            </a:r>
          </a:p>
        </p:txBody>
      </p:sp>
      <p:pic>
        <p:nvPicPr>
          <p:cNvPr id="2048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05263"/>
            <a:ext cx="8548687" cy="595312"/>
          </a:xfrm>
          <a:prstGeom prst="rect">
            <a:avLst/>
          </a:prstGeom>
          <a:noFill/>
          <a:ln w="57150" cmpd="thickThin">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 5"/>
          <p:cNvSpPr/>
          <p:nvPr/>
        </p:nvSpPr>
        <p:spPr>
          <a:xfrm>
            <a:off x="468313" y="4941888"/>
            <a:ext cx="8475662" cy="136683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chemeClr val="tx1"/>
                </a:solidFill>
              </a:rPr>
              <a:t>Shannon</a:t>
            </a:r>
            <a:r>
              <a:rPr lang="zh-CN" altLang="en-US" sz="3200" b="1" dirty="0">
                <a:solidFill>
                  <a:schemeClr val="tx1"/>
                </a:solidFill>
              </a:rPr>
              <a:t>定理给出了信道容量的理论上限，而</a:t>
            </a:r>
            <a:r>
              <a:rPr lang="en-US" altLang="zh-CN" sz="3200" b="1" dirty="0" err="1">
                <a:solidFill>
                  <a:schemeClr val="tx1"/>
                </a:solidFill>
              </a:rPr>
              <a:t>Nyquist</a:t>
            </a:r>
            <a:r>
              <a:rPr lang="zh-CN" altLang="en-US" sz="3200" b="1" dirty="0">
                <a:solidFill>
                  <a:schemeClr val="tx1"/>
                </a:solidFill>
              </a:rPr>
              <a:t>定理给出了信号离散等级的数量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b="1"/>
              <a:t>Chapter 2 </a:t>
            </a:r>
            <a:r>
              <a:rPr lang="zh-CN" altLang="en-US" b="1"/>
              <a:t>物理层</a:t>
            </a:r>
          </a:p>
        </p:txBody>
      </p:sp>
      <p:sp>
        <p:nvSpPr>
          <p:cNvPr id="21507" name="Rectangle 4"/>
          <p:cNvSpPr>
            <a:spLocks noGrp="1" noChangeArrowheads="1"/>
          </p:cNvSpPr>
          <p:nvPr>
            <p:ph type="body" idx="1"/>
          </p:nvPr>
        </p:nvSpPr>
        <p:spPr>
          <a:xfrm>
            <a:off x="1182688" y="2017713"/>
            <a:ext cx="7046912" cy="3392487"/>
          </a:xfrm>
        </p:spPr>
        <p:txBody>
          <a:bodyPr/>
          <a:lstStyle/>
          <a:p>
            <a:pPr eaLnBrk="1" hangingPunct="1"/>
            <a:r>
              <a:rPr lang="en-US" altLang="zh-CN" b="1"/>
              <a:t>2.1</a:t>
            </a:r>
            <a:r>
              <a:rPr lang="zh-CN" altLang="en-US" b="1"/>
              <a:t>数据通信的理论基础</a:t>
            </a:r>
          </a:p>
          <a:p>
            <a:pPr eaLnBrk="1" hangingPunct="1"/>
            <a:r>
              <a:rPr lang="en-US" altLang="zh-CN" b="1">
                <a:solidFill>
                  <a:srgbClr val="FF0000"/>
                </a:solidFill>
              </a:rPr>
              <a:t>2.2</a:t>
            </a:r>
            <a:r>
              <a:rPr lang="zh-CN" altLang="en-US" b="1">
                <a:solidFill>
                  <a:srgbClr val="FF0000"/>
                </a:solidFill>
              </a:rPr>
              <a:t>传输介质</a:t>
            </a:r>
            <a:endParaRPr lang="en-US" altLang="zh-CN" b="1">
              <a:solidFill>
                <a:srgbClr val="FF0000"/>
              </a:solidFill>
            </a:endParaRPr>
          </a:p>
          <a:p>
            <a:pPr eaLnBrk="1" hangingPunct="1"/>
            <a:r>
              <a:rPr lang="en-US" altLang="zh-CN" b="1"/>
              <a:t>2.3</a:t>
            </a:r>
            <a:r>
              <a:rPr lang="zh-CN" altLang="en-US" b="1"/>
              <a:t>数字调制与多路复用</a:t>
            </a:r>
          </a:p>
          <a:p>
            <a:pPr eaLnBrk="1" hangingPunct="1"/>
            <a:r>
              <a:rPr lang="en-US" altLang="zh-CN" b="1"/>
              <a:t>2.3</a:t>
            </a:r>
            <a:r>
              <a:rPr lang="zh-CN" altLang="en-US" b="1"/>
              <a:t>电话系统</a:t>
            </a:r>
          </a:p>
          <a:p>
            <a:pPr eaLnBrk="1" hangingPunct="1"/>
            <a:r>
              <a:rPr lang="en-US" altLang="zh-CN" b="1"/>
              <a:t>2.4</a:t>
            </a:r>
            <a:r>
              <a:rPr lang="zh-CN" altLang="en-US" b="1"/>
              <a:t>交换技术</a:t>
            </a:r>
          </a:p>
          <a:p>
            <a:pPr eaLnBrk="1" hangingPunct="1"/>
            <a:endParaRPr lang="en-US" altLang="zh-CN"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b="1"/>
              <a:t>2.2</a:t>
            </a:r>
            <a:r>
              <a:rPr lang="zh-CN" altLang="en-US" b="1"/>
              <a:t>传输介质</a:t>
            </a:r>
          </a:p>
        </p:txBody>
      </p:sp>
      <p:sp>
        <p:nvSpPr>
          <p:cNvPr id="22531" name="Rectangle 3"/>
          <p:cNvSpPr>
            <a:spLocks noGrp="1" noChangeArrowheads="1"/>
          </p:cNvSpPr>
          <p:nvPr>
            <p:ph type="body" idx="1"/>
          </p:nvPr>
        </p:nvSpPr>
        <p:spPr>
          <a:xfrm>
            <a:off x="1042988" y="1989138"/>
            <a:ext cx="7421562" cy="4114800"/>
          </a:xfrm>
        </p:spPr>
        <p:txBody>
          <a:bodyPr/>
          <a:lstStyle/>
          <a:p>
            <a:pPr eaLnBrk="1" hangingPunct="1"/>
            <a:r>
              <a:rPr lang="en-US" altLang="zh-CN" b="1"/>
              <a:t>2.2.1</a:t>
            </a:r>
            <a:r>
              <a:rPr lang="zh-CN" altLang="en-US" b="1"/>
              <a:t>双绞线</a:t>
            </a:r>
          </a:p>
          <a:p>
            <a:pPr eaLnBrk="1" hangingPunct="1"/>
            <a:r>
              <a:rPr lang="en-US" altLang="zh-CN" b="1"/>
              <a:t>2.2.2</a:t>
            </a:r>
            <a:r>
              <a:rPr lang="zh-CN" altLang="en-US" b="1"/>
              <a:t>同轴电缆</a:t>
            </a:r>
            <a:endParaRPr lang="en-US" altLang="zh-CN" b="1"/>
          </a:p>
          <a:p>
            <a:pPr eaLnBrk="1" hangingPunct="1"/>
            <a:r>
              <a:rPr lang="en-US" altLang="zh-CN" b="1"/>
              <a:t>2.2.3</a:t>
            </a:r>
            <a:r>
              <a:rPr lang="zh-CN" altLang="en-US" b="1"/>
              <a:t>电力线</a:t>
            </a:r>
          </a:p>
          <a:p>
            <a:pPr eaLnBrk="1" hangingPunct="1"/>
            <a:r>
              <a:rPr lang="en-US" altLang="zh-CN" b="1"/>
              <a:t>2.2.4</a:t>
            </a:r>
            <a:r>
              <a:rPr lang="zh-CN" altLang="en-US" b="1"/>
              <a:t>光纤</a:t>
            </a:r>
          </a:p>
          <a:p>
            <a:pPr eaLnBrk="1" hangingPunct="1"/>
            <a:r>
              <a:rPr lang="en-US" altLang="zh-CN" b="1"/>
              <a:t>2.2.5</a:t>
            </a:r>
            <a:r>
              <a:rPr lang="zh-CN" altLang="en-US" b="1"/>
              <a:t>无线传输</a:t>
            </a:r>
          </a:p>
        </p:txBody>
      </p:sp>
      <p:sp>
        <p:nvSpPr>
          <p:cNvPr id="2" name="右大括号 1"/>
          <p:cNvSpPr/>
          <p:nvPr/>
        </p:nvSpPr>
        <p:spPr>
          <a:xfrm>
            <a:off x="4500563" y="2205038"/>
            <a:ext cx="576262" cy="2016125"/>
          </a:xfrm>
          <a:prstGeom prst="rightBrace">
            <a:avLst>
              <a:gd name="adj1" fmla="val 8333"/>
              <a:gd name="adj2" fmla="val 465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2533" name="文本框 2"/>
          <p:cNvSpPr txBox="1">
            <a:spLocks noChangeArrowheads="1"/>
          </p:cNvSpPr>
          <p:nvPr/>
        </p:nvSpPr>
        <p:spPr bwMode="auto">
          <a:xfrm>
            <a:off x="5076825" y="2708275"/>
            <a:ext cx="16557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a:t>引导性传输介质</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CN" sz="4000" b="1" dirty="0"/>
              <a:t>2.2.1</a:t>
            </a:r>
            <a:r>
              <a:rPr lang="zh-CN" altLang="en-US" sz="4000" b="1" dirty="0"/>
              <a:t>双绞线 </a:t>
            </a:r>
            <a:r>
              <a:rPr lang="en-US" altLang="zh-CN" sz="4000" b="1" dirty="0"/>
              <a:t>TP(Twisted Pair) </a:t>
            </a:r>
          </a:p>
        </p:txBody>
      </p:sp>
      <p:sp>
        <p:nvSpPr>
          <p:cNvPr id="24579" name="Rectangle 3"/>
          <p:cNvSpPr>
            <a:spLocks noGrp="1" noChangeArrowheads="1"/>
          </p:cNvSpPr>
          <p:nvPr>
            <p:ph type="body" idx="1"/>
          </p:nvPr>
        </p:nvSpPr>
        <p:spPr>
          <a:xfrm>
            <a:off x="1182688" y="2017713"/>
            <a:ext cx="7772400" cy="2347912"/>
          </a:xfrm>
        </p:spPr>
        <p:txBody>
          <a:bodyPr/>
          <a:lstStyle/>
          <a:p>
            <a:pPr eaLnBrk="1" hangingPunct="1">
              <a:lnSpc>
                <a:spcPct val="90000"/>
              </a:lnSpc>
            </a:pPr>
            <a:r>
              <a:rPr lang="zh-CN" altLang="en-US" sz="2800" b="1"/>
              <a:t>由两条相互绝缘的铜线组成，其典型粗细约</a:t>
            </a:r>
            <a:r>
              <a:rPr lang="en-US" altLang="zh-CN" sz="2800" b="1"/>
              <a:t>1mm</a:t>
            </a:r>
            <a:r>
              <a:rPr lang="zh-CN" altLang="en-US" sz="2800" b="1"/>
              <a:t>，两条象螺纹一样绞在一起。</a:t>
            </a:r>
          </a:p>
          <a:p>
            <a:pPr lvl="1" eaLnBrk="1" hangingPunct="1">
              <a:lnSpc>
                <a:spcPct val="90000"/>
              </a:lnSpc>
            </a:pPr>
            <a:r>
              <a:rPr lang="en-US" altLang="zh-CN" sz="2400" b="1"/>
              <a:t>Shielded Twisted Pair(STP)</a:t>
            </a:r>
            <a:r>
              <a:rPr lang="zh-CN" altLang="en-US" sz="2400" b="1"/>
              <a:t>屏蔽双绞线</a:t>
            </a:r>
            <a:endParaRPr lang="en-US" altLang="zh-CN" sz="2400" b="1"/>
          </a:p>
          <a:p>
            <a:pPr lvl="1" eaLnBrk="1" hangingPunct="1">
              <a:lnSpc>
                <a:spcPct val="90000"/>
              </a:lnSpc>
            </a:pPr>
            <a:r>
              <a:rPr lang="en-US" altLang="zh-CN" sz="2400" b="1"/>
              <a:t>Unshielded </a:t>
            </a:r>
            <a:r>
              <a:rPr lang="en-US" altLang="zh-CN" b="1"/>
              <a:t>Twisted Pair</a:t>
            </a:r>
            <a:r>
              <a:rPr lang="en-US" altLang="zh-CN" sz="2400" b="1"/>
              <a:t>(UTP)</a:t>
            </a:r>
            <a:r>
              <a:rPr lang="zh-CN" altLang="en-US" sz="2400" b="1"/>
              <a:t>无屏蔽双绞线</a:t>
            </a:r>
          </a:p>
          <a:p>
            <a:pPr eaLnBrk="1" hangingPunct="1">
              <a:lnSpc>
                <a:spcPct val="90000"/>
              </a:lnSpc>
            </a:pPr>
            <a:r>
              <a:rPr lang="zh-CN" altLang="en-US" sz="2800" b="1"/>
              <a:t>双绞线既可传输模拟信号，也可传输数字信号。</a:t>
            </a:r>
          </a:p>
        </p:txBody>
      </p:sp>
      <p:pic>
        <p:nvPicPr>
          <p:cNvPr id="2458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149725"/>
            <a:ext cx="5657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ut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275" y="5486400"/>
            <a:ext cx="20447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3" y="5516563"/>
            <a:ext cx="21399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8802" y="332656"/>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26627" name="Rectangle 3"/>
          <p:cNvSpPr>
            <a:spLocks noGrp="1" noChangeArrowheads="1"/>
          </p:cNvSpPr>
          <p:nvPr>
            <p:ph type="title"/>
          </p:nvPr>
        </p:nvSpPr>
        <p:spPr>
          <a:xfrm>
            <a:off x="762000" y="214313"/>
            <a:ext cx="8181975" cy="928687"/>
          </a:xfrm>
        </p:spPr>
        <p:txBody>
          <a:bodyPr/>
          <a:lstStyle/>
          <a:p>
            <a:pPr eaLnBrk="1" hangingPunct="1"/>
            <a:r>
              <a:rPr lang="en-US" altLang="zh-CN" sz="3600" b="1" dirty="0">
                <a:solidFill>
                  <a:srgbClr val="6600FF"/>
                </a:solidFill>
              </a:rPr>
              <a:t>Categories of Twisted Pair</a:t>
            </a:r>
          </a:p>
        </p:txBody>
      </p:sp>
      <p:sp>
        <p:nvSpPr>
          <p:cNvPr id="20484" name="Rectangle 4"/>
          <p:cNvSpPr>
            <a:spLocks noGrp="1" noChangeArrowheads="1"/>
          </p:cNvSpPr>
          <p:nvPr>
            <p:ph type="body" idx="1"/>
          </p:nvPr>
        </p:nvSpPr>
        <p:spPr>
          <a:xfrm>
            <a:off x="250825" y="1633538"/>
            <a:ext cx="8713788" cy="4315742"/>
          </a:xfrm>
        </p:spPr>
        <p:txBody>
          <a:bodyPr>
            <a:normAutofit fontScale="92500" lnSpcReduction="10000"/>
          </a:bodyPr>
          <a:lstStyle/>
          <a:p>
            <a:pPr eaLnBrk="1" hangingPunct="1">
              <a:lnSpc>
                <a:spcPct val="90000"/>
              </a:lnSpc>
              <a:defRPr/>
            </a:pPr>
            <a:r>
              <a:rPr lang="en-US" altLang="zh-CN" sz="2800" b="1" dirty="0"/>
              <a:t>Type		Use	</a:t>
            </a:r>
          </a:p>
          <a:p>
            <a:pPr eaLnBrk="1" hangingPunct="1">
              <a:lnSpc>
                <a:spcPct val="90000"/>
              </a:lnSpc>
              <a:defRPr/>
            </a:pPr>
            <a:r>
              <a:rPr lang="en-US" altLang="zh-CN" sz="2600" b="1" dirty="0"/>
              <a:t>Category 3     </a:t>
            </a:r>
            <a:r>
              <a:rPr lang="zh-CN" altLang="en-US" sz="2600" b="1" dirty="0"/>
              <a:t>带宽</a:t>
            </a:r>
            <a:r>
              <a:rPr lang="en-US" altLang="zh-CN" sz="2600" b="1" dirty="0"/>
              <a:t>16MHz (4Mbps 10Base-T)	</a:t>
            </a:r>
          </a:p>
          <a:p>
            <a:pPr eaLnBrk="1" hangingPunct="1">
              <a:lnSpc>
                <a:spcPct val="90000"/>
              </a:lnSpc>
              <a:defRPr/>
            </a:pPr>
            <a:r>
              <a:rPr lang="en-US" altLang="zh-CN" sz="2600" b="1" dirty="0"/>
              <a:t>Category 4     </a:t>
            </a:r>
            <a:r>
              <a:rPr lang="zh-CN" altLang="en-US" sz="2600" b="1" dirty="0"/>
              <a:t>带宽</a:t>
            </a:r>
            <a:r>
              <a:rPr lang="en-US" altLang="zh-CN" sz="2600" b="1" dirty="0"/>
              <a:t>20MHz (16Mbps Token Ring)</a:t>
            </a:r>
          </a:p>
          <a:p>
            <a:pPr eaLnBrk="1" hangingPunct="1">
              <a:lnSpc>
                <a:spcPct val="90000"/>
              </a:lnSpc>
              <a:defRPr/>
            </a:pPr>
            <a:r>
              <a:rPr lang="en-US" altLang="zh-CN" sz="2600" b="1" dirty="0"/>
              <a:t>Category 5     </a:t>
            </a:r>
            <a:r>
              <a:rPr lang="zh-CN" altLang="en-US" sz="2600" b="1" dirty="0"/>
              <a:t>带宽</a:t>
            </a:r>
            <a:r>
              <a:rPr lang="en-US" altLang="zh-CN" sz="2600" b="1" dirty="0"/>
              <a:t>100MHz (100Base-Tx)</a:t>
            </a:r>
          </a:p>
          <a:p>
            <a:pPr eaLnBrk="1" hangingPunct="1">
              <a:lnSpc>
                <a:spcPct val="90000"/>
              </a:lnSpc>
              <a:defRPr/>
            </a:pPr>
            <a:r>
              <a:rPr lang="en-US" altLang="zh-CN" sz="2600" b="1" dirty="0">
                <a:solidFill>
                  <a:schemeClr val="hlink"/>
                </a:solidFill>
              </a:rPr>
              <a:t>Category 5e   </a:t>
            </a:r>
            <a:r>
              <a:rPr lang="zh-CN" altLang="en-US" sz="2600" b="1" dirty="0">
                <a:solidFill>
                  <a:schemeClr val="hlink"/>
                </a:solidFill>
              </a:rPr>
              <a:t>带宽</a:t>
            </a:r>
            <a:r>
              <a:rPr lang="en-US" altLang="zh-CN" sz="2600" b="1" dirty="0">
                <a:solidFill>
                  <a:schemeClr val="hlink"/>
                </a:solidFill>
              </a:rPr>
              <a:t>100MHz(100Base-Tx </a:t>
            </a:r>
            <a:br>
              <a:rPr lang="en-US" altLang="zh-CN" sz="2600" b="1" dirty="0">
                <a:solidFill>
                  <a:schemeClr val="hlink"/>
                </a:solidFill>
              </a:rPr>
            </a:br>
            <a:r>
              <a:rPr lang="en-US" altLang="zh-CN" sz="2600" b="1" dirty="0">
                <a:solidFill>
                  <a:schemeClr val="hlink"/>
                </a:solidFill>
              </a:rPr>
              <a:t>                                        &amp; 1000Base-T)</a:t>
            </a:r>
          </a:p>
          <a:p>
            <a:pPr eaLnBrk="1" hangingPunct="1">
              <a:lnSpc>
                <a:spcPct val="90000"/>
              </a:lnSpc>
              <a:defRPr/>
            </a:pPr>
            <a:r>
              <a:rPr lang="en-US" altLang="zh-CN" sz="2600" b="1" dirty="0">
                <a:solidFill>
                  <a:schemeClr val="hlink"/>
                </a:solidFill>
              </a:rPr>
              <a:t>Category 6     </a:t>
            </a:r>
            <a:r>
              <a:rPr lang="zh-CN" altLang="en-US" sz="2600" b="1" dirty="0">
                <a:solidFill>
                  <a:schemeClr val="hlink"/>
                </a:solidFill>
              </a:rPr>
              <a:t>带宽</a:t>
            </a:r>
            <a:r>
              <a:rPr lang="en-US" altLang="zh-CN" sz="2600" b="1" dirty="0">
                <a:solidFill>
                  <a:schemeClr val="hlink"/>
                </a:solidFill>
              </a:rPr>
              <a:t>250MHz(10GBase-T)</a:t>
            </a:r>
          </a:p>
          <a:p>
            <a:pPr eaLnBrk="1" hangingPunct="1">
              <a:lnSpc>
                <a:spcPct val="90000"/>
              </a:lnSpc>
              <a:defRPr/>
            </a:pPr>
            <a:r>
              <a:rPr lang="en-US" altLang="zh-CN" sz="2600" b="1" dirty="0"/>
              <a:t>Category 6A   </a:t>
            </a:r>
            <a:r>
              <a:rPr lang="zh-CN" altLang="en-US" sz="2600" b="1" dirty="0"/>
              <a:t>带宽</a:t>
            </a:r>
            <a:r>
              <a:rPr lang="en-US" altLang="zh-CN" sz="2600" b="1" dirty="0"/>
              <a:t>500MHz(10GBASE-T)</a:t>
            </a:r>
          </a:p>
          <a:p>
            <a:pPr eaLnBrk="1" hangingPunct="1">
              <a:lnSpc>
                <a:spcPct val="90000"/>
              </a:lnSpc>
              <a:defRPr/>
            </a:pPr>
            <a:r>
              <a:rPr lang="en-US" altLang="zh-CN" sz="2600" b="1" dirty="0"/>
              <a:t>Category 7     </a:t>
            </a:r>
            <a:r>
              <a:rPr lang="zh-CN" altLang="en-US" sz="2600" b="1" dirty="0"/>
              <a:t>带宽</a:t>
            </a:r>
            <a:r>
              <a:rPr lang="en-US" altLang="zh-CN" sz="2600" b="1" dirty="0"/>
              <a:t>600 MHz(10GBASE-Tx)</a:t>
            </a:r>
          </a:p>
          <a:p>
            <a:pPr eaLnBrk="1" hangingPunct="1">
              <a:lnSpc>
                <a:spcPct val="90000"/>
              </a:lnSpc>
              <a:defRPr/>
            </a:pPr>
            <a:r>
              <a:rPr lang="en-US" altLang="zh-CN" sz="2600" b="1" dirty="0"/>
              <a:t>Category 7A    </a:t>
            </a:r>
            <a:r>
              <a:rPr lang="zh-CN" altLang="en-US" sz="2600" b="1" dirty="0"/>
              <a:t>带宽</a:t>
            </a:r>
            <a:r>
              <a:rPr lang="en-US" altLang="zh-CN" sz="2600" b="1" dirty="0"/>
              <a:t>1000MHz(10GBASE-T)</a:t>
            </a:r>
          </a:p>
          <a:p>
            <a:pPr eaLnBrk="1" hangingPunct="1">
              <a:lnSpc>
                <a:spcPct val="90000"/>
              </a:lnSpc>
              <a:defRPr/>
            </a:pPr>
            <a:r>
              <a:rPr lang="en-US" altLang="zh-CN" sz="2600" b="1" dirty="0"/>
              <a:t>Category 8/8.1</a:t>
            </a:r>
            <a:r>
              <a:rPr lang="zh-CN" altLang="en-US" sz="2600" b="1" dirty="0"/>
              <a:t>带宽</a:t>
            </a:r>
            <a:r>
              <a:rPr lang="en-US" altLang="zh-CN" sz="2600" b="1" dirty="0"/>
              <a:t>2000MHz(40GBASE-T)</a:t>
            </a:r>
          </a:p>
        </p:txBody>
      </p:sp>
      <p:sp>
        <p:nvSpPr>
          <p:cNvPr id="6" name="右大括号 5"/>
          <p:cNvSpPr/>
          <p:nvPr/>
        </p:nvSpPr>
        <p:spPr>
          <a:xfrm>
            <a:off x="7721104" y="2132013"/>
            <a:ext cx="595312" cy="20890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a:p>
        </p:txBody>
      </p:sp>
      <p:sp>
        <p:nvSpPr>
          <p:cNvPr id="26630" name="TextBox 6"/>
          <p:cNvSpPr txBox="1">
            <a:spLocks noChangeArrowheads="1"/>
          </p:cNvSpPr>
          <p:nvPr/>
        </p:nvSpPr>
        <p:spPr bwMode="auto">
          <a:xfrm>
            <a:off x="8263954" y="2996952"/>
            <a:ext cx="84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dirty="0"/>
              <a:t>UTP</a:t>
            </a:r>
            <a:endParaRPr lang="zh-CN" altLang="en-US" sz="2400" b="1" dirty="0"/>
          </a:p>
        </p:txBody>
      </p:sp>
      <p:sp>
        <p:nvSpPr>
          <p:cNvPr id="8" name="右大括号 7"/>
          <p:cNvSpPr/>
          <p:nvPr/>
        </p:nvSpPr>
        <p:spPr>
          <a:xfrm>
            <a:off x="6948264" y="3356992"/>
            <a:ext cx="425450" cy="22322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a:p>
        </p:txBody>
      </p:sp>
      <p:sp>
        <p:nvSpPr>
          <p:cNvPr id="26632" name="TextBox 8"/>
          <p:cNvSpPr txBox="1">
            <a:spLocks noChangeArrowheads="1"/>
          </p:cNvSpPr>
          <p:nvPr/>
        </p:nvSpPr>
        <p:spPr bwMode="auto">
          <a:xfrm>
            <a:off x="7373714" y="4215160"/>
            <a:ext cx="842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dirty="0"/>
              <a:t>STP</a:t>
            </a:r>
            <a:endParaRPr lang="zh-CN" alt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100356" name="Text Box 4"/>
          <p:cNvSpPr txBox="1">
            <a:spLocks noChangeArrowheads="1"/>
          </p:cNvSpPr>
          <p:nvPr/>
        </p:nvSpPr>
        <p:spPr bwMode="auto">
          <a:xfrm>
            <a:off x="250825" y="1917625"/>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sz="1800" b="1"/>
              <a:t>应用层</a:t>
            </a:r>
          </a:p>
        </p:txBody>
      </p:sp>
      <p:sp>
        <p:nvSpPr>
          <p:cNvPr id="100357" name="Text Box 5"/>
          <p:cNvSpPr txBox="1">
            <a:spLocks noChangeArrowheads="1"/>
          </p:cNvSpPr>
          <p:nvPr/>
        </p:nvSpPr>
        <p:spPr bwMode="auto">
          <a:xfrm>
            <a:off x="250825" y="2277988"/>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sz="1800" b="1"/>
              <a:t>传输层</a:t>
            </a:r>
          </a:p>
        </p:txBody>
      </p:sp>
      <p:sp>
        <p:nvSpPr>
          <p:cNvPr id="100358" name="Text Box 6"/>
          <p:cNvSpPr txBox="1">
            <a:spLocks noChangeArrowheads="1"/>
          </p:cNvSpPr>
          <p:nvPr/>
        </p:nvSpPr>
        <p:spPr bwMode="auto">
          <a:xfrm>
            <a:off x="250825" y="2620888"/>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sz="1800" b="1"/>
              <a:t>网络层</a:t>
            </a:r>
          </a:p>
        </p:txBody>
      </p:sp>
      <p:sp>
        <p:nvSpPr>
          <p:cNvPr id="100359" name="Text Box 7"/>
          <p:cNvSpPr txBox="1">
            <a:spLocks noChangeArrowheads="1"/>
          </p:cNvSpPr>
          <p:nvPr/>
        </p:nvSpPr>
        <p:spPr bwMode="auto">
          <a:xfrm>
            <a:off x="250825" y="2997125"/>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eaLnBrk="1" hangingPunct="1">
              <a:spcBef>
                <a:spcPct val="50000"/>
              </a:spcBef>
              <a:defRPr/>
            </a:pPr>
            <a:r>
              <a:rPr lang="zh-CN" altLang="en-US" sz="1800" b="1"/>
              <a:t>数据链路层</a:t>
            </a:r>
          </a:p>
        </p:txBody>
      </p:sp>
      <p:sp>
        <p:nvSpPr>
          <p:cNvPr id="100360" name="Text Box 8"/>
          <p:cNvSpPr txBox="1">
            <a:spLocks noChangeArrowheads="1"/>
          </p:cNvSpPr>
          <p:nvPr/>
        </p:nvSpPr>
        <p:spPr bwMode="auto">
          <a:xfrm>
            <a:off x="250825" y="3357488"/>
            <a:ext cx="1800225" cy="863600"/>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eaLnBrk="1" hangingPunct="1">
              <a:spcBef>
                <a:spcPct val="50000"/>
              </a:spcBef>
              <a:defRPr/>
            </a:pPr>
            <a:r>
              <a:rPr lang="zh-CN" altLang="en-US" sz="2800" b="1">
                <a:solidFill>
                  <a:schemeClr val="hlink"/>
                </a:solidFill>
              </a:rPr>
              <a:t>物理层</a:t>
            </a:r>
          </a:p>
        </p:txBody>
      </p:sp>
      <p:sp>
        <p:nvSpPr>
          <p:cNvPr id="6152" name="Rectangle 11"/>
          <p:cNvSpPr>
            <a:spLocks noChangeArrowheads="1"/>
          </p:cNvSpPr>
          <p:nvPr/>
        </p:nvSpPr>
        <p:spPr bwMode="auto">
          <a:xfrm>
            <a:off x="2700338" y="117401"/>
            <a:ext cx="6262687" cy="4103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dirty="0">
                <a:solidFill>
                  <a:schemeClr val="hlink"/>
                </a:solidFill>
              </a:rPr>
              <a:t>主要功能</a:t>
            </a:r>
          </a:p>
          <a:p>
            <a:pPr lvl="1" eaLnBrk="1" hangingPunct="1">
              <a:spcBef>
                <a:spcPct val="0"/>
              </a:spcBef>
              <a:buClrTx/>
              <a:buSzTx/>
              <a:buFontTx/>
              <a:buNone/>
            </a:pPr>
            <a:r>
              <a:rPr lang="zh-CN" altLang="en-US" sz="2400" b="1" dirty="0"/>
              <a:t>       激活物理连接以便传送数据</a:t>
            </a:r>
          </a:p>
          <a:p>
            <a:pPr lvl="1" eaLnBrk="1" hangingPunct="1">
              <a:spcBef>
                <a:spcPct val="0"/>
              </a:spcBef>
              <a:buClrTx/>
              <a:buSzTx/>
              <a:buFontTx/>
              <a:buNone/>
            </a:pPr>
            <a:r>
              <a:rPr lang="zh-CN" altLang="en-US" sz="2400" b="1" dirty="0"/>
              <a:t>        原始比特数据传送，分为同步传送和异步传送模式，全双工和半双工传送模式</a:t>
            </a:r>
          </a:p>
          <a:p>
            <a:pPr lvl="1" eaLnBrk="1" hangingPunct="1">
              <a:spcBef>
                <a:spcPct val="0"/>
              </a:spcBef>
              <a:buClrTx/>
              <a:buSzTx/>
              <a:buFontTx/>
              <a:buNone/>
            </a:pPr>
            <a:r>
              <a:rPr lang="zh-CN" altLang="en-US" sz="2400" b="1" dirty="0"/>
              <a:t>        物理层连接去激活</a:t>
            </a:r>
          </a:p>
          <a:p>
            <a:pPr eaLnBrk="1" hangingPunct="1">
              <a:spcBef>
                <a:spcPct val="0"/>
              </a:spcBef>
              <a:buClrTx/>
              <a:buSzTx/>
              <a:buFontTx/>
              <a:buNone/>
            </a:pPr>
            <a:r>
              <a:rPr lang="zh-CN" altLang="en-US" sz="2800" b="1" dirty="0">
                <a:solidFill>
                  <a:schemeClr val="hlink"/>
                </a:solidFill>
              </a:rPr>
              <a:t>相关协议</a:t>
            </a:r>
          </a:p>
          <a:p>
            <a:pPr lvl="1" eaLnBrk="1" hangingPunct="1">
              <a:spcBef>
                <a:spcPct val="0"/>
              </a:spcBef>
              <a:buClrTx/>
              <a:buSzTx/>
              <a:buFontTx/>
              <a:buNone/>
            </a:pPr>
            <a:r>
              <a:rPr lang="en-US" altLang="zh-CN" sz="2400" b="1" dirty="0"/>
              <a:t>	</a:t>
            </a:r>
            <a:r>
              <a:rPr lang="zh-CN" altLang="en-US" sz="2400" b="1" dirty="0"/>
              <a:t>接口物理规范等   </a:t>
            </a:r>
            <a:endParaRPr lang="en-US" altLang="zh-CN" sz="2400" b="1" dirty="0"/>
          </a:p>
          <a:p>
            <a:pPr lvl="1" eaLnBrk="1" hangingPunct="1">
              <a:spcBef>
                <a:spcPct val="0"/>
              </a:spcBef>
              <a:buClrTx/>
              <a:buSzTx/>
              <a:buFontTx/>
              <a:buNone/>
            </a:pPr>
            <a:r>
              <a:rPr lang="en-US" altLang="zh-CN" sz="2400" b="1" dirty="0"/>
              <a:t>	</a:t>
            </a:r>
            <a:r>
              <a:rPr lang="zh-CN" altLang="en-US" sz="2400" b="1" dirty="0"/>
              <a:t>设备间信号的传送方式，包括</a:t>
            </a:r>
            <a:r>
              <a:rPr lang="zh-CN" altLang="en-US" sz="2400" b="1" dirty="0">
                <a:solidFill>
                  <a:schemeClr val="tx2"/>
                </a:solidFill>
              </a:rPr>
              <a:t>调制方式、编码</a:t>
            </a:r>
            <a:r>
              <a:rPr lang="zh-CN" altLang="en-US" sz="2400" b="1" dirty="0"/>
              <a:t>和使用信号处理与传输线路的特性匹配</a:t>
            </a:r>
            <a:endParaRPr lang="en-US" altLang="zh-CN" sz="2400" b="1" dirty="0"/>
          </a:p>
        </p:txBody>
      </p:sp>
      <p:sp>
        <p:nvSpPr>
          <p:cNvPr id="6153" name="Line 12"/>
          <p:cNvSpPr>
            <a:spLocks noChangeShapeType="1"/>
          </p:cNvSpPr>
          <p:nvPr/>
        </p:nvSpPr>
        <p:spPr bwMode="auto">
          <a:xfrm flipV="1">
            <a:off x="2051050" y="128559"/>
            <a:ext cx="649288" cy="32289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4" name="Line 13"/>
          <p:cNvSpPr>
            <a:spLocks noChangeShapeType="1"/>
          </p:cNvSpPr>
          <p:nvPr/>
        </p:nvSpPr>
        <p:spPr bwMode="auto">
          <a:xfrm>
            <a:off x="3626811" y="4221088"/>
            <a:ext cx="649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1" name="图片 10">
            <a:extLst>
              <a:ext uri="{FF2B5EF4-FFF2-40B4-BE49-F238E27FC236}">
                <a16:creationId xmlns="" xmlns:a16="http://schemas.microsoft.com/office/drawing/2014/main" id="{2DC536BF-4AFB-2A51-7225-5BBD23DB2160}"/>
              </a:ext>
            </a:extLst>
          </p:cNvPr>
          <p:cNvPicPr>
            <a:picLocks noChangeAspect="1"/>
          </p:cNvPicPr>
          <p:nvPr/>
        </p:nvPicPr>
        <p:blipFill>
          <a:blip r:embed="rId3"/>
          <a:stretch>
            <a:fillRect/>
          </a:stretch>
        </p:blipFill>
        <p:spPr>
          <a:xfrm>
            <a:off x="1087329" y="4491372"/>
            <a:ext cx="4499992" cy="2249996"/>
          </a:xfrm>
          <a:prstGeom prst="rect">
            <a:avLst/>
          </a:prstGeom>
        </p:spPr>
      </p:pic>
      <p:sp>
        <p:nvSpPr>
          <p:cNvPr id="12" name="文本框 11">
            <a:extLst>
              <a:ext uri="{FF2B5EF4-FFF2-40B4-BE49-F238E27FC236}">
                <a16:creationId xmlns="" xmlns:a16="http://schemas.microsoft.com/office/drawing/2014/main" id="{63696B68-2591-4A7B-49FE-1E923DB1590D}"/>
              </a:ext>
            </a:extLst>
          </p:cNvPr>
          <p:cNvSpPr txBox="1"/>
          <p:nvPr/>
        </p:nvSpPr>
        <p:spPr>
          <a:xfrm>
            <a:off x="5796136" y="4925393"/>
            <a:ext cx="2088232" cy="1200329"/>
          </a:xfrm>
          <a:prstGeom prst="rect">
            <a:avLst/>
          </a:prstGeom>
          <a:noFill/>
        </p:spPr>
        <p:txBody>
          <a:bodyPr wrap="square" rtlCol="0">
            <a:spAutoFit/>
          </a:bodyPr>
          <a:lstStyle/>
          <a:p>
            <a:r>
              <a:rPr lang="zh-CN" altLang="en-US" b="1" dirty="0"/>
              <a:t>物理层关注的是</a:t>
            </a:r>
            <a:r>
              <a:rPr lang="zh-CN" altLang="en-US" b="1" dirty="0">
                <a:solidFill>
                  <a:srgbClr val="FF0000"/>
                </a:solidFill>
              </a:rPr>
              <a:t>接口</a:t>
            </a:r>
            <a:r>
              <a:rPr lang="zh-CN" altLang="en-US" b="1" dirty="0"/>
              <a:t>、</a:t>
            </a:r>
            <a:r>
              <a:rPr lang="zh-CN" altLang="en-US" b="1" dirty="0">
                <a:solidFill>
                  <a:srgbClr val="FF0000"/>
                </a:solidFill>
              </a:rPr>
              <a:t>传输介质</a:t>
            </a:r>
            <a:r>
              <a:rPr lang="zh-CN" altLang="en-US" b="1" dirty="0"/>
              <a:t>和</a:t>
            </a:r>
            <a:r>
              <a:rPr lang="zh-CN" altLang="en-US" b="1" dirty="0">
                <a:solidFill>
                  <a:srgbClr val="FF0000"/>
                </a:solidFill>
              </a:rPr>
              <a:t>信号</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zh-CN" altLang="zh-CN" b="1">
              <a:solidFill>
                <a:schemeClr val="tx1"/>
              </a:solidFill>
            </a:endParaRPr>
          </a:p>
        </p:txBody>
      </p:sp>
      <p:pic>
        <p:nvPicPr>
          <p:cNvPr id="28675" name="Picture 4" descr="rj45"/>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8678" name="Rectangle 136"/>
          <p:cNvSpPr>
            <a:spLocks noChangeArrowheads="1"/>
          </p:cNvSpPr>
          <p:nvPr/>
        </p:nvSpPr>
        <p:spPr bwMode="auto">
          <a:xfrm>
            <a:off x="0" y="0"/>
            <a:ext cx="6161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en-US" altLang="zh-CN">
                <a:solidFill>
                  <a:schemeClr val="accent2"/>
                </a:solidFill>
                <a:latin typeface="Arial" panose="020B0604020202020204" pitchFamily="34" charset="0"/>
              </a:rPr>
              <a:t>Connection standard: 568A/568B</a:t>
            </a:r>
          </a:p>
        </p:txBody>
      </p:sp>
      <p:pic>
        <p:nvPicPr>
          <p:cNvPr id="134150" name="Picture 6" descr="https://gss2.bdstatic.com/-fo3dSag_xI4khGkpoWK1HF6hhy/baike/c0%3Dbaike116%2C5%2C5%2C116%2C38/sign=355008a18244ebf8797c6c6db890bc4f/b3119313b07eca803b080845942397dda14483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996952"/>
            <a:ext cx="9217025" cy="40324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838591"/>
            <a:ext cx="4464496" cy="213303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88699" y="44181"/>
            <a:ext cx="5548524" cy="3510318"/>
          </a:xfrm>
          <a:noFill/>
        </p:spPr>
      </p:pic>
      <p:pic>
        <p:nvPicPr>
          <p:cNvPr id="297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26" y="3832381"/>
            <a:ext cx="4062362" cy="21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073" y="3645024"/>
            <a:ext cx="1524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552" y="3645024"/>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6"/>
          <p:cNvSpPr txBox="1">
            <a:spLocks noChangeArrowheads="1"/>
          </p:cNvSpPr>
          <p:nvPr/>
        </p:nvSpPr>
        <p:spPr bwMode="auto">
          <a:xfrm>
            <a:off x="380489" y="6462368"/>
            <a:ext cx="7269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dirty="0"/>
              <a:t>注：</a:t>
            </a:r>
            <a:r>
              <a:rPr lang="en-US" altLang="zh-CN" sz="1800" b="1" dirty="0"/>
              <a:t>1G/10Gbps</a:t>
            </a:r>
            <a:r>
              <a:rPr lang="zh-CN" altLang="en-US" sz="1800" b="1" dirty="0"/>
              <a:t>在双向传输中同时使用全部的</a:t>
            </a:r>
            <a:r>
              <a:rPr lang="en-US" altLang="zh-CN" sz="1800" b="1" dirty="0"/>
              <a:t>4</a:t>
            </a:r>
            <a:r>
              <a:rPr lang="zh-CN" altLang="en-US" sz="1800" b="1" dirty="0"/>
              <a:t>对线</a:t>
            </a:r>
          </a:p>
        </p:txBody>
      </p:sp>
      <p:sp>
        <p:nvSpPr>
          <p:cNvPr id="29704" name="TextBox 7"/>
          <p:cNvSpPr txBox="1">
            <a:spLocks noChangeArrowheads="1"/>
          </p:cNvSpPr>
          <p:nvPr/>
        </p:nvSpPr>
        <p:spPr bwMode="auto">
          <a:xfrm>
            <a:off x="1547664" y="404664"/>
            <a:ext cx="319766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dirty="0"/>
              <a:t>10M/100Mbps</a:t>
            </a:r>
            <a:r>
              <a:rPr lang="zh-CN" altLang="en-US" sz="1800" b="1" dirty="0"/>
              <a:t>使用两对线</a:t>
            </a:r>
            <a:endParaRPr lang="en-US" altLang="zh-CN" sz="1800" b="1" dirty="0"/>
          </a:p>
          <a:p>
            <a:pPr eaLnBrk="1" hangingPunct="1">
              <a:spcBef>
                <a:spcPct val="0"/>
              </a:spcBef>
              <a:buClrTx/>
              <a:buSzTx/>
              <a:buFontTx/>
              <a:buNone/>
            </a:pPr>
            <a:r>
              <a:rPr lang="en-US" altLang="zh-CN" sz="1800" b="1" dirty="0" smtClean="0"/>
              <a:t>1&amp;2</a:t>
            </a:r>
            <a:r>
              <a:rPr lang="zh-CN" altLang="en-US" sz="1800" b="1" dirty="0"/>
              <a:t>以及</a:t>
            </a:r>
            <a:r>
              <a:rPr lang="en-US" altLang="zh-CN" sz="1800" b="1" dirty="0" smtClean="0"/>
              <a:t>3&amp;6</a:t>
            </a:r>
            <a:r>
              <a:rPr lang="zh-CN" altLang="en-US" sz="1800" b="1" dirty="0"/>
              <a:t>，</a:t>
            </a:r>
            <a:r>
              <a:rPr lang="zh-CN" altLang="en-US" sz="1800" b="1" dirty="0" smtClean="0"/>
              <a:t>其它</a:t>
            </a:r>
            <a:r>
              <a:rPr lang="zh-CN" altLang="en-US" sz="1800" b="1" dirty="0"/>
              <a:t>未使用</a:t>
            </a:r>
            <a:endParaRPr lang="en-US" altLang="zh-CN" sz="1800" b="1" dirty="0"/>
          </a:p>
        </p:txBody>
      </p:sp>
      <p:sp>
        <p:nvSpPr>
          <p:cNvPr id="2" name="文本框 1"/>
          <p:cNvSpPr txBox="1"/>
          <p:nvPr/>
        </p:nvSpPr>
        <p:spPr>
          <a:xfrm>
            <a:off x="126659" y="6030789"/>
            <a:ext cx="7776864" cy="461665"/>
          </a:xfrm>
          <a:prstGeom prst="rect">
            <a:avLst/>
          </a:prstGeom>
          <a:noFill/>
        </p:spPr>
        <p:txBody>
          <a:bodyPr wrap="square" rtlCol="0">
            <a:spAutoFit/>
          </a:bodyPr>
          <a:lstStyle/>
          <a:p>
            <a:pPr algn="ctr"/>
            <a:r>
              <a:rPr lang="zh-CN" altLang="en-US" b="1" dirty="0" smtClean="0">
                <a:solidFill>
                  <a:srgbClr val="FF0000"/>
                </a:solidFill>
              </a:rPr>
              <a:t>现在采用</a:t>
            </a:r>
            <a:r>
              <a:rPr lang="en-US" altLang="zh-CN" b="1" dirty="0" smtClean="0">
                <a:solidFill>
                  <a:srgbClr val="FF0000"/>
                </a:solidFill>
              </a:rPr>
              <a:t>Auto MDI-X</a:t>
            </a:r>
            <a:r>
              <a:rPr lang="zh-CN" altLang="en-US" b="1" dirty="0" smtClean="0">
                <a:solidFill>
                  <a:srgbClr val="FF0000"/>
                </a:solidFill>
              </a:rPr>
              <a:t>技术，同种设备直连不需要交叉</a:t>
            </a:r>
            <a:endParaRPr lang="zh-CN" altLang="en-US" b="1" dirty="0">
              <a:solidFill>
                <a:srgbClr val="FF0000"/>
              </a:solidFill>
            </a:endParaRPr>
          </a:p>
        </p:txBody>
      </p:sp>
      <p:sp>
        <p:nvSpPr>
          <p:cNvPr id="3" name="文本框 2"/>
          <p:cNvSpPr txBox="1"/>
          <p:nvPr/>
        </p:nvSpPr>
        <p:spPr>
          <a:xfrm>
            <a:off x="6873236" y="4236847"/>
            <a:ext cx="509588" cy="830997"/>
          </a:xfrm>
          <a:prstGeom prst="rect">
            <a:avLst/>
          </a:prstGeom>
          <a:noFill/>
        </p:spPr>
        <p:txBody>
          <a:bodyPr wrap="square" rtlCol="0">
            <a:spAutoFit/>
          </a:bodyPr>
          <a:lstStyle/>
          <a:p>
            <a:r>
              <a:rPr lang="zh-CN" altLang="en-US" b="1" dirty="0" smtClean="0"/>
              <a:t>交叉</a:t>
            </a:r>
            <a:endParaRPr lang="zh-CN" altLang="en-US" b="1" dirty="0"/>
          </a:p>
        </p:txBody>
      </p:sp>
      <p:sp>
        <p:nvSpPr>
          <p:cNvPr id="4" name="文本框 3"/>
          <p:cNvSpPr txBox="1"/>
          <p:nvPr/>
        </p:nvSpPr>
        <p:spPr>
          <a:xfrm>
            <a:off x="5638321" y="5607833"/>
            <a:ext cx="864220" cy="461665"/>
          </a:xfrm>
          <a:prstGeom prst="rect">
            <a:avLst/>
          </a:prstGeom>
          <a:noFill/>
        </p:spPr>
        <p:txBody>
          <a:bodyPr wrap="square" rtlCol="0">
            <a:spAutoFit/>
          </a:bodyPr>
          <a:lstStyle/>
          <a:p>
            <a:r>
              <a:rPr lang="en-US" altLang="zh-CN" dirty="0" smtClean="0"/>
              <a:t>568B</a:t>
            </a:r>
            <a:endParaRPr lang="zh-CN" altLang="en-US" dirty="0"/>
          </a:p>
        </p:txBody>
      </p:sp>
      <p:sp>
        <p:nvSpPr>
          <p:cNvPr id="14" name="文本框 13"/>
          <p:cNvSpPr txBox="1"/>
          <p:nvPr/>
        </p:nvSpPr>
        <p:spPr>
          <a:xfrm>
            <a:off x="7816770" y="5637919"/>
            <a:ext cx="1020453" cy="461665"/>
          </a:xfrm>
          <a:prstGeom prst="rect">
            <a:avLst/>
          </a:prstGeom>
          <a:noFill/>
        </p:spPr>
        <p:txBody>
          <a:bodyPr wrap="square" rtlCol="0">
            <a:spAutoFit/>
          </a:bodyPr>
          <a:lstStyle/>
          <a:p>
            <a:r>
              <a:rPr lang="en-US" altLang="zh-CN" dirty="0" smtClean="0"/>
              <a:t>568A</a:t>
            </a:r>
          </a:p>
        </p:txBody>
      </p:sp>
    </p:spTree>
    <p:extLst>
      <p:ext uri="{BB962C8B-B14F-4D97-AF65-F5344CB8AC3E}">
        <p14:creationId xmlns:p14="http://schemas.microsoft.com/office/powerpoint/2010/main" val="167875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CN" b="1"/>
              <a:t>2.2.2</a:t>
            </a:r>
            <a:r>
              <a:rPr lang="zh-CN" altLang="en-US" b="1"/>
              <a:t>同轴电缆</a:t>
            </a:r>
          </a:p>
        </p:txBody>
      </p:sp>
      <p:sp>
        <p:nvSpPr>
          <p:cNvPr id="31747" name="Rectangle 9"/>
          <p:cNvSpPr>
            <a:spLocks noGrp="1" noChangeArrowheads="1"/>
          </p:cNvSpPr>
          <p:nvPr>
            <p:ph type="body" idx="1"/>
          </p:nvPr>
        </p:nvSpPr>
        <p:spPr>
          <a:xfrm>
            <a:off x="685800" y="1828800"/>
            <a:ext cx="5902424" cy="4912568"/>
          </a:xfrm>
          <a:noFill/>
        </p:spPr>
        <p:txBody>
          <a:bodyPr>
            <a:normAutofit fontScale="92500"/>
          </a:bodyPr>
          <a:lstStyle/>
          <a:p>
            <a:pPr eaLnBrk="1" hangingPunct="1"/>
            <a:r>
              <a:rPr lang="zh-CN" altLang="en-US" sz="2400" b="1" dirty="0"/>
              <a:t>基带同轴电缆（</a:t>
            </a:r>
            <a:r>
              <a:rPr lang="en-US" altLang="zh-CN" sz="2400" b="1" dirty="0"/>
              <a:t>Baseband Coax</a:t>
            </a:r>
            <a:r>
              <a:rPr lang="zh-CN" altLang="en-US" sz="2400" b="1" dirty="0"/>
              <a:t>）：阻抗匹配为</a:t>
            </a:r>
            <a:r>
              <a:rPr lang="en-US" altLang="zh-CN" sz="2400" b="1" dirty="0"/>
              <a:t>50</a:t>
            </a:r>
            <a:r>
              <a:rPr lang="el-GR" altLang="zh-CN" sz="2400" b="1" dirty="0">
                <a:cs typeface="Times New Roman" panose="02020603050405020304" pitchFamily="18" charset="0"/>
              </a:rPr>
              <a:t>Ω</a:t>
            </a:r>
            <a:r>
              <a:rPr lang="zh-CN" altLang="en-US" sz="2400" b="1" dirty="0">
                <a:cs typeface="Times New Roman" panose="02020603050405020304" pitchFamily="18" charset="0"/>
              </a:rPr>
              <a:t>，用于数字传输，</a:t>
            </a:r>
            <a:r>
              <a:rPr lang="en-US" altLang="zh-CN" sz="2400" b="1" dirty="0">
                <a:cs typeface="Times New Roman" panose="02020603050405020304" pitchFamily="18" charset="0"/>
              </a:rPr>
              <a:t>1</a:t>
            </a:r>
            <a:r>
              <a:rPr lang="zh-CN" altLang="en-US" sz="2400" b="1" dirty="0">
                <a:cs typeface="Times New Roman" panose="02020603050405020304" pitchFamily="18" charset="0"/>
              </a:rPr>
              <a:t>公里电缆可达</a:t>
            </a:r>
            <a:r>
              <a:rPr lang="en-US" altLang="zh-CN" sz="2400" b="1" dirty="0">
                <a:cs typeface="Times New Roman" panose="02020603050405020304" pitchFamily="18" charset="0"/>
              </a:rPr>
              <a:t>1~2Gbps</a:t>
            </a:r>
            <a:r>
              <a:rPr lang="zh-CN" altLang="en-US" sz="2400" b="1" dirty="0">
                <a:cs typeface="Times New Roman" panose="02020603050405020304" pitchFamily="18" charset="0"/>
              </a:rPr>
              <a:t>的传输速率。又分为：</a:t>
            </a:r>
          </a:p>
          <a:p>
            <a:pPr lvl="1" eaLnBrk="1" hangingPunct="1"/>
            <a:r>
              <a:rPr lang="zh-CN" altLang="el-GR" sz="2000" b="1" dirty="0">
                <a:cs typeface="Times New Roman" panose="02020603050405020304" pitchFamily="18" charset="0"/>
              </a:rPr>
              <a:t>粗</a:t>
            </a:r>
            <a:r>
              <a:rPr lang="zh-CN" altLang="en-US" sz="2000" b="1" dirty="0"/>
              <a:t>缆（</a:t>
            </a:r>
            <a:r>
              <a:rPr lang="en-US" altLang="zh-CN" sz="2000" b="1" dirty="0">
                <a:cs typeface="Times New Roman" panose="02020603050405020304" pitchFamily="18" charset="0"/>
              </a:rPr>
              <a:t>Thick</a:t>
            </a:r>
            <a:r>
              <a:rPr lang="zh-CN" altLang="en-US" sz="2000" b="1" dirty="0">
                <a:cs typeface="Times New Roman" panose="02020603050405020304" pitchFamily="18" charset="0"/>
              </a:rPr>
              <a:t>）</a:t>
            </a:r>
            <a:r>
              <a:rPr lang="zh-CN" altLang="en-US" sz="2000" b="1" dirty="0"/>
              <a:t>：</a:t>
            </a:r>
            <a:r>
              <a:rPr lang="en-US" altLang="zh-CN" sz="2000" b="1" dirty="0">
                <a:cs typeface="Times New Roman" panose="02020603050405020304" pitchFamily="18" charset="0"/>
              </a:rPr>
              <a:t>10Base-5</a:t>
            </a:r>
            <a:r>
              <a:rPr lang="zh-CN" altLang="en-US" sz="2000" b="1" dirty="0">
                <a:cs typeface="Times New Roman" panose="02020603050405020304" pitchFamily="18" charset="0"/>
              </a:rPr>
              <a:t>，</a:t>
            </a:r>
            <a:r>
              <a:rPr lang="en-US" altLang="zh-CN" sz="2000" b="1" dirty="0">
                <a:cs typeface="Times New Roman" panose="02020603050405020304" pitchFamily="18" charset="0"/>
              </a:rPr>
              <a:t>AUI</a:t>
            </a:r>
            <a:r>
              <a:rPr lang="zh-CN" altLang="en-US" sz="2000" b="1" dirty="0">
                <a:cs typeface="Times New Roman" panose="02020603050405020304" pitchFamily="18" charset="0"/>
              </a:rPr>
              <a:t>，单段长度</a:t>
            </a:r>
            <a:r>
              <a:rPr lang="zh-CN" altLang="en-US" sz="2000" b="1" dirty="0">
                <a:cs typeface="Times New Roman" panose="02020603050405020304" pitchFamily="18" charset="0"/>
                <a:sym typeface="Symbol" panose="05050102010706020507" pitchFamily="18" charset="2"/>
              </a:rPr>
              <a:t></a:t>
            </a:r>
            <a:r>
              <a:rPr lang="en-US" altLang="zh-CN" sz="2000" b="1" dirty="0">
                <a:cs typeface="Times New Roman" panose="02020603050405020304" pitchFamily="18" charset="0"/>
              </a:rPr>
              <a:t>500</a:t>
            </a:r>
            <a:r>
              <a:rPr lang="zh-CN" altLang="en-US" sz="2000" b="1" dirty="0">
                <a:cs typeface="Times New Roman" panose="02020603050405020304" pitchFamily="18" charset="0"/>
              </a:rPr>
              <a:t>米，最长</a:t>
            </a:r>
            <a:r>
              <a:rPr lang="en-US" altLang="zh-CN" sz="2000" b="1" dirty="0">
                <a:cs typeface="Times New Roman" panose="02020603050405020304" pitchFamily="18" charset="0"/>
              </a:rPr>
              <a:t>5</a:t>
            </a:r>
            <a:r>
              <a:rPr lang="zh-CN" altLang="en-US" sz="2000" b="1" dirty="0">
                <a:cs typeface="Times New Roman" panose="02020603050405020304" pitchFamily="18" charset="0"/>
              </a:rPr>
              <a:t>段达</a:t>
            </a:r>
            <a:r>
              <a:rPr lang="en-US" altLang="zh-CN" sz="2000" b="1" dirty="0">
                <a:cs typeface="Times New Roman" panose="02020603050405020304" pitchFamily="18" charset="0"/>
              </a:rPr>
              <a:t>2.5</a:t>
            </a:r>
            <a:r>
              <a:rPr lang="zh-CN" altLang="en-US" sz="2000" b="1" dirty="0">
                <a:cs typeface="Times New Roman" panose="02020603050405020304" pitchFamily="18" charset="0"/>
              </a:rPr>
              <a:t>公里。</a:t>
            </a:r>
          </a:p>
          <a:p>
            <a:pPr lvl="1" eaLnBrk="1" hangingPunct="1"/>
            <a:r>
              <a:rPr lang="zh-CN" altLang="el-GR" sz="2000" b="1" dirty="0">
                <a:cs typeface="Times New Roman" panose="02020603050405020304" pitchFamily="18" charset="0"/>
              </a:rPr>
              <a:t>细</a:t>
            </a:r>
            <a:r>
              <a:rPr lang="zh-CN" altLang="en-US" sz="2000" b="1" dirty="0">
                <a:cs typeface="Times New Roman" panose="02020603050405020304" pitchFamily="18" charset="0"/>
              </a:rPr>
              <a:t>缆（</a:t>
            </a:r>
            <a:r>
              <a:rPr lang="en-US" altLang="zh-CN" sz="2000" b="1" dirty="0">
                <a:cs typeface="Times New Roman" panose="02020603050405020304" pitchFamily="18" charset="0"/>
              </a:rPr>
              <a:t>Thin</a:t>
            </a:r>
            <a:r>
              <a:rPr lang="zh-CN" altLang="en-US" sz="2000" b="1" dirty="0">
                <a:cs typeface="Times New Roman" panose="02020603050405020304" pitchFamily="18" charset="0"/>
              </a:rPr>
              <a:t>）：</a:t>
            </a:r>
            <a:r>
              <a:rPr lang="en-US" altLang="zh-CN" sz="2000" b="1" dirty="0">
                <a:cs typeface="Times New Roman" panose="02020603050405020304" pitchFamily="18" charset="0"/>
              </a:rPr>
              <a:t>10Base-2</a:t>
            </a:r>
            <a:r>
              <a:rPr lang="zh-CN" altLang="en-US" sz="2000" b="1" dirty="0">
                <a:cs typeface="Times New Roman" panose="02020603050405020304" pitchFamily="18" charset="0"/>
              </a:rPr>
              <a:t>，</a:t>
            </a:r>
            <a:r>
              <a:rPr lang="en-US" altLang="zh-CN" sz="2000" b="1" dirty="0">
                <a:cs typeface="Times New Roman" panose="02020603050405020304" pitchFamily="18" charset="0"/>
              </a:rPr>
              <a:t>BNC</a:t>
            </a:r>
            <a:r>
              <a:rPr lang="zh-CN" altLang="en-US" sz="2000" b="1" dirty="0">
                <a:cs typeface="Times New Roman" panose="02020603050405020304" pitchFamily="18" charset="0"/>
              </a:rPr>
              <a:t>，单段长度</a:t>
            </a:r>
            <a:r>
              <a:rPr lang="zh-CN" altLang="en-US" sz="2000" b="1" dirty="0">
                <a:cs typeface="Times New Roman" panose="02020603050405020304" pitchFamily="18" charset="0"/>
                <a:sym typeface="Symbol" panose="05050102010706020507" pitchFamily="18" charset="2"/>
              </a:rPr>
              <a:t></a:t>
            </a:r>
            <a:r>
              <a:rPr lang="en-US" altLang="zh-CN" sz="2000" b="1" dirty="0">
                <a:cs typeface="Times New Roman" panose="02020603050405020304" pitchFamily="18" charset="0"/>
              </a:rPr>
              <a:t>185</a:t>
            </a:r>
            <a:r>
              <a:rPr lang="zh-CN" altLang="en-US" sz="2000" b="1" dirty="0">
                <a:cs typeface="Times New Roman" panose="02020603050405020304" pitchFamily="18" charset="0"/>
              </a:rPr>
              <a:t>米，最长</a:t>
            </a:r>
            <a:r>
              <a:rPr lang="en-US" altLang="zh-CN" sz="2000" b="1" dirty="0">
                <a:cs typeface="Times New Roman" panose="02020603050405020304" pitchFamily="18" charset="0"/>
              </a:rPr>
              <a:t>5</a:t>
            </a:r>
            <a:r>
              <a:rPr lang="zh-CN" altLang="en-US" sz="2000" b="1" dirty="0">
                <a:cs typeface="Times New Roman" panose="02020603050405020304" pitchFamily="18" charset="0"/>
              </a:rPr>
              <a:t>段达</a:t>
            </a:r>
            <a:r>
              <a:rPr lang="en-US" altLang="zh-CN" sz="2000" b="1" dirty="0">
                <a:cs typeface="Times New Roman" panose="02020603050405020304" pitchFamily="18" charset="0"/>
              </a:rPr>
              <a:t>925</a:t>
            </a:r>
            <a:r>
              <a:rPr lang="zh-CN" altLang="en-US" sz="2000" b="1" dirty="0">
                <a:cs typeface="Times New Roman" panose="02020603050405020304" pitchFamily="18" charset="0"/>
              </a:rPr>
              <a:t>米。</a:t>
            </a:r>
          </a:p>
          <a:p>
            <a:pPr eaLnBrk="1" hangingPunct="1"/>
            <a:r>
              <a:rPr lang="zh-CN" altLang="en-US" sz="2400" b="1" dirty="0"/>
              <a:t>宽带同轴电缆（</a:t>
            </a:r>
            <a:r>
              <a:rPr lang="en-US" altLang="zh-CN" sz="2400" b="1" dirty="0"/>
              <a:t>Broadband Coax</a:t>
            </a:r>
            <a:r>
              <a:rPr lang="zh-CN" altLang="en-US" sz="2400" b="1" dirty="0"/>
              <a:t>）：阻抗匹配为</a:t>
            </a:r>
            <a:r>
              <a:rPr lang="en-US" altLang="zh-CN" sz="2400" b="1" dirty="0"/>
              <a:t>75</a:t>
            </a:r>
            <a:r>
              <a:rPr lang="el-GR" altLang="zh-CN" sz="2400" b="1" dirty="0">
                <a:cs typeface="Times New Roman" panose="02020603050405020304" pitchFamily="18" charset="0"/>
              </a:rPr>
              <a:t>Ω</a:t>
            </a:r>
            <a:r>
              <a:rPr lang="zh-CN" altLang="en-US" sz="2400" b="1" dirty="0">
                <a:cs typeface="Times New Roman" panose="02020603050405020304" pitchFamily="18" charset="0"/>
              </a:rPr>
              <a:t>，用于模拟传输和有线电视传输（</a:t>
            </a:r>
            <a:r>
              <a:rPr lang="en-US" altLang="zh-CN" sz="2400" b="1" dirty="0">
                <a:cs typeface="Times New Roman" panose="02020603050405020304" pitchFamily="18" charset="0"/>
              </a:rPr>
              <a:t>CATV</a:t>
            </a:r>
            <a:r>
              <a:rPr lang="zh-CN" altLang="en-US" sz="2400" b="1" dirty="0">
                <a:cs typeface="Times New Roman" panose="02020603050405020304" pitchFamily="18" charset="0"/>
              </a:rPr>
              <a:t>），带宽可达</a:t>
            </a:r>
            <a:r>
              <a:rPr lang="en-US" altLang="zh-CN" sz="2400" b="1" dirty="0">
                <a:cs typeface="Times New Roman" panose="02020603050405020304" pitchFamily="18" charset="0"/>
              </a:rPr>
              <a:t>800MHz</a:t>
            </a:r>
            <a:r>
              <a:rPr lang="zh-CN" altLang="en-US" sz="2400" b="1" dirty="0">
                <a:cs typeface="Times New Roman" panose="02020603050405020304" pitchFamily="18" charset="0"/>
              </a:rPr>
              <a:t>以上，采用</a:t>
            </a:r>
            <a:r>
              <a:rPr lang="en-US" altLang="zh-CN" sz="2400" b="1" dirty="0">
                <a:cs typeface="Times New Roman" panose="02020603050405020304" pitchFamily="18" charset="0"/>
              </a:rPr>
              <a:t>FDM</a:t>
            </a:r>
            <a:r>
              <a:rPr lang="zh-CN" altLang="en-US" sz="2400" b="1" dirty="0">
                <a:cs typeface="Times New Roman" panose="02020603050405020304" pitchFamily="18" charset="0"/>
              </a:rPr>
              <a:t>技术。传输数字信号时，要使用</a:t>
            </a:r>
            <a:r>
              <a:rPr lang="en-US" altLang="zh-CN" sz="2400" b="1" dirty="0">
                <a:cs typeface="Times New Roman" panose="02020603050405020304" pitchFamily="18" charset="0"/>
              </a:rPr>
              <a:t>Cable MODEM</a:t>
            </a:r>
            <a:r>
              <a:rPr lang="zh-CN" altLang="en-US" sz="2400" b="1" dirty="0">
                <a:cs typeface="Times New Roman" panose="02020603050405020304" pitchFamily="18" charset="0"/>
              </a:rPr>
              <a:t>这样的特殊设备，现在综合有线电视网络已成为城域网的一种形式</a:t>
            </a:r>
          </a:p>
        </p:txBody>
      </p:sp>
      <p:pic>
        <p:nvPicPr>
          <p:cNvPr id="134150" name="Picture 6" descr="https://gimg2.baidu.com/image_search/src=http%3A%2F%2F3379177.s21i-3.faiusr.com%2F2%2FABUIABACGAAgjMH2mwUo_OjT2gQwogM4ogM.jpg&amp;refer=http%3A%2F%2F3379177.s21i-3.faiusr.com&amp;app=2002&amp;size=f9999,10000&amp;q=a80&amp;n=0&amp;g=0n&amp;fmt=auto?sec=1666136823&amp;t=a99823a1adba442f8e0d3f1fa74c3b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28800"/>
            <a:ext cx="2109242" cy="210924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4"/>
          <a:stretch>
            <a:fillRect/>
          </a:stretch>
        </p:blipFill>
        <p:spPr>
          <a:xfrm>
            <a:off x="6877725" y="4285084"/>
            <a:ext cx="2066250" cy="18922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6"/>
          <p:cNvSpPr>
            <a:spLocks noGrp="1"/>
          </p:cNvSpPr>
          <p:nvPr>
            <p:ph type="title"/>
          </p:nvPr>
        </p:nvSpPr>
        <p:spPr/>
        <p:txBody>
          <a:bodyPr/>
          <a:lstStyle/>
          <a:p>
            <a:r>
              <a:rPr lang="en-US" altLang="zh-CN" b="1"/>
              <a:t>2.2.3</a:t>
            </a:r>
            <a:r>
              <a:rPr lang="zh-CN" altLang="en-US" b="1"/>
              <a:t>电力线</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2095500"/>
            <a:ext cx="8924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9"/>
          <p:cNvSpPr txBox="1">
            <a:spLocks noChangeArrowheads="1"/>
          </p:cNvSpPr>
          <p:nvPr/>
        </p:nvSpPr>
        <p:spPr bwMode="auto">
          <a:xfrm>
            <a:off x="539750" y="5084763"/>
            <a:ext cx="8135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数据通信（高频信号）衰减严重</a:t>
            </a:r>
            <a:endParaRPr lang="en-US" altLang="zh-CN" sz="2400" b="1"/>
          </a:p>
          <a:p>
            <a:pPr eaLnBrk="1" hangingPunct="1">
              <a:spcBef>
                <a:spcPct val="0"/>
              </a:spcBef>
              <a:buClrTx/>
              <a:buSzTx/>
              <a:buFontTx/>
              <a:buNone/>
            </a:pPr>
            <a:r>
              <a:rPr lang="zh-CN" altLang="en-US" sz="2400" b="1"/>
              <a:t>电器设备开</a:t>
            </a:r>
            <a:r>
              <a:rPr lang="en-US" altLang="zh-CN" sz="2400" b="1"/>
              <a:t>/</a:t>
            </a:r>
            <a:r>
              <a:rPr lang="zh-CN" altLang="en-US" sz="2400" b="1"/>
              <a:t>关时的瞬时电流在很宽的频率范围内造成噪声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b="1"/>
              <a:t>2.2.4</a:t>
            </a:r>
            <a:r>
              <a:rPr lang="zh-CN" altLang="en-US" b="1"/>
              <a:t>光纤</a:t>
            </a:r>
          </a:p>
        </p:txBody>
      </p:sp>
      <p:sp>
        <p:nvSpPr>
          <p:cNvPr id="34819" name="Rectangle 3"/>
          <p:cNvSpPr>
            <a:spLocks noGrp="1" noChangeArrowheads="1"/>
          </p:cNvSpPr>
          <p:nvPr>
            <p:ph type="body" idx="1"/>
          </p:nvPr>
        </p:nvSpPr>
        <p:spPr>
          <a:xfrm>
            <a:off x="900113" y="2132856"/>
            <a:ext cx="7775575" cy="4624387"/>
          </a:xfrm>
        </p:spPr>
        <p:txBody>
          <a:bodyPr>
            <a:normAutofit/>
          </a:bodyPr>
          <a:lstStyle/>
          <a:p>
            <a:pPr eaLnBrk="1" hangingPunct="1">
              <a:lnSpc>
                <a:spcPct val="90000"/>
              </a:lnSpc>
            </a:pPr>
            <a:r>
              <a:rPr lang="zh-CN" altLang="en-US" sz="2800" b="1" dirty="0"/>
              <a:t>传输速率高（</a:t>
            </a:r>
            <a:r>
              <a:rPr lang="en-US" altLang="zh-CN" sz="2800" b="1" dirty="0" err="1"/>
              <a:t>Gbps</a:t>
            </a:r>
            <a:r>
              <a:rPr lang="zh-CN" altLang="en-US" sz="2800" b="1" dirty="0"/>
              <a:t>、</a:t>
            </a:r>
            <a:r>
              <a:rPr lang="en-US" altLang="zh-CN" sz="2800" b="1" dirty="0" err="1"/>
              <a:t>Tbps</a:t>
            </a:r>
            <a:r>
              <a:rPr lang="zh-CN" altLang="en-US" sz="2800" b="1" dirty="0"/>
              <a:t>、</a:t>
            </a:r>
            <a:r>
              <a:rPr lang="en-US" altLang="zh-CN" sz="2800" b="1" dirty="0" err="1"/>
              <a:t>Pbps</a:t>
            </a:r>
            <a:r>
              <a:rPr lang="zh-CN" altLang="en-US" sz="2800" b="1" dirty="0"/>
              <a:t>）、衰减小，不受电磁干扰</a:t>
            </a:r>
          </a:p>
          <a:p>
            <a:pPr lvl="1" eaLnBrk="1" hangingPunct="1">
              <a:lnSpc>
                <a:spcPct val="90000"/>
              </a:lnSpc>
            </a:pPr>
            <a:r>
              <a:rPr lang="en-US" altLang="zh-CN" sz="2400" b="1" dirty="0" smtClean="0"/>
              <a:t>2013</a:t>
            </a:r>
            <a:r>
              <a:rPr lang="zh-CN" altLang="en-US" sz="2400" b="1" dirty="0" smtClean="0"/>
              <a:t>，</a:t>
            </a:r>
            <a:r>
              <a:rPr lang="en-US" altLang="zh-CN" sz="2400" b="1" dirty="0" smtClean="0"/>
              <a:t>University </a:t>
            </a:r>
            <a:r>
              <a:rPr lang="en-US" altLang="zh-CN" sz="2400" b="1" dirty="0"/>
              <a:t>of </a:t>
            </a:r>
            <a:r>
              <a:rPr lang="en-US" altLang="zh-CN" sz="2400" b="1" dirty="0" smtClean="0"/>
              <a:t>Southampton</a:t>
            </a:r>
            <a:r>
              <a:rPr lang="zh-CN" altLang="en-US" sz="2400" b="1" dirty="0"/>
              <a:t>，</a:t>
            </a:r>
            <a:r>
              <a:rPr lang="zh-CN" altLang="en-US" sz="2400" b="1" dirty="0" smtClean="0"/>
              <a:t>吞吐量</a:t>
            </a:r>
            <a:r>
              <a:rPr lang="en-US" altLang="zh-CN" sz="2400" b="1" dirty="0" smtClean="0"/>
              <a:t>73.7Tbps</a:t>
            </a:r>
            <a:r>
              <a:rPr lang="zh-CN" altLang="en-US" sz="2400" b="1" dirty="0" smtClean="0"/>
              <a:t>，距离</a:t>
            </a:r>
            <a:r>
              <a:rPr lang="en-US" altLang="zh-CN" sz="2400" b="1" dirty="0" smtClean="0"/>
              <a:t>310m</a:t>
            </a:r>
            <a:endParaRPr lang="en-US" altLang="zh-CN" sz="2400" b="1" dirty="0"/>
          </a:p>
          <a:p>
            <a:pPr lvl="1"/>
            <a:r>
              <a:rPr lang="en-US" altLang="zh-CN" sz="2000" b="1" dirty="0" smtClean="0"/>
              <a:t>2017</a:t>
            </a:r>
            <a:r>
              <a:rPr lang="zh-CN" altLang="en-US" sz="2000" b="1" dirty="0" smtClean="0"/>
              <a:t>，</a:t>
            </a:r>
            <a:r>
              <a:rPr lang="en-US" altLang="zh-CN" sz="2000" b="1" dirty="0" smtClean="0"/>
              <a:t>NTT</a:t>
            </a:r>
            <a:r>
              <a:rPr lang="zh-CN" altLang="en-US" sz="2000" b="1" dirty="0" smtClean="0"/>
              <a:t>，</a:t>
            </a:r>
            <a:r>
              <a:rPr lang="en-US" altLang="zh-CN" sz="2000" b="1" dirty="0" smtClean="0"/>
              <a:t>1Pbps</a:t>
            </a:r>
            <a:r>
              <a:rPr lang="en-US" altLang="zh-CN" sz="2000" b="1" dirty="0"/>
              <a:t>, </a:t>
            </a:r>
            <a:r>
              <a:rPr lang="zh-CN" altLang="en-US" sz="2000" b="1" dirty="0"/>
              <a:t>距离</a:t>
            </a:r>
            <a:r>
              <a:rPr lang="en-US" altLang="zh-CN" sz="2000" b="1" dirty="0" smtClean="0"/>
              <a:t>205.6km </a:t>
            </a:r>
            <a:r>
              <a:rPr lang="en-US" altLang="zh-CN" sz="2000" b="1" dirty="0"/>
              <a:t>(a single strand of optical fiber within a single optical amplifier bandwidth (C-band</a:t>
            </a:r>
            <a:r>
              <a:rPr lang="en-US" altLang="zh-CN" sz="2000" b="1" dirty="0" smtClean="0"/>
              <a:t>))</a:t>
            </a:r>
          </a:p>
          <a:p>
            <a:pPr lvl="1"/>
            <a:r>
              <a:rPr lang="en-US" altLang="zh-CN" sz="2000" b="1" dirty="0" smtClean="0"/>
              <a:t>2022</a:t>
            </a:r>
            <a:r>
              <a:rPr lang="zh-CN" altLang="en-US" sz="2000" b="1" dirty="0" smtClean="0"/>
              <a:t>，</a:t>
            </a:r>
            <a:r>
              <a:rPr lang="en-US" altLang="zh-CN" sz="2000" b="1" dirty="0"/>
              <a:t>Technical University of </a:t>
            </a:r>
            <a:r>
              <a:rPr lang="en-US" altLang="zh-CN" sz="2000" b="1" dirty="0" smtClean="0"/>
              <a:t>Denmark</a:t>
            </a:r>
            <a:r>
              <a:rPr lang="zh-CN" altLang="en-US" sz="2000" b="1" dirty="0" smtClean="0"/>
              <a:t>，</a:t>
            </a:r>
            <a:r>
              <a:rPr lang="en-US" altLang="zh-CN" sz="2000" b="1" dirty="0" smtClean="0"/>
              <a:t>1.84Pbps</a:t>
            </a:r>
            <a:r>
              <a:rPr lang="zh-CN" altLang="en-US" sz="2000" b="1" dirty="0" smtClean="0"/>
              <a:t>，距离</a:t>
            </a:r>
            <a:r>
              <a:rPr lang="en-US" altLang="zh-CN" sz="2000" b="1" dirty="0" smtClean="0"/>
              <a:t>7.9km</a:t>
            </a:r>
            <a:endParaRPr lang="en-US" altLang="zh-CN" sz="2000" b="1" dirty="0"/>
          </a:p>
          <a:p>
            <a:pPr eaLnBrk="1" hangingPunct="1">
              <a:lnSpc>
                <a:spcPct val="90000"/>
              </a:lnSpc>
            </a:pPr>
            <a:r>
              <a:rPr lang="zh-CN" altLang="en-US" sz="2800" b="1" dirty="0"/>
              <a:t>不能过分弯曲，连接复杂，处理复杂，一般处理时要转换成电信号</a:t>
            </a:r>
          </a:p>
          <a:p>
            <a:pPr lvl="1" eaLnBrk="1" hangingPunct="1">
              <a:lnSpc>
                <a:spcPct val="90000"/>
              </a:lnSpc>
            </a:pPr>
            <a:r>
              <a:rPr lang="zh-CN" altLang="en-US" sz="2400" b="1" dirty="0"/>
              <a:t>发展方向：全光网络</a:t>
            </a:r>
          </a:p>
          <a:p>
            <a:pPr eaLnBrk="1" hangingPunct="1">
              <a:lnSpc>
                <a:spcPct val="90000"/>
              </a:lnSpc>
              <a:buFont typeface="Wingdings" panose="05000000000000000000" pitchFamily="2" charset="2"/>
              <a:buNone/>
            </a:pPr>
            <a:endParaRPr lang="zh-CN" altLang="en-US"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eaLnBrk="1" hangingPunct="1"/>
            <a:r>
              <a:rPr lang="zh-CN" altLang="en-US" b="1" dirty="0"/>
              <a:t>光纤构造</a:t>
            </a:r>
          </a:p>
        </p:txBody>
      </p:sp>
      <p:sp>
        <p:nvSpPr>
          <p:cNvPr id="35843" name="Text Box 1032"/>
          <p:cNvSpPr txBox="1">
            <a:spLocks noChangeArrowheads="1"/>
          </p:cNvSpPr>
          <p:nvPr/>
        </p:nvSpPr>
        <p:spPr bwMode="auto">
          <a:xfrm>
            <a:off x="990600" y="1981200"/>
            <a:ext cx="7620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endParaRPr lang="en-US" altLang="zh-CN" sz="2400"/>
          </a:p>
          <a:p>
            <a:pPr eaLnBrk="1" hangingPunct="1">
              <a:spcBef>
                <a:spcPct val="50000"/>
              </a:spcBef>
              <a:buClrTx/>
              <a:buSzTx/>
              <a:buFontTx/>
              <a:buNone/>
            </a:pPr>
            <a:endParaRPr lang="en-US" altLang="zh-CN" sz="2400"/>
          </a:p>
        </p:txBody>
      </p:sp>
      <p:sp>
        <p:nvSpPr>
          <p:cNvPr id="35844" name="Rectangle 1037"/>
          <p:cNvSpPr>
            <a:spLocks noGrp="1" noChangeArrowheads="1"/>
          </p:cNvSpPr>
          <p:nvPr>
            <p:ph type="body" idx="1"/>
          </p:nvPr>
        </p:nvSpPr>
        <p:spPr>
          <a:xfrm>
            <a:off x="533400" y="2017713"/>
            <a:ext cx="8421688" cy="1335087"/>
          </a:xfrm>
          <a:noFill/>
        </p:spPr>
        <p:txBody>
          <a:bodyPr/>
          <a:lstStyle/>
          <a:p>
            <a:pPr eaLnBrk="1" hangingPunct="1">
              <a:lnSpc>
                <a:spcPct val="80000"/>
              </a:lnSpc>
            </a:pPr>
            <a:r>
              <a:rPr lang="zh-CN" altLang="en-US" sz="1800" b="1"/>
              <a:t>光纤由传导光波的高纯石英玻璃纤维和保护层（</a:t>
            </a:r>
            <a:r>
              <a:rPr lang="en-US" altLang="zh-CN" sz="1800" b="1"/>
              <a:t>jacket</a:t>
            </a:r>
            <a:r>
              <a:rPr lang="zh-CN" altLang="en-US" sz="1800" b="1"/>
              <a:t>）构成，其中纤芯（</a:t>
            </a:r>
            <a:r>
              <a:rPr lang="en-US" altLang="zh-CN" sz="1800" b="1"/>
              <a:t>core</a:t>
            </a:r>
            <a:r>
              <a:rPr lang="zh-CN" altLang="en-US" sz="1800" b="1"/>
              <a:t>）的折射率大于包裹着它的包层（</a:t>
            </a:r>
            <a:r>
              <a:rPr lang="en-US" altLang="zh-CN" sz="1800" b="1"/>
              <a:t>cladding</a:t>
            </a:r>
            <a:r>
              <a:rPr lang="zh-CN" altLang="en-US" sz="1800" b="1"/>
              <a:t>）折射率，这样光信号就被保持在纤芯中不会散播出去。</a:t>
            </a:r>
          </a:p>
          <a:p>
            <a:pPr eaLnBrk="1" hangingPunct="1">
              <a:lnSpc>
                <a:spcPct val="80000"/>
              </a:lnSpc>
            </a:pPr>
            <a:r>
              <a:rPr lang="zh-CN" altLang="en-US" sz="1800" b="1"/>
              <a:t>经常将多根光纤封装在坚固的外壳（</a:t>
            </a:r>
            <a:r>
              <a:rPr lang="en-US" altLang="zh-CN" sz="1800" b="1"/>
              <a:t>sheath</a:t>
            </a:r>
            <a:r>
              <a:rPr lang="zh-CN" altLang="en-US" sz="1800" b="1"/>
              <a:t>）中，形成所谓的多芯光缆。</a:t>
            </a:r>
          </a:p>
        </p:txBody>
      </p:sp>
      <p:pic>
        <p:nvPicPr>
          <p:cNvPr id="35845" name="Picture 1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76600"/>
            <a:ext cx="64008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51363"/>
            <a:ext cx="760571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1040"/>
          <p:cNvSpPr txBox="1">
            <a:spLocks noChangeArrowheads="1"/>
          </p:cNvSpPr>
          <p:nvPr/>
        </p:nvSpPr>
        <p:spPr bwMode="auto">
          <a:xfrm>
            <a:off x="3348038" y="605948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临界角</a:t>
            </a:r>
          </a:p>
        </p:txBody>
      </p:sp>
      <p:sp>
        <p:nvSpPr>
          <p:cNvPr id="35848" name="Text Box 1041"/>
          <p:cNvSpPr txBox="1">
            <a:spLocks noChangeArrowheads="1"/>
          </p:cNvSpPr>
          <p:nvPr/>
        </p:nvSpPr>
        <p:spPr bwMode="auto">
          <a:xfrm>
            <a:off x="5795963" y="500697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完全内反射</a:t>
            </a:r>
          </a:p>
        </p:txBody>
      </p:sp>
      <p:sp>
        <p:nvSpPr>
          <p:cNvPr id="35849" name="Text Box 1042"/>
          <p:cNvSpPr txBox="1">
            <a:spLocks noChangeArrowheads="1"/>
          </p:cNvSpPr>
          <p:nvPr/>
        </p:nvSpPr>
        <p:spPr bwMode="auto">
          <a:xfrm>
            <a:off x="4284663" y="508476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b="1"/>
              <a:t>IR:1.52</a:t>
            </a:r>
          </a:p>
        </p:txBody>
      </p:sp>
      <p:sp>
        <p:nvSpPr>
          <p:cNvPr id="35850" name="Text Box 1043"/>
          <p:cNvSpPr txBox="1">
            <a:spLocks noChangeArrowheads="1"/>
          </p:cNvSpPr>
          <p:nvPr/>
        </p:nvSpPr>
        <p:spPr bwMode="auto">
          <a:xfrm>
            <a:off x="4284663" y="551021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1600" b="1"/>
              <a:t>IR:1.62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zh-CN" altLang="en-US" b="1"/>
              <a:t>光纤的类型</a:t>
            </a:r>
          </a:p>
        </p:txBody>
      </p:sp>
      <p:sp>
        <p:nvSpPr>
          <p:cNvPr id="37891" name="Rectangle 3"/>
          <p:cNvSpPr>
            <a:spLocks noGrp="1" noChangeArrowheads="1"/>
          </p:cNvSpPr>
          <p:nvPr>
            <p:ph type="body" idx="1"/>
          </p:nvPr>
        </p:nvSpPr>
        <p:spPr>
          <a:xfrm>
            <a:off x="1182688" y="2017712"/>
            <a:ext cx="7772400" cy="4723655"/>
          </a:xfrm>
        </p:spPr>
        <p:txBody>
          <a:bodyPr/>
          <a:lstStyle/>
          <a:p>
            <a:pPr eaLnBrk="1" hangingPunct="1"/>
            <a:r>
              <a:rPr lang="zh-CN" altLang="en-US" sz="2800" b="1" dirty="0"/>
              <a:t>多模光纤：多条光传播路径，纤芯大，短距离通信（建筑内或者校园内，大约</a:t>
            </a:r>
            <a:r>
              <a:rPr lang="en-US" altLang="zh-CN" sz="2800" b="1" dirty="0"/>
              <a:t>600m</a:t>
            </a:r>
            <a:r>
              <a:rPr lang="zh-CN" altLang="en-US" sz="2800" b="1" dirty="0"/>
              <a:t>）</a:t>
            </a:r>
          </a:p>
          <a:p>
            <a:pPr lvl="1" eaLnBrk="1" hangingPunct="1"/>
            <a:r>
              <a:rPr lang="en-US" altLang="zh-CN" sz="2400" b="1" dirty="0"/>
              <a:t>SI</a:t>
            </a:r>
            <a:r>
              <a:rPr lang="zh-CN" altLang="en-US" sz="2400" b="1" dirty="0"/>
              <a:t>型（ </a:t>
            </a:r>
            <a:r>
              <a:rPr lang="en-US" altLang="zh-CN" sz="2400" b="1" dirty="0"/>
              <a:t>Multimode step-index fiber</a:t>
            </a:r>
            <a:r>
              <a:rPr lang="zh-CN" altLang="en-US" sz="2400" b="1" dirty="0"/>
              <a:t>，阶跃）：折射率在纤芯和包层交界处阶梯变化</a:t>
            </a:r>
            <a:endParaRPr lang="en-US" altLang="zh-CN" sz="2400" b="1" dirty="0"/>
          </a:p>
          <a:p>
            <a:pPr lvl="1" eaLnBrk="1" hangingPunct="1"/>
            <a:r>
              <a:rPr lang="en-US" altLang="zh-CN" sz="2400" b="1" dirty="0"/>
              <a:t>GI</a:t>
            </a:r>
            <a:r>
              <a:rPr lang="zh-CN" altLang="en-US" sz="2400" b="1" dirty="0"/>
              <a:t>型（</a:t>
            </a:r>
            <a:r>
              <a:rPr lang="en-US" altLang="zh-CN" sz="2400" b="1" dirty="0"/>
              <a:t>Multimode graded-index fiber</a:t>
            </a:r>
            <a:r>
              <a:rPr lang="zh-CN" altLang="en-US" sz="2400" b="1" dirty="0"/>
              <a:t>，渐进）：折射率从纤芯中心开始向包层逐渐减小</a:t>
            </a:r>
            <a:endParaRPr lang="en-US" altLang="zh-CN" sz="2400" b="1" dirty="0"/>
          </a:p>
          <a:p>
            <a:pPr eaLnBrk="1" hangingPunct="1"/>
            <a:r>
              <a:rPr lang="zh-CN" altLang="en-US" sz="2800" b="1" dirty="0"/>
              <a:t>单模光纤（</a:t>
            </a:r>
            <a:r>
              <a:rPr lang="en-US" altLang="zh-CN" sz="2800" b="1" dirty="0"/>
              <a:t>Single mode fiber</a:t>
            </a:r>
            <a:r>
              <a:rPr lang="zh-CN" altLang="en-US" sz="2800" b="1" dirty="0"/>
              <a:t>）：光按直线传播，纤芯小（几个光波长），长距离通信</a:t>
            </a:r>
          </a:p>
          <a:p>
            <a:pPr lvl="1" eaLnBrk="1" hangingPunct="1"/>
            <a:r>
              <a:rPr lang="en-US" altLang="zh-CN" sz="2400" b="1" dirty="0"/>
              <a:t>light is guided down the center of an extremely narrow core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p:cNvSpPr txBox="1">
            <a:spLocks noChangeArrowheads="1"/>
          </p:cNvSpPr>
          <p:nvPr/>
        </p:nvSpPr>
        <p:spPr bwMode="auto">
          <a:xfrm>
            <a:off x="2051050" y="476250"/>
            <a:ext cx="122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t>折射率</a:t>
            </a:r>
          </a:p>
        </p:txBody>
      </p:sp>
      <p:sp>
        <p:nvSpPr>
          <p:cNvPr id="39940" name="TextBox 3"/>
          <p:cNvSpPr txBox="1">
            <a:spLocks noChangeArrowheads="1"/>
          </p:cNvSpPr>
          <p:nvPr/>
        </p:nvSpPr>
        <p:spPr bwMode="auto">
          <a:xfrm>
            <a:off x="4284663" y="836613"/>
            <a:ext cx="3887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t>存在路径差，失真大，传输带宽窄</a:t>
            </a:r>
          </a:p>
        </p:txBody>
      </p:sp>
      <p:sp>
        <p:nvSpPr>
          <p:cNvPr id="39941" name="TextBox 4"/>
          <p:cNvSpPr txBox="1">
            <a:spLocks noChangeArrowheads="1"/>
          </p:cNvSpPr>
          <p:nvPr/>
        </p:nvSpPr>
        <p:spPr bwMode="auto">
          <a:xfrm>
            <a:off x="4437063" y="2636838"/>
            <a:ext cx="3375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t>路径时间基本相同，失真较小</a:t>
            </a:r>
          </a:p>
        </p:txBody>
      </p:sp>
      <p:sp>
        <p:nvSpPr>
          <p:cNvPr id="39942" name="TextBox 5"/>
          <p:cNvSpPr txBox="1">
            <a:spLocks noChangeArrowheads="1"/>
          </p:cNvSpPr>
          <p:nvPr/>
        </p:nvSpPr>
        <p:spPr bwMode="auto">
          <a:xfrm>
            <a:off x="4589463" y="4500563"/>
            <a:ext cx="337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t>直线传播，失真小，距离远</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0663"/>
            <a:ext cx="91440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2"/>
          <p:cNvSpPr>
            <a:spLocks noGrp="1" noChangeArrowheads="1"/>
          </p:cNvSpPr>
          <p:nvPr>
            <p:ph type="title"/>
          </p:nvPr>
        </p:nvSpPr>
        <p:spPr/>
        <p:txBody>
          <a:bodyPr/>
          <a:lstStyle/>
          <a:p>
            <a:pPr eaLnBrk="1" hangingPunct="1"/>
            <a:r>
              <a:rPr lang="zh-CN" altLang="en-US" b="1"/>
              <a:t>红外区域的光通过光纤衰减</a:t>
            </a:r>
          </a:p>
        </p:txBody>
      </p:sp>
      <p:sp>
        <p:nvSpPr>
          <p:cNvPr id="40964" name="Text Box 34"/>
          <p:cNvSpPr txBox="1">
            <a:spLocks noChangeArrowheads="1"/>
          </p:cNvSpPr>
          <p:nvPr/>
        </p:nvSpPr>
        <p:spPr bwMode="auto">
          <a:xfrm>
            <a:off x="1403350" y="1628775"/>
            <a:ext cx="1008063"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t>0.85um</a:t>
            </a:r>
            <a:br>
              <a:rPr lang="en-US" altLang="zh-CN" sz="1600" b="1"/>
            </a:br>
            <a:r>
              <a:rPr lang="zh-CN" altLang="en-US" sz="1600" b="1"/>
              <a:t>波段</a:t>
            </a:r>
          </a:p>
        </p:txBody>
      </p:sp>
      <p:sp>
        <p:nvSpPr>
          <p:cNvPr id="40965" name="Text Box 35"/>
          <p:cNvSpPr txBox="1">
            <a:spLocks noChangeArrowheads="1"/>
          </p:cNvSpPr>
          <p:nvPr/>
        </p:nvSpPr>
        <p:spPr bwMode="auto">
          <a:xfrm>
            <a:off x="4427538" y="1624013"/>
            <a:ext cx="1008062"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t>1.30um</a:t>
            </a:r>
            <a:br>
              <a:rPr lang="en-US" altLang="zh-CN" sz="1600" b="1"/>
            </a:br>
            <a:r>
              <a:rPr lang="zh-CN" altLang="en-US" sz="1600" b="1"/>
              <a:t>波段</a:t>
            </a:r>
          </a:p>
        </p:txBody>
      </p:sp>
      <p:sp>
        <p:nvSpPr>
          <p:cNvPr id="40966" name="Text Box 36"/>
          <p:cNvSpPr txBox="1">
            <a:spLocks noChangeArrowheads="1"/>
          </p:cNvSpPr>
          <p:nvPr/>
        </p:nvSpPr>
        <p:spPr bwMode="auto">
          <a:xfrm>
            <a:off x="6084888" y="1700213"/>
            <a:ext cx="1008062"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1600" b="1"/>
              <a:t>1.55um</a:t>
            </a:r>
            <a:br>
              <a:rPr lang="en-US" altLang="zh-CN" sz="1600" b="1"/>
            </a:br>
            <a:r>
              <a:rPr lang="zh-CN" altLang="en-US" sz="1600" b="1"/>
              <a:t>波段</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44725"/>
            <a:ext cx="8713787"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p:nvPr>
        </p:nvSpPr>
        <p:spPr/>
        <p:txBody>
          <a:bodyPr/>
          <a:lstStyle/>
          <a:p>
            <a:pPr eaLnBrk="1" hangingPunct="1"/>
            <a:r>
              <a:rPr lang="en-US" altLang="zh-CN" b="1"/>
              <a:t>2.2.4</a:t>
            </a:r>
            <a:r>
              <a:rPr lang="zh-CN" altLang="en-US" b="1"/>
              <a:t>无线传输</a:t>
            </a:r>
          </a:p>
        </p:txBody>
      </p:sp>
      <p:sp>
        <p:nvSpPr>
          <p:cNvPr id="48132" name="Rectangle 3"/>
          <p:cNvSpPr>
            <a:spLocks noGrp="1" noChangeArrowheads="1"/>
          </p:cNvSpPr>
          <p:nvPr>
            <p:ph type="body" idx="1"/>
          </p:nvPr>
        </p:nvSpPr>
        <p:spPr>
          <a:xfrm>
            <a:off x="1182688" y="1773238"/>
            <a:ext cx="7772400" cy="4114800"/>
          </a:xfrm>
        </p:spPr>
        <p:txBody>
          <a:bodyPr/>
          <a:lstStyle/>
          <a:p>
            <a:pPr eaLnBrk="1" hangingPunct="1"/>
            <a:r>
              <a:rPr lang="zh-CN" altLang="en-US" b="1"/>
              <a:t>电磁波谱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CN" b="1"/>
              <a:t>Chapter 2 </a:t>
            </a:r>
            <a:r>
              <a:rPr lang="zh-CN" altLang="en-US" b="1"/>
              <a:t>物理层</a:t>
            </a:r>
          </a:p>
        </p:txBody>
      </p:sp>
      <p:sp>
        <p:nvSpPr>
          <p:cNvPr id="7171" name="Rectangle 4"/>
          <p:cNvSpPr>
            <a:spLocks noGrp="1" noChangeArrowheads="1"/>
          </p:cNvSpPr>
          <p:nvPr>
            <p:ph type="body" idx="1"/>
          </p:nvPr>
        </p:nvSpPr>
        <p:spPr>
          <a:xfrm>
            <a:off x="1182688" y="2017713"/>
            <a:ext cx="7046912" cy="3392487"/>
          </a:xfrm>
        </p:spPr>
        <p:txBody>
          <a:bodyPr/>
          <a:lstStyle/>
          <a:p>
            <a:pPr eaLnBrk="1" hangingPunct="1"/>
            <a:r>
              <a:rPr lang="en-US" altLang="zh-CN" b="1" dirty="0"/>
              <a:t>2.1</a:t>
            </a:r>
            <a:r>
              <a:rPr lang="zh-CN" altLang="en-US" b="1" dirty="0"/>
              <a:t>数据通信的理论基础</a:t>
            </a:r>
          </a:p>
          <a:p>
            <a:pPr eaLnBrk="1" hangingPunct="1"/>
            <a:r>
              <a:rPr lang="en-US" altLang="zh-CN" b="1" dirty="0"/>
              <a:t>2.2</a:t>
            </a:r>
            <a:r>
              <a:rPr lang="zh-CN" altLang="en-US" b="1" dirty="0"/>
              <a:t>传输介质</a:t>
            </a:r>
            <a:endParaRPr lang="en-US" altLang="zh-CN" b="1" dirty="0"/>
          </a:p>
          <a:p>
            <a:pPr eaLnBrk="1" hangingPunct="1"/>
            <a:r>
              <a:rPr lang="en-US" altLang="zh-CN" b="1" dirty="0"/>
              <a:t>2.3</a:t>
            </a:r>
            <a:r>
              <a:rPr lang="zh-CN" altLang="en-US" b="1" dirty="0"/>
              <a:t>数字调制与多路复用</a:t>
            </a:r>
          </a:p>
          <a:p>
            <a:pPr eaLnBrk="1" hangingPunct="1"/>
            <a:r>
              <a:rPr lang="en-US" altLang="zh-CN" b="1" dirty="0"/>
              <a:t>2.3</a:t>
            </a:r>
            <a:r>
              <a:rPr lang="zh-CN" altLang="en-US" b="1" dirty="0"/>
              <a:t>电话系统</a:t>
            </a:r>
          </a:p>
          <a:p>
            <a:pPr eaLnBrk="1" hangingPunct="1"/>
            <a:r>
              <a:rPr lang="en-US" altLang="zh-CN" b="1" dirty="0"/>
              <a:t>2.4</a:t>
            </a:r>
            <a:r>
              <a:rPr lang="zh-CN" altLang="en-US" b="1" dirty="0"/>
              <a:t>交换技术</a:t>
            </a:r>
          </a:p>
          <a:p>
            <a:pPr eaLnBrk="1" hangingPunct="1"/>
            <a:endParaRPr lang="en-US" altLang="zh-CN"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86225"/>
            <a:ext cx="58674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title"/>
          </p:nvPr>
        </p:nvSpPr>
        <p:spPr/>
        <p:txBody>
          <a:bodyPr/>
          <a:lstStyle/>
          <a:p>
            <a:pPr eaLnBrk="1" hangingPunct="1"/>
            <a:r>
              <a:rPr lang="zh-CN" altLang="en-US" b="1"/>
              <a:t>无线电传输</a:t>
            </a:r>
          </a:p>
        </p:txBody>
      </p:sp>
      <p:pic>
        <p:nvPicPr>
          <p:cNvPr id="512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73238"/>
            <a:ext cx="5334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6"/>
          <p:cNvSpPr txBox="1">
            <a:spLocks noChangeArrowheads="1"/>
          </p:cNvSpPr>
          <p:nvPr/>
        </p:nvSpPr>
        <p:spPr bwMode="auto">
          <a:xfrm>
            <a:off x="6324600" y="1916113"/>
            <a:ext cx="2362200" cy="454660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tx2"/>
              </a:buClr>
              <a:buSzPct val="75000"/>
              <a:buFont typeface="Wingdings" pitchFamily="2" charset="2"/>
              <a:buChar char="n"/>
              <a:defRPr/>
            </a:pPr>
            <a:r>
              <a:rPr kumimoji="1" lang="zh-CN" altLang="en-US" b="1" dirty="0">
                <a:effectLst>
                  <a:outerShdw blurRad="38100" dist="38100" dir="2700000" algn="tl">
                    <a:srgbClr val="C0C0C0"/>
                  </a:outerShdw>
                </a:effectLst>
                <a:latin typeface="Times New Roman" pitchFamily="18" charset="0"/>
              </a:rPr>
              <a:t>低频</a:t>
            </a:r>
            <a:r>
              <a:rPr kumimoji="1" lang="en-US" altLang="zh-CN" b="1" dirty="0">
                <a:effectLst>
                  <a:outerShdw blurRad="38100" dist="38100" dir="2700000" algn="tl">
                    <a:srgbClr val="C0C0C0"/>
                  </a:outerShdw>
                </a:effectLst>
                <a:latin typeface="Times New Roman" pitchFamily="18" charset="0"/>
              </a:rPr>
              <a:t>LF</a:t>
            </a:r>
            <a:r>
              <a:rPr kumimoji="1" lang="zh-CN" altLang="en-US" b="1" dirty="0">
                <a:effectLst>
                  <a:outerShdw blurRad="38100" dist="38100" dir="2700000" algn="tl">
                    <a:srgbClr val="C0C0C0"/>
                  </a:outerShdw>
                </a:effectLst>
                <a:latin typeface="Times New Roman" pitchFamily="18" charset="0"/>
              </a:rPr>
              <a:t>、中频</a:t>
            </a:r>
            <a:r>
              <a:rPr kumimoji="1" lang="en-US" altLang="zh-CN" b="1" dirty="0">
                <a:effectLst>
                  <a:outerShdw blurRad="38100" dist="38100" dir="2700000" algn="tl">
                    <a:srgbClr val="C0C0C0"/>
                  </a:outerShdw>
                </a:effectLst>
                <a:latin typeface="Times New Roman" pitchFamily="18" charset="0"/>
              </a:rPr>
              <a:t>MF</a:t>
            </a:r>
            <a:r>
              <a:rPr kumimoji="1" lang="zh-CN" altLang="en-US" b="1" dirty="0">
                <a:effectLst>
                  <a:outerShdw blurRad="38100" dist="38100" dir="2700000" algn="tl">
                    <a:srgbClr val="C0C0C0"/>
                  </a:outerShdw>
                </a:effectLst>
                <a:latin typeface="Times New Roman" pitchFamily="18" charset="0"/>
              </a:rPr>
              <a:t>波段电波沿地表传播</a:t>
            </a:r>
          </a:p>
          <a:p>
            <a:pPr eaLnBrk="1" hangingPunct="1">
              <a:lnSpc>
                <a:spcPct val="80000"/>
              </a:lnSpc>
              <a:spcBef>
                <a:spcPct val="20000"/>
              </a:spcBef>
              <a:buClr>
                <a:schemeClr val="tx2"/>
              </a:buClr>
              <a:buSzPct val="75000"/>
              <a:buFont typeface="Wingdings" pitchFamily="2" charset="2"/>
              <a:buChar char="n"/>
              <a:defRPr/>
            </a:pPr>
            <a:endParaRPr kumimoji="1" lang="zh-CN" altLang="en-US" b="1" dirty="0">
              <a:effectLst>
                <a:outerShdw blurRad="38100" dist="38100" dir="2700000" algn="tl">
                  <a:srgbClr val="C0C0C0"/>
                </a:outerShdw>
              </a:effectLst>
              <a:latin typeface="Times New Roman" pitchFamily="18" charset="0"/>
            </a:endParaRPr>
          </a:p>
          <a:p>
            <a:pPr eaLnBrk="1" hangingPunct="1">
              <a:lnSpc>
                <a:spcPct val="80000"/>
              </a:lnSpc>
              <a:spcBef>
                <a:spcPct val="20000"/>
              </a:spcBef>
              <a:buClr>
                <a:schemeClr val="tx2"/>
              </a:buClr>
              <a:buSzPct val="75000"/>
              <a:buFont typeface="Wingdings" pitchFamily="2" charset="2"/>
              <a:buChar char="n"/>
              <a:defRPr/>
            </a:pPr>
            <a:endParaRPr kumimoji="1" lang="zh-CN" altLang="en-US" b="1" dirty="0">
              <a:effectLst>
                <a:outerShdw blurRad="38100" dist="38100" dir="2700000" algn="tl">
                  <a:srgbClr val="C0C0C0"/>
                </a:outerShdw>
              </a:effectLst>
              <a:latin typeface="Times New Roman" pitchFamily="18" charset="0"/>
            </a:endParaRPr>
          </a:p>
          <a:p>
            <a:pPr eaLnBrk="1" hangingPunct="1">
              <a:lnSpc>
                <a:spcPct val="80000"/>
              </a:lnSpc>
              <a:spcBef>
                <a:spcPct val="20000"/>
              </a:spcBef>
              <a:buClr>
                <a:schemeClr val="tx2"/>
              </a:buClr>
              <a:buSzPct val="75000"/>
              <a:buFont typeface="Wingdings" pitchFamily="2" charset="2"/>
              <a:buChar char="n"/>
              <a:defRPr/>
            </a:pPr>
            <a:endParaRPr kumimoji="1" lang="zh-CN" altLang="en-US" b="1" dirty="0">
              <a:effectLst>
                <a:outerShdw blurRad="38100" dist="38100" dir="2700000" algn="tl">
                  <a:srgbClr val="C0C0C0"/>
                </a:outerShdw>
              </a:effectLst>
              <a:latin typeface="Times New Roman" pitchFamily="18" charset="0"/>
            </a:endParaRPr>
          </a:p>
          <a:p>
            <a:pPr eaLnBrk="1" hangingPunct="1">
              <a:lnSpc>
                <a:spcPct val="80000"/>
              </a:lnSpc>
              <a:spcBef>
                <a:spcPct val="20000"/>
              </a:spcBef>
              <a:buClr>
                <a:schemeClr val="tx2"/>
              </a:buClr>
              <a:buSzPct val="75000"/>
              <a:buFont typeface="Wingdings" pitchFamily="2" charset="2"/>
              <a:buChar char="n"/>
              <a:defRPr/>
            </a:pPr>
            <a:endParaRPr kumimoji="1" lang="zh-CN" altLang="en-US" b="1" dirty="0">
              <a:effectLst>
                <a:outerShdw blurRad="38100" dist="38100" dir="2700000" algn="tl">
                  <a:srgbClr val="C0C0C0"/>
                </a:outerShdw>
              </a:effectLst>
              <a:latin typeface="Times New Roman" pitchFamily="18" charset="0"/>
            </a:endParaRPr>
          </a:p>
          <a:p>
            <a:pPr eaLnBrk="1" hangingPunct="1">
              <a:lnSpc>
                <a:spcPct val="80000"/>
              </a:lnSpc>
              <a:spcBef>
                <a:spcPct val="20000"/>
              </a:spcBef>
              <a:buClr>
                <a:schemeClr val="tx2"/>
              </a:buClr>
              <a:buSzPct val="75000"/>
              <a:buFont typeface="Wingdings" pitchFamily="2" charset="2"/>
              <a:buChar char="n"/>
              <a:defRPr/>
            </a:pPr>
            <a:r>
              <a:rPr kumimoji="1" lang="zh-CN" altLang="en-US" b="1" dirty="0">
                <a:effectLst>
                  <a:outerShdw blurRad="38100" dist="38100" dir="2700000" algn="tl">
                    <a:srgbClr val="C0C0C0"/>
                  </a:outerShdw>
                </a:effectLst>
                <a:latin typeface="Times New Roman" pitchFamily="18" charset="0"/>
              </a:rPr>
              <a:t>高频</a:t>
            </a:r>
            <a:r>
              <a:rPr kumimoji="1" lang="en-US" altLang="zh-CN" b="1" dirty="0">
                <a:effectLst>
                  <a:outerShdw blurRad="38100" dist="38100" dir="2700000" algn="tl">
                    <a:srgbClr val="C0C0C0"/>
                  </a:outerShdw>
                </a:effectLst>
                <a:latin typeface="Times New Roman" pitchFamily="18" charset="0"/>
              </a:rPr>
              <a:t>HF</a:t>
            </a:r>
            <a:r>
              <a:rPr kumimoji="1" lang="zh-CN" altLang="en-US" b="1" dirty="0">
                <a:effectLst>
                  <a:outerShdw blurRad="38100" dist="38100" dir="2700000" algn="tl">
                    <a:srgbClr val="C0C0C0"/>
                  </a:outerShdw>
                </a:effectLst>
                <a:latin typeface="Times New Roman" pitchFamily="18" charset="0"/>
              </a:rPr>
              <a:t>和甚高频</a:t>
            </a:r>
            <a:r>
              <a:rPr kumimoji="1" lang="en-US" altLang="zh-CN" b="1" dirty="0">
                <a:effectLst>
                  <a:outerShdw blurRad="38100" dist="38100" dir="2700000" algn="tl">
                    <a:srgbClr val="C0C0C0"/>
                  </a:outerShdw>
                </a:effectLst>
                <a:latin typeface="Times New Roman" pitchFamily="18" charset="0"/>
              </a:rPr>
              <a:t>VHF</a:t>
            </a:r>
            <a:r>
              <a:rPr kumimoji="1" lang="zh-CN" altLang="en-US" b="1" dirty="0">
                <a:effectLst>
                  <a:outerShdw blurRad="38100" dist="38100" dir="2700000" algn="tl">
                    <a:srgbClr val="C0C0C0"/>
                  </a:outerShdw>
                </a:effectLst>
                <a:latin typeface="Times New Roman" pitchFamily="18" charset="0"/>
              </a:rPr>
              <a:t>波段的地表电波会被地球吸收，但可通过地球上空的电离层反射实现长距离传输</a:t>
            </a:r>
            <a:endParaRPr lang="zh-CN" altLang="en-US" b="1" dirty="0"/>
          </a:p>
        </p:txBody>
      </p:sp>
      <p:sp>
        <p:nvSpPr>
          <p:cNvPr id="90119" name="Oval 7"/>
          <p:cNvSpPr>
            <a:spLocks noChangeArrowheads="1"/>
          </p:cNvSpPr>
          <p:nvPr/>
        </p:nvSpPr>
        <p:spPr bwMode="auto">
          <a:xfrm>
            <a:off x="1979613" y="2276475"/>
            <a:ext cx="1295400" cy="1223963"/>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90120" name="Oval 8"/>
          <p:cNvSpPr>
            <a:spLocks noChangeArrowheads="1"/>
          </p:cNvSpPr>
          <p:nvPr/>
        </p:nvSpPr>
        <p:spPr bwMode="auto">
          <a:xfrm>
            <a:off x="2397125" y="2692400"/>
            <a:ext cx="519113" cy="449263"/>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90121" name="Oval 9"/>
          <p:cNvSpPr>
            <a:spLocks noChangeArrowheads="1"/>
          </p:cNvSpPr>
          <p:nvPr/>
        </p:nvSpPr>
        <p:spPr bwMode="auto">
          <a:xfrm>
            <a:off x="3851275" y="2349500"/>
            <a:ext cx="1295400" cy="1223963"/>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90122" name="Oval 10"/>
          <p:cNvSpPr>
            <a:spLocks noChangeArrowheads="1"/>
          </p:cNvSpPr>
          <p:nvPr/>
        </p:nvSpPr>
        <p:spPr bwMode="auto">
          <a:xfrm>
            <a:off x="4268788" y="2708275"/>
            <a:ext cx="519112" cy="449263"/>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22"/>
                                        </p:tgtEl>
                                        <p:attrNameLst>
                                          <p:attrName>style.visibility</p:attrName>
                                        </p:attrNameLst>
                                      </p:cBhvr>
                                      <p:to>
                                        <p:strVal val="visible"/>
                                      </p:to>
                                    </p:set>
                                  </p:childTnLst>
                                </p:cTn>
                              </p:par>
                            </p:childTnLst>
                          </p:cTn>
                        </p:par>
                        <p:par>
                          <p:cTn id="9" fill="hold" nodeType="afterGroup">
                            <p:stCondLst>
                              <p:cond delay="0"/>
                            </p:stCondLst>
                            <p:childTnLst>
                              <p:par>
                                <p:cTn id="10" presetID="6" presetClass="emph" presetSubtype="0" fill="hold" grpId="1" nodeType="afterEffect">
                                  <p:stCondLst>
                                    <p:cond delay="0"/>
                                  </p:stCondLst>
                                  <p:childTnLst>
                                    <p:animScale>
                                      <p:cBhvr>
                                        <p:cTn id="11" dur="1000" fill="hold"/>
                                        <p:tgtEl>
                                          <p:spTgt spid="90120"/>
                                        </p:tgtEl>
                                      </p:cBhvr>
                                      <p:by x="150000" y="150000"/>
                                    </p:animScale>
                                  </p:childTnLst>
                                  <p:subTnLst>
                                    <p:set>
                                      <p:cBhvr override="childStyle">
                                        <p:cTn dur="1" fill="hold" display="0" masterRel="sameClick" afterEffect="1">
                                          <p:stCondLst>
                                            <p:cond evt="end" delay="0">
                                              <p:tn val="10"/>
                                            </p:cond>
                                          </p:stCondLst>
                                        </p:cTn>
                                        <p:tgtEl>
                                          <p:spTgt spid="90120"/>
                                        </p:tgtEl>
                                        <p:attrNameLst>
                                          <p:attrName>style.visibility</p:attrName>
                                        </p:attrNameLst>
                                      </p:cBhvr>
                                      <p:to>
                                        <p:strVal val="hidden"/>
                                      </p:to>
                                    </p:set>
                                  </p:subTnLst>
                                </p:cTn>
                              </p:par>
                              <p:par>
                                <p:cTn id="12" presetID="6" presetClass="emph" presetSubtype="0" fill="hold" grpId="1" nodeType="withEffect">
                                  <p:stCondLst>
                                    <p:cond delay="0"/>
                                  </p:stCondLst>
                                  <p:childTnLst>
                                    <p:animScale>
                                      <p:cBhvr>
                                        <p:cTn id="13" dur="1000" fill="hold"/>
                                        <p:tgtEl>
                                          <p:spTgt spid="90122"/>
                                        </p:tgtEl>
                                      </p:cBhvr>
                                      <p:by x="150000" y="150000"/>
                                    </p:animScale>
                                  </p:childTnLst>
                                  <p:subTnLst>
                                    <p:set>
                                      <p:cBhvr override="childStyle">
                                        <p:cTn dur="1" fill="hold" display="0" masterRel="sameClick" afterEffect="1">
                                          <p:stCondLst>
                                            <p:cond evt="end" delay="0">
                                              <p:tn val="12"/>
                                            </p:cond>
                                          </p:stCondLst>
                                        </p:cTn>
                                        <p:tgtEl>
                                          <p:spTgt spid="90122"/>
                                        </p:tgtEl>
                                        <p:attrNameLst>
                                          <p:attrName>style.visibility</p:attrName>
                                        </p:attrNameLst>
                                      </p:cBhvr>
                                      <p:to>
                                        <p:strVal val="hidden"/>
                                      </p:to>
                                    </p:set>
                                  </p:sub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90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21"/>
                                        </p:tgtEl>
                                        <p:attrNameLst>
                                          <p:attrName>style.visibility</p:attrName>
                                        </p:attrNameLst>
                                      </p:cBhvr>
                                      <p:to>
                                        <p:strVal val="visible"/>
                                      </p:to>
                                    </p:set>
                                  </p:childTnLst>
                                </p:cTn>
                              </p:par>
                            </p:childTnLst>
                          </p:cTn>
                        </p:par>
                        <p:par>
                          <p:cTn id="19" fill="hold" nodeType="afterGroup">
                            <p:stCondLst>
                              <p:cond delay="1000"/>
                            </p:stCondLst>
                            <p:childTnLst>
                              <p:par>
                                <p:cTn id="20" presetID="6" presetClass="emph" presetSubtype="0" fill="hold" grpId="1" nodeType="afterEffect">
                                  <p:stCondLst>
                                    <p:cond delay="0"/>
                                  </p:stCondLst>
                                  <p:childTnLst>
                                    <p:animScale>
                                      <p:cBhvr>
                                        <p:cTn id="21" dur="1000" fill="hold"/>
                                        <p:tgtEl>
                                          <p:spTgt spid="90119"/>
                                        </p:tgtEl>
                                      </p:cBhvr>
                                      <p:by x="150000" y="150000"/>
                                    </p:animScale>
                                  </p:childTnLst>
                                  <p:subTnLst>
                                    <p:set>
                                      <p:cBhvr override="childStyle">
                                        <p:cTn dur="1" fill="hold" display="0" masterRel="sameClick" afterEffect="1">
                                          <p:stCondLst>
                                            <p:cond evt="end" delay="0">
                                              <p:tn val="20"/>
                                            </p:cond>
                                          </p:stCondLst>
                                        </p:cTn>
                                        <p:tgtEl>
                                          <p:spTgt spid="90119"/>
                                        </p:tgtEl>
                                        <p:attrNameLst>
                                          <p:attrName>style.visibility</p:attrName>
                                        </p:attrNameLst>
                                      </p:cBhvr>
                                      <p:to>
                                        <p:strVal val="hidden"/>
                                      </p:to>
                                    </p:set>
                                  </p:subTnLst>
                                </p:cTn>
                              </p:par>
                              <p:par>
                                <p:cTn id="22" presetID="6" presetClass="emph" presetSubtype="0" fill="hold" grpId="1" nodeType="withEffect">
                                  <p:stCondLst>
                                    <p:cond delay="0"/>
                                  </p:stCondLst>
                                  <p:childTnLst>
                                    <p:animScale>
                                      <p:cBhvr>
                                        <p:cTn id="23" dur="1000" fill="hold"/>
                                        <p:tgtEl>
                                          <p:spTgt spid="90121"/>
                                        </p:tgtEl>
                                      </p:cBhvr>
                                      <p:by x="150000" y="150000"/>
                                    </p:animScale>
                                  </p:childTnLst>
                                  <p:subTnLst>
                                    <p:set>
                                      <p:cBhvr override="childStyle">
                                        <p:cTn dur="1" fill="hold" display="0" masterRel="sameClick" afterEffect="1">
                                          <p:stCondLst>
                                            <p:cond evt="end" delay="0">
                                              <p:tn val="22"/>
                                            </p:cond>
                                          </p:stCondLst>
                                        </p:cTn>
                                        <p:tgtEl>
                                          <p:spTgt spid="901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P spid="90119" grpId="1" animBg="1"/>
      <p:bldP spid="90120" grpId="0" animBg="1"/>
      <p:bldP spid="90120" grpId="1" animBg="1"/>
      <p:bldP spid="90121" grpId="0" animBg="1"/>
      <p:bldP spid="90121" grpId="1" animBg="1"/>
      <p:bldP spid="90122" grpId="0" animBg="1"/>
      <p:bldP spid="9012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g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780928"/>
            <a:ext cx="57606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p:txBody>
          <a:bodyPr/>
          <a:lstStyle/>
          <a:p>
            <a:pPr eaLnBrk="1" hangingPunct="1"/>
            <a:r>
              <a:rPr lang="zh-CN" altLang="en-US" b="1"/>
              <a:t>微波传输</a:t>
            </a:r>
          </a:p>
        </p:txBody>
      </p:sp>
      <p:sp>
        <p:nvSpPr>
          <p:cNvPr id="55299" name="Rectangle 3"/>
          <p:cNvSpPr>
            <a:spLocks noGrp="1" noChangeArrowheads="1"/>
          </p:cNvSpPr>
          <p:nvPr>
            <p:ph type="body" idx="1"/>
          </p:nvPr>
        </p:nvSpPr>
        <p:spPr>
          <a:xfrm>
            <a:off x="611188" y="2017712"/>
            <a:ext cx="8343900" cy="3715544"/>
          </a:xfrm>
        </p:spPr>
        <p:txBody>
          <a:bodyPr>
            <a:normAutofit fontScale="92500" lnSpcReduction="10000"/>
          </a:bodyPr>
          <a:lstStyle/>
          <a:p>
            <a:pPr eaLnBrk="1" hangingPunct="1">
              <a:lnSpc>
                <a:spcPct val="90000"/>
              </a:lnSpc>
            </a:pPr>
            <a:r>
              <a:rPr lang="zh-CN" altLang="en-US" sz="2400" b="1" dirty="0"/>
              <a:t>在</a:t>
            </a:r>
            <a:r>
              <a:rPr lang="en-US" altLang="zh-CN" sz="2400" b="1" dirty="0"/>
              <a:t>100MHz</a:t>
            </a:r>
            <a:r>
              <a:rPr lang="zh-CN" altLang="en-US" sz="2400" b="1" dirty="0"/>
              <a:t>以上，微波通过抛物状天线把能量集中于一小束，具有极高的信噪比，沿直线实现可视距传输</a:t>
            </a:r>
          </a:p>
          <a:p>
            <a:pPr eaLnBrk="1" hangingPunct="1">
              <a:lnSpc>
                <a:spcPct val="90000"/>
              </a:lnSpc>
            </a:pPr>
            <a:r>
              <a:rPr lang="zh-CN" altLang="en-US" sz="2400" b="1" dirty="0"/>
              <a:t>在地面因地表弯曲，需中继站接续微波信号，</a:t>
            </a:r>
            <a:r>
              <a:rPr lang="en-US" altLang="zh-CN" sz="2400" b="1" dirty="0"/>
              <a:t>100</a:t>
            </a:r>
            <a:r>
              <a:rPr lang="zh-CN" altLang="en-US" sz="2400" b="1" dirty="0"/>
              <a:t>米高的塔可接续约</a:t>
            </a:r>
            <a:r>
              <a:rPr lang="en-US" altLang="zh-CN" sz="2400" b="1" dirty="0"/>
              <a:t>80</a:t>
            </a:r>
            <a:r>
              <a:rPr lang="zh-CN" altLang="en-US" sz="2400" b="1" dirty="0"/>
              <a:t>公里</a:t>
            </a:r>
          </a:p>
          <a:p>
            <a:pPr marL="0" indent="0" eaLnBrk="1" hangingPunct="1">
              <a:lnSpc>
                <a:spcPct val="90000"/>
              </a:lnSpc>
              <a:buNone/>
            </a:pPr>
            <a:endParaRPr lang="en-US" altLang="zh-CN" sz="2400" b="1" dirty="0"/>
          </a:p>
          <a:p>
            <a:pPr marL="0" indent="0" eaLnBrk="1" hangingPunct="1">
              <a:lnSpc>
                <a:spcPct val="90000"/>
              </a:lnSpc>
              <a:buNone/>
            </a:pPr>
            <a:endParaRPr lang="en-US" altLang="zh-CN" sz="2400" b="1" dirty="0"/>
          </a:p>
          <a:p>
            <a:pPr marL="0" indent="0" eaLnBrk="1" hangingPunct="1">
              <a:lnSpc>
                <a:spcPct val="90000"/>
              </a:lnSpc>
              <a:buNone/>
            </a:pPr>
            <a:endParaRPr lang="en-US" altLang="zh-CN" sz="2400" b="1" dirty="0"/>
          </a:p>
          <a:p>
            <a:pPr marL="0" indent="0" eaLnBrk="1" hangingPunct="1">
              <a:lnSpc>
                <a:spcPct val="90000"/>
              </a:lnSpc>
              <a:buNone/>
            </a:pPr>
            <a:endParaRPr lang="en-US" altLang="zh-CN" sz="2400" b="1" dirty="0"/>
          </a:p>
          <a:p>
            <a:pPr marL="0" indent="0" eaLnBrk="1" hangingPunct="1">
              <a:lnSpc>
                <a:spcPct val="90000"/>
              </a:lnSpc>
              <a:buNone/>
            </a:pPr>
            <a:endParaRPr lang="zh-CN" altLang="en-US" sz="2400" b="1" dirty="0"/>
          </a:p>
          <a:p>
            <a:pPr eaLnBrk="1" hangingPunct="1">
              <a:lnSpc>
                <a:spcPct val="90000"/>
              </a:lnSpc>
            </a:pPr>
            <a:r>
              <a:rPr lang="zh-CN" altLang="en-US" sz="2400" b="1" dirty="0"/>
              <a:t>开放的波段：</a:t>
            </a:r>
            <a:r>
              <a:rPr lang="en-US" altLang="zh-CN" sz="2400" b="1" dirty="0"/>
              <a:t>2.4~ 2.4835 GHz</a:t>
            </a:r>
            <a:r>
              <a:rPr lang="zh-CN" altLang="en-US" sz="2400" b="1" dirty="0"/>
              <a:t>，</a:t>
            </a:r>
            <a:r>
              <a:rPr lang="en-US" altLang="zh-CN" sz="2400" b="1" dirty="0"/>
              <a:t>5.735~5.860GHz</a:t>
            </a:r>
            <a:r>
              <a:rPr lang="zh-CN" altLang="en-US" sz="2400" b="1" dirty="0"/>
              <a:t>，即工业</a:t>
            </a:r>
            <a:r>
              <a:rPr lang="en-US" altLang="zh-CN" sz="2400" b="1" dirty="0"/>
              <a:t>/</a:t>
            </a:r>
            <a:r>
              <a:rPr lang="zh-CN" altLang="en-US" sz="2400" b="1" dirty="0"/>
              <a:t>科学</a:t>
            </a:r>
            <a:r>
              <a:rPr lang="en-US" altLang="zh-CN" sz="2400" b="1" dirty="0"/>
              <a:t>/</a:t>
            </a:r>
            <a:r>
              <a:rPr lang="zh-CN" altLang="en-US" sz="2400" b="1" dirty="0"/>
              <a:t>医学波段（</a:t>
            </a:r>
            <a:r>
              <a:rPr lang="en-US" altLang="zh-CN" sz="2400" b="1" dirty="0"/>
              <a:t>ISM</a:t>
            </a:r>
            <a:r>
              <a:rPr lang="zh-CN" altLang="en-US" sz="2400" b="1" dirty="0"/>
              <a:t>）</a:t>
            </a:r>
          </a:p>
        </p:txBody>
      </p:sp>
      <p:grpSp>
        <p:nvGrpSpPr>
          <p:cNvPr id="2" name="组合 1"/>
          <p:cNvGrpSpPr/>
          <p:nvPr/>
        </p:nvGrpSpPr>
        <p:grpSpPr>
          <a:xfrm>
            <a:off x="34925" y="5445224"/>
            <a:ext cx="8929688" cy="1368326"/>
            <a:chOff x="34925" y="4724400"/>
            <a:chExt cx="8929688" cy="2089150"/>
          </a:xfrm>
        </p:grpSpPr>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724400"/>
              <a:ext cx="89296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ChangeArrowheads="1"/>
            </p:cNvSpPr>
            <p:nvPr/>
          </p:nvSpPr>
          <p:spPr bwMode="auto">
            <a:xfrm>
              <a:off x="3109527" y="5373688"/>
              <a:ext cx="1439862"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55302" name="Rectangle 6"/>
            <p:cNvSpPr>
              <a:spLocks noChangeArrowheads="1"/>
            </p:cNvSpPr>
            <p:nvPr/>
          </p:nvSpPr>
          <p:spPr bwMode="auto">
            <a:xfrm>
              <a:off x="5867400" y="5373688"/>
              <a:ext cx="2233613"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grpSp>
    </p:spTree>
    <p:extLst>
      <p:ext uri="{BB962C8B-B14F-4D97-AF65-F5344CB8AC3E}">
        <p14:creationId xmlns:p14="http://schemas.microsoft.com/office/powerpoint/2010/main" val="1971373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r>
              <a:rPr lang="en-US" altLang="zh-CN" b="1" dirty="0"/>
              <a:t>5G</a:t>
            </a:r>
            <a:r>
              <a:rPr lang="zh-CN" altLang="en-US" b="1" dirty="0"/>
              <a:t>移动网络频段</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448476"/>
            <a:ext cx="711252" cy="455848"/>
          </a:xfrm>
          <a:prstGeom prst="rect">
            <a:avLst/>
          </a:prstGeom>
        </p:spPr>
      </p:pic>
      <p:pic>
        <p:nvPicPr>
          <p:cNvPr id="4" name="图片 3"/>
          <p:cNvPicPr>
            <a:picLocks noChangeAspect="1"/>
          </p:cNvPicPr>
          <p:nvPr/>
        </p:nvPicPr>
        <p:blipFill>
          <a:blip r:embed="rId4"/>
          <a:stretch>
            <a:fillRect/>
          </a:stretch>
        </p:blipFill>
        <p:spPr>
          <a:xfrm>
            <a:off x="6633" y="2072559"/>
            <a:ext cx="8110951" cy="4752528"/>
          </a:xfrm>
          <a:prstGeom prst="rect">
            <a:avLst/>
          </a:prstGeom>
        </p:spPr>
      </p:pic>
      <p:sp>
        <p:nvSpPr>
          <p:cNvPr id="3" name="文本框 2"/>
          <p:cNvSpPr txBox="1"/>
          <p:nvPr/>
        </p:nvSpPr>
        <p:spPr>
          <a:xfrm>
            <a:off x="99391" y="2003051"/>
            <a:ext cx="8900211" cy="307777"/>
          </a:xfrm>
          <a:prstGeom prst="rect">
            <a:avLst/>
          </a:prstGeom>
          <a:solidFill>
            <a:schemeClr val="bg1"/>
          </a:solidFill>
        </p:spPr>
        <p:txBody>
          <a:bodyPr wrap="square" rtlCol="0">
            <a:spAutoFit/>
          </a:bodyPr>
          <a:lstStyle/>
          <a:p>
            <a:r>
              <a:rPr lang="en-US" altLang="zh-CN" sz="1400" b="1" dirty="0"/>
              <a:t>ITU</a:t>
            </a:r>
            <a:r>
              <a:rPr lang="zh-CN" altLang="en-US" sz="1400" b="1" dirty="0"/>
              <a:t>定义的</a:t>
            </a:r>
            <a:r>
              <a:rPr lang="en-US" altLang="zh-CN" sz="1400" b="1" dirty="0"/>
              <a:t>5G</a:t>
            </a:r>
            <a:r>
              <a:rPr lang="zh-CN" altLang="en-US" sz="1400" b="1" dirty="0"/>
              <a:t>毫米波频段包括</a:t>
            </a:r>
            <a:r>
              <a:rPr lang="en-US" altLang="zh-CN" sz="1400" b="1" dirty="0"/>
              <a:t>24.25-27.5GHz</a:t>
            </a:r>
            <a:r>
              <a:rPr lang="zh-CN" altLang="en-US" sz="1400" b="1" dirty="0"/>
              <a:t>、</a:t>
            </a:r>
            <a:r>
              <a:rPr lang="en-US" altLang="zh-CN" sz="1400" b="1" dirty="0"/>
              <a:t>37-43.5GHz</a:t>
            </a:r>
            <a:r>
              <a:rPr lang="zh-CN" altLang="en-US" sz="1400" b="1" dirty="0"/>
              <a:t>、</a:t>
            </a:r>
            <a:r>
              <a:rPr lang="en-US" altLang="zh-CN" sz="1400" b="1" dirty="0"/>
              <a:t>45.5-47GHz</a:t>
            </a:r>
            <a:r>
              <a:rPr lang="zh-CN" altLang="en-US" sz="1400" b="1" dirty="0"/>
              <a:t>、</a:t>
            </a:r>
            <a:r>
              <a:rPr lang="en-US" altLang="zh-CN" sz="1400" b="1" dirty="0"/>
              <a:t>47.2-48.2GHz </a:t>
            </a:r>
            <a:r>
              <a:rPr lang="zh-CN" altLang="en-US" sz="1400" b="1" dirty="0"/>
              <a:t>和</a:t>
            </a:r>
            <a:r>
              <a:rPr lang="en-US" altLang="zh-CN" sz="1400" b="1" dirty="0"/>
              <a:t>66-71GHz</a:t>
            </a:r>
          </a:p>
        </p:txBody>
      </p:sp>
      <p:sp>
        <p:nvSpPr>
          <p:cNvPr id="6" name="文本框 5"/>
          <p:cNvSpPr txBox="1"/>
          <p:nvPr/>
        </p:nvSpPr>
        <p:spPr>
          <a:xfrm>
            <a:off x="8169335" y="4664169"/>
            <a:ext cx="939169" cy="276999"/>
          </a:xfrm>
          <a:prstGeom prst="rect">
            <a:avLst/>
          </a:prstGeom>
          <a:noFill/>
        </p:spPr>
        <p:txBody>
          <a:bodyPr wrap="square" rtlCol="0">
            <a:spAutoFit/>
          </a:bodyPr>
          <a:lstStyle/>
          <a:p>
            <a:r>
              <a:rPr lang="en-US" altLang="zh-CN" sz="1200" b="1" dirty="0"/>
              <a:t>Sub 6GHz</a:t>
            </a:r>
            <a:endParaRPr lang="zh-CN" altLang="en-US" sz="1200" b="1" dirty="0"/>
          </a:p>
        </p:txBody>
      </p:sp>
      <p:sp>
        <p:nvSpPr>
          <p:cNvPr id="8" name="矩形 7"/>
          <p:cNvSpPr/>
          <p:nvPr/>
        </p:nvSpPr>
        <p:spPr>
          <a:xfrm>
            <a:off x="0" y="3429000"/>
            <a:ext cx="8117584" cy="280831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r>
              <a:rPr lang="zh-CN" altLang="en-US" b="1"/>
              <a:t>卫星通信</a:t>
            </a: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84185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3"/>
          <p:cNvSpPr txBox="1">
            <a:spLocks noChangeArrowheads="1"/>
          </p:cNvSpPr>
          <p:nvPr/>
        </p:nvSpPr>
        <p:spPr bwMode="auto">
          <a:xfrm>
            <a:off x="3635375" y="2781300"/>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t>同步</a:t>
            </a:r>
          </a:p>
        </p:txBody>
      </p:sp>
      <p:sp>
        <p:nvSpPr>
          <p:cNvPr id="57349" name="TextBox 4"/>
          <p:cNvSpPr txBox="1">
            <a:spLocks noChangeArrowheads="1"/>
          </p:cNvSpPr>
          <p:nvPr/>
        </p:nvSpPr>
        <p:spPr bwMode="auto">
          <a:xfrm>
            <a:off x="3635375" y="5116513"/>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t>中轨</a:t>
            </a:r>
          </a:p>
        </p:txBody>
      </p:sp>
      <p:sp>
        <p:nvSpPr>
          <p:cNvPr id="57350" name="TextBox 5"/>
          <p:cNvSpPr txBox="1">
            <a:spLocks noChangeArrowheads="1"/>
          </p:cNvSpPr>
          <p:nvPr/>
        </p:nvSpPr>
        <p:spPr bwMode="auto">
          <a:xfrm>
            <a:off x="3635375" y="6269038"/>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t>低轨</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71550" y="238125"/>
            <a:ext cx="5851525" cy="1462088"/>
          </a:xfrm>
        </p:spPr>
        <p:txBody>
          <a:bodyPr/>
          <a:lstStyle/>
          <a:p>
            <a:pPr eaLnBrk="1" hangingPunct="1"/>
            <a:r>
              <a:rPr lang="zh-CN" altLang="en-US" sz="3600" b="1"/>
              <a:t>卫星通信主要频段</a:t>
            </a:r>
          </a:p>
        </p:txBody>
      </p:sp>
      <p:sp>
        <p:nvSpPr>
          <p:cNvPr id="3077" name="Rectangle 3"/>
          <p:cNvSpPr>
            <a:spLocks noGrp="1" noChangeArrowheads="1"/>
          </p:cNvSpPr>
          <p:nvPr>
            <p:ph type="body" idx="1"/>
          </p:nvPr>
        </p:nvSpPr>
        <p:spPr>
          <a:xfrm>
            <a:off x="755576" y="4921806"/>
            <a:ext cx="7888390" cy="1161884"/>
          </a:xfrm>
        </p:spPr>
        <p:txBody>
          <a:bodyPr>
            <a:normAutofit/>
          </a:bodyPr>
          <a:lstStyle/>
          <a:p>
            <a:pPr eaLnBrk="1" hangingPunct="1">
              <a:lnSpc>
                <a:spcPct val="90000"/>
              </a:lnSpc>
              <a:defRPr/>
            </a:pPr>
            <a:r>
              <a:rPr lang="en-US" altLang="zh-CN" sz="2400" b="1" dirty="0"/>
              <a:t>V-band: 40~75GHz, </a:t>
            </a:r>
            <a:r>
              <a:rPr lang="en-US" altLang="zh-CN" sz="2400" b="1" dirty="0" err="1"/>
              <a:t>OneWeb</a:t>
            </a:r>
            <a:r>
              <a:rPr lang="zh-CN" altLang="en-US" sz="2400" b="1" dirty="0"/>
              <a:t>、</a:t>
            </a:r>
            <a:r>
              <a:rPr lang="en-US" altLang="zh-CN" sz="2400" b="1" dirty="0"/>
              <a:t>Space X (</a:t>
            </a:r>
            <a:r>
              <a:rPr lang="en-US" altLang="zh-CN" sz="2400" b="1" dirty="0" err="1"/>
              <a:t>Starlink</a:t>
            </a:r>
            <a:r>
              <a:rPr lang="en-US" altLang="zh-CN" sz="2400" b="1" dirty="0"/>
              <a:t>)</a:t>
            </a:r>
            <a:r>
              <a:rPr lang="zh-CN" altLang="en-US" sz="2400" b="1" dirty="0"/>
              <a:t>、</a:t>
            </a:r>
            <a:r>
              <a:rPr lang="en-US" altLang="zh-CN" sz="2400" b="1" dirty="0" err="1"/>
              <a:t>Telesat</a:t>
            </a:r>
            <a:r>
              <a:rPr lang="zh-CN" altLang="en-US" sz="2400" b="1" dirty="0"/>
              <a:t>、</a:t>
            </a:r>
            <a:r>
              <a:rPr lang="en-US" altLang="zh-CN" sz="2400" b="1" dirty="0"/>
              <a:t>Boeing</a:t>
            </a:r>
            <a:r>
              <a:rPr lang="zh-CN" altLang="en-US" sz="2400" b="1" dirty="0"/>
              <a:t>等公司希望在非同步卫星轨道（主要是</a:t>
            </a:r>
            <a:r>
              <a:rPr lang="en-US" altLang="zh-CN" sz="2400" b="1" dirty="0"/>
              <a:t>LEO</a:t>
            </a:r>
            <a:r>
              <a:rPr lang="zh-CN" altLang="en-US" sz="2400" b="1" dirty="0"/>
              <a:t>）通信中使用</a:t>
            </a:r>
            <a:r>
              <a:rPr lang="en-US" altLang="zh-CN" sz="2400" b="1" dirty="0"/>
              <a:t>V-band</a:t>
            </a:r>
          </a:p>
        </p:txBody>
      </p:sp>
      <p:grpSp>
        <p:nvGrpSpPr>
          <p:cNvPr id="2" name="组合 1"/>
          <p:cNvGrpSpPr/>
          <p:nvPr/>
        </p:nvGrpSpPr>
        <p:grpSpPr>
          <a:xfrm>
            <a:off x="107504" y="2016320"/>
            <a:ext cx="3600400" cy="2651125"/>
            <a:chOff x="2484438" y="1844675"/>
            <a:chExt cx="4462462" cy="2651125"/>
          </a:xfrm>
        </p:grpSpPr>
        <p:sp>
          <p:nvSpPr>
            <p:cNvPr id="59396" name="AutoShape 6" descr="Small grid"/>
            <p:cNvSpPr>
              <a:spLocks noChangeArrowheads="1"/>
            </p:cNvSpPr>
            <p:nvPr/>
          </p:nvSpPr>
          <p:spPr bwMode="auto">
            <a:xfrm rot="5400000">
              <a:off x="4125913" y="2452688"/>
              <a:ext cx="395287" cy="230187"/>
            </a:xfrm>
            <a:prstGeom prst="parallelogram">
              <a:avLst>
                <a:gd name="adj" fmla="val 42923"/>
              </a:avLst>
            </a:prstGeom>
            <a:pattFill prst="smGrid">
              <a:fgClr>
                <a:schemeClr val="bg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graphicFrame>
          <p:nvGraphicFramePr>
            <p:cNvPr id="59397" name="Object 7"/>
            <p:cNvGraphicFramePr>
              <a:graphicFrameLocks/>
            </p:cNvGraphicFramePr>
            <p:nvPr>
              <p:extLst>
                <p:ext uri="{D42A27DB-BD31-4B8C-83A1-F6EECF244321}">
                  <p14:modId xmlns:p14="http://schemas.microsoft.com/office/powerpoint/2010/main" val="3868878814"/>
                </p:ext>
              </p:extLst>
            </p:nvPr>
          </p:nvGraphicFramePr>
          <p:xfrm>
            <a:off x="2627313" y="3422650"/>
            <a:ext cx="565150" cy="706438"/>
          </p:xfrm>
          <a:graphic>
            <a:graphicData uri="http://schemas.openxmlformats.org/presentationml/2006/ole">
              <mc:AlternateContent xmlns:mc="http://schemas.openxmlformats.org/markup-compatibility/2006">
                <mc:Choice xmlns:v="urn:schemas-microsoft-com:vml" Requires="v">
                  <p:oleObj spid="_x0000_s3102" name="Drag 'n Draw" r:id="rId4" imgW="89364" imgH="84060" progId="">
                    <p:embed/>
                  </p:oleObj>
                </mc:Choice>
                <mc:Fallback>
                  <p:oleObj name="Drag 'n Draw" r:id="rId4" imgW="89364" imgH="84060" progId="">
                    <p:embed/>
                    <p:pic>
                      <p:nvPicPr>
                        <p:cNvPr id="0" name="Picture 20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422650"/>
                          <a:ext cx="5651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8" name="Rectangle 9"/>
            <p:cNvSpPr>
              <a:spLocks noChangeArrowheads="1"/>
            </p:cNvSpPr>
            <p:nvPr/>
          </p:nvSpPr>
          <p:spPr bwMode="auto">
            <a:xfrm>
              <a:off x="4043363" y="2108200"/>
              <a:ext cx="461962" cy="350838"/>
            </a:xfrm>
            <a:prstGeom prst="rect">
              <a:avLst/>
            </a:prstGeom>
            <a:gradFill rotWithShape="0">
              <a:gsLst>
                <a:gs pos="0">
                  <a:srgbClr val="46461C"/>
                </a:gs>
                <a:gs pos="50000">
                  <a:srgbClr val="EAEC5E"/>
                </a:gs>
                <a:gs pos="100000">
                  <a:srgbClr val="4646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59399" name="AutoShape 10" descr="Small grid"/>
            <p:cNvSpPr>
              <a:spLocks noChangeArrowheads="1"/>
            </p:cNvSpPr>
            <p:nvPr/>
          </p:nvSpPr>
          <p:spPr bwMode="auto">
            <a:xfrm rot="5400000">
              <a:off x="3960813" y="1927225"/>
              <a:ext cx="395288" cy="230187"/>
            </a:xfrm>
            <a:prstGeom prst="parallelogram">
              <a:avLst>
                <a:gd name="adj" fmla="val 42923"/>
              </a:avLst>
            </a:prstGeom>
            <a:pattFill prst="smGrid">
              <a:fgClr>
                <a:schemeClr val="bg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59400" name="Line 11"/>
            <p:cNvSpPr>
              <a:spLocks noChangeShapeType="1"/>
            </p:cNvSpPr>
            <p:nvPr/>
          </p:nvSpPr>
          <p:spPr bwMode="auto">
            <a:xfrm flipV="1">
              <a:off x="3086100" y="2589213"/>
              <a:ext cx="990600" cy="1009650"/>
            </a:xfrm>
            <a:prstGeom prst="line">
              <a:avLst/>
            </a:prstGeom>
            <a:noFill/>
            <a:ln w="50800">
              <a:solidFill>
                <a:schemeClr val="tx1"/>
              </a:solidFill>
              <a:prstDash val="dash"/>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01" name="Line 12"/>
            <p:cNvSpPr>
              <a:spLocks noChangeShapeType="1"/>
            </p:cNvSpPr>
            <p:nvPr/>
          </p:nvSpPr>
          <p:spPr bwMode="auto">
            <a:xfrm>
              <a:off x="4505325" y="2589213"/>
              <a:ext cx="990600" cy="1052512"/>
            </a:xfrm>
            <a:prstGeom prst="line">
              <a:avLst/>
            </a:prstGeom>
            <a:noFill/>
            <a:ln w="50800">
              <a:solidFill>
                <a:schemeClr val="tx1"/>
              </a:solidFill>
              <a:prstDash val="dash"/>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02" name="Rectangle 13"/>
            <p:cNvSpPr>
              <a:spLocks noChangeArrowheads="1"/>
            </p:cNvSpPr>
            <p:nvPr/>
          </p:nvSpPr>
          <p:spPr bwMode="auto">
            <a:xfrm>
              <a:off x="2616200" y="3194050"/>
              <a:ext cx="60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600" b="1">
                  <a:latin typeface="Arial" panose="020B0604020202020204" pitchFamily="34" charset="0"/>
                </a:rPr>
                <a:t>dish</a:t>
              </a:r>
            </a:p>
          </p:txBody>
        </p:sp>
        <p:sp>
          <p:nvSpPr>
            <p:cNvPr id="59403" name="Rectangle 14"/>
            <p:cNvSpPr>
              <a:spLocks noChangeArrowheads="1"/>
            </p:cNvSpPr>
            <p:nvPr/>
          </p:nvSpPr>
          <p:spPr bwMode="auto">
            <a:xfrm>
              <a:off x="5554663" y="3281363"/>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latin typeface="Arial" panose="020B0604020202020204" pitchFamily="34" charset="0"/>
                </a:rPr>
                <a:t>dish</a:t>
              </a:r>
            </a:p>
          </p:txBody>
        </p:sp>
        <p:sp>
          <p:nvSpPr>
            <p:cNvPr id="59404" name="Rectangle 15"/>
            <p:cNvSpPr>
              <a:spLocks noChangeArrowheads="1"/>
            </p:cNvSpPr>
            <p:nvPr/>
          </p:nvSpPr>
          <p:spPr bwMode="auto">
            <a:xfrm>
              <a:off x="2484438" y="4159250"/>
              <a:ext cx="1506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600" b="1">
                  <a:latin typeface="Arial" panose="020B0604020202020204" pitchFamily="34" charset="0"/>
                </a:rPr>
                <a:t>uplink station</a:t>
              </a:r>
            </a:p>
          </p:txBody>
        </p:sp>
        <p:sp>
          <p:nvSpPr>
            <p:cNvPr id="59405" name="Rectangle 16"/>
            <p:cNvSpPr>
              <a:spLocks noChangeArrowheads="1"/>
            </p:cNvSpPr>
            <p:nvPr/>
          </p:nvSpPr>
          <p:spPr bwMode="auto">
            <a:xfrm>
              <a:off x="5157788" y="4159250"/>
              <a:ext cx="1789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600" b="1" dirty="0">
                  <a:latin typeface="Arial" panose="020B0604020202020204" pitchFamily="34" charset="0"/>
                </a:rPr>
                <a:t>downlink station</a:t>
              </a:r>
            </a:p>
          </p:txBody>
        </p:sp>
        <p:sp>
          <p:nvSpPr>
            <p:cNvPr id="59406" name="Rectangle 17"/>
            <p:cNvSpPr>
              <a:spLocks noChangeArrowheads="1"/>
            </p:cNvSpPr>
            <p:nvPr/>
          </p:nvSpPr>
          <p:spPr bwMode="auto">
            <a:xfrm>
              <a:off x="4530725" y="1878013"/>
              <a:ext cx="1368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600" b="1">
                  <a:latin typeface="Arial" panose="020B0604020202020204" pitchFamily="34" charset="0"/>
                </a:rPr>
                <a:t>satellite</a:t>
              </a:r>
            </a:p>
            <a:p>
              <a:pPr>
                <a:spcBef>
                  <a:spcPct val="0"/>
                </a:spcBef>
                <a:buClrTx/>
                <a:buSzTx/>
                <a:buFontTx/>
                <a:buNone/>
              </a:pPr>
              <a:r>
                <a:rPr lang="en-US" altLang="zh-CN" sz="1600" b="1">
                  <a:latin typeface="Arial" panose="020B0604020202020204" pitchFamily="34" charset="0"/>
                </a:rPr>
                <a:t>transponder</a:t>
              </a:r>
            </a:p>
          </p:txBody>
        </p:sp>
        <p:graphicFrame>
          <p:nvGraphicFramePr>
            <p:cNvPr id="59407" name="Object 20"/>
            <p:cNvGraphicFramePr>
              <a:graphicFrameLocks/>
            </p:cNvGraphicFramePr>
            <p:nvPr>
              <p:extLst>
                <p:ext uri="{D42A27DB-BD31-4B8C-83A1-F6EECF244321}">
                  <p14:modId xmlns:p14="http://schemas.microsoft.com/office/powerpoint/2010/main" val="2585004213"/>
                </p:ext>
              </p:extLst>
            </p:nvPr>
          </p:nvGraphicFramePr>
          <p:xfrm>
            <a:off x="5399088" y="3482975"/>
            <a:ext cx="565150" cy="706438"/>
          </p:xfrm>
          <a:graphic>
            <a:graphicData uri="http://schemas.openxmlformats.org/presentationml/2006/ole">
              <mc:AlternateContent xmlns:mc="http://schemas.openxmlformats.org/markup-compatibility/2006">
                <mc:Choice xmlns:v="urn:schemas-microsoft-com:vml" Requires="v">
                  <p:oleObj spid="_x0000_s3103" name="Drag 'n Draw" r:id="rId6" imgW="89364" imgH="84060" progId="">
                    <p:embed/>
                  </p:oleObj>
                </mc:Choice>
                <mc:Fallback>
                  <p:oleObj name="Drag 'n Draw" r:id="rId6" imgW="89364" imgH="84060" progId="">
                    <p:embed/>
                    <p:pic>
                      <p:nvPicPr>
                        <p:cNvPr id="0" name="Picture 20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88" y="3482975"/>
                          <a:ext cx="5651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 name="表格 3"/>
          <p:cNvGraphicFramePr>
            <a:graphicFrameLocks noGrp="1"/>
          </p:cNvGraphicFramePr>
          <p:nvPr>
            <p:extLst>
              <p:ext uri="{D42A27DB-BD31-4B8C-83A1-F6EECF244321}">
                <p14:modId xmlns:p14="http://schemas.microsoft.com/office/powerpoint/2010/main" val="4225350390"/>
              </p:ext>
            </p:extLst>
          </p:nvPr>
        </p:nvGraphicFramePr>
        <p:xfrm>
          <a:off x="3333888" y="1866778"/>
          <a:ext cx="4968552" cy="2494280"/>
        </p:xfrm>
        <a:graphic>
          <a:graphicData uri="http://schemas.openxmlformats.org/drawingml/2006/table">
            <a:tbl>
              <a:tblPr firstRow="1" bandRow="1">
                <a:tableStyleId>{5C22544A-7EE6-4342-B048-85BDC9FD1C3A}</a:tableStyleId>
              </a:tblPr>
              <a:tblGrid>
                <a:gridCol w="504056">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tblGrid>
              <a:tr h="370840">
                <a:tc>
                  <a:txBody>
                    <a:bodyPr/>
                    <a:lstStyle/>
                    <a:p>
                      <a:pPr algn="ctr"/>
                      <a:r>
                        <a:rPr lang="zh-CN" altLang="en-US" dirty="0">
                          <a:solidFill>
                            <a:schemeClr val="tx1"/>
                          </a:solidFill>
                        </a:rPr>
                        <a:t>频段</a:t>
                      </a:r>
                    </a:p>
                  </a:txBody>
                  <a:tcPr/>
                </a:tc>
                <a:tc>
                  <a:txBody>
                    <a:bodyPr/>
                    <a:lstStyle/>
                    <a:p>
                      <a:pPr algn="ctr"/>
                      <a:r>
                        <a:rPr lang="zh-CN" altLang="en-US" dirty="0">
                          <a:solidFill>
                            <a:schemeClr val="tx1"/>
                          </a:solidFill>
                        </a:rPr>
                        <a:t>下行</a:t>
                      </a:r>
                    </a:p>
                  </a:txBody>
                  <a:tcPr/>
                </a:tc>
                <a:tc>
                  <a:txBody>
                    <a:bodyPr/>
                    <a:lstStyle/>
                    <a:p>
                      <a:pPr algn="ctr"/>
                      <a:r>
                        <a:rPr lang="zh-CN" altLang="en-US" dirty="0">
                          <a:solidFill>
                            <a:schemeClr val="tx1"/>
                          </a:solidFill>
                        </a:rPr>
                        <a:t>上行</a:t>
                      </a:r>
                    </a:p>
                  </a:txBody>
                  <a:tcPr/>
                </a:tc>
                <a:tc>
                  <a:txBody>
                    <a:bodyPr/>
                    <a:lstStyle/>
                    <a:p>
                      <a:pPr algn="ctr"/>
                      <a:r>
                        <a:rPr lang="zh-CN" altLang="en-US" dirty="0">
                          <a:solidFill>
                            <a:schemeClr val="tx1"/>
                          </a:solidFill>
                        </a:rPr>
                        <a:t>带宽</a:t>
                      </a:r>
                    </a:p>
                  </a:txBody>
                  <a:tcPr/>
                </a:tc>
                <a:tc>
                  <a:txBody>
                    <a:bodyPr/>
                    <a:lstStyle/>
                    <a:p>
                      <a:pPr algn="ctr"/>
                      <a:r>
                        <a:rPr lang="zh-CN" altLang="en-US" dirty="0">
                          <a:solidFill>
                            <a:schemeClr val="tx1"/>
                          </a:solidFill>
                        </a:rPr>
                        <a:t>问题</a:t>
                      </a:r>
                    </a:p>
                  </a:txBody>
                  <a:tcPr/>
                </a:tc>
                <a:extLst>
                  <a:ext uri="{0D108BD9-81ED-4DB2-BD59-A6C34878D82A}">
                    <a16:rowId xmlns="" xmlns:a16="http://schemas.microsoft.com/office/drawing/2014/main" val="10000"/>
                  </a:ext>
                </a:extLst>
              </a:tr>
              <a:tr h="370840">
                <a:tc>
                  <a:txBody>
                    <a:bodyPr/>
                    <a:lstStyle/>
                    <a:p>
                      <a:pPr algn="ctr"/>
                      <a:r>
                        <a:rPr lang="en-US" altLang="zh-CN" dirty="0">
                          <a:solidFill>
                            <a:schemeClr val="tx1"/>
                          </a:solidFill>
                        </a:rPr>
                        <a:t>L</a:t>
                      </a:r>
                      <a:endParaRPr lang="zh-CN" altLang="en-US" dirty="0">
                        <a:solidFill>
                          <a:schemeClr val="tx1"/>
                        </a:solidFill>
                      </a:endParaRPr>
                    </a:p>
                  </a:txBody>
                  <a:tcPr/>
                </a:tc>
                <a:tc>
                  <a:txBody>
                    <a:bodyPr/>
                    <a:lstStyle/>
                    <a:p>
                      <a:pPr algn="ctr"/>
                      <a:r>
                        <a:rPr lang="en-US" altLang="zh-CN" dirty="0">
                          <a:solidFill>
                            <a:schemeClr val="tx1"/>
                          </a:solidFill>
                        </a:rPr>
                        <a:t>1.5GHz</a:t>
                      </a:r>
                      <a:endParaRPr lang="zh-CN" altLang="en-US" dirty="0">
                        <a:solidFill>
                          <a:schemeClr val="tx1"/>
                        </a:solidFill>
                      </a:endParaRPr>
                    </a:p>
                  </a:txBody>
                  <a:tcPr/>
                </a:tc>
                <a:tc>
                  <a:txBody>
                    <a:bodyPr/>
                    <a:lstStyle/>
                    <a:p>
                      <a:pPr algn="ctr"/>
                      <a:r>
                        <a:rPr lang="en-US" altLang="zh-CN" dirty="0">
                          <a:solidFill>
                            <a:schemeClr val="tx1"/>
                          </a:solidFill>
                        </a:rPr>
                        <a:t>1.6GHz</a:t>
                      </a:r>
                      <a:endParaRPr lang="zh-CN" altLang="en-US" dirty="0">
                        <a:solidFill>
                          <a:schemeClr val="tx1"/>
                        </a:solidFill>
                      </a:endParaRPr>
                    </a:p>
                  </a:txBody>
                  <a:tcPr/>
                </a:tc>
                <a:tc>
                  <a:txBody>
                    <a:bodyPr/>
                    <a:lstStyle/>
                    <a:p>
                      <a:pPr algn="ctr"/>
                      <a:r>
                        <a:rPr lang="en-US" altLang="zh-CN" dirty="0">
                          <a:solidFill>
                            <a:schemeClr val="tx1"/>
                          </a:solidFill>
                        </a:rPr>
                        <a:t>15MHz</a:t>
                      </a:r>
                      <a:endParaRPr lang="zh-CN" altLang="en-US" dirty="0">
                        <a:solidFill>
                          <a:schemeClr val="tx1"/>
                        </a:solidFill>
                      </a:endParaRPr>
                    </a:p>
                  </a:txBody>
                  <a:tcPr/>
                </a:tc>
                <a:tc>
                  <a:txBody>
                    <a:bodyPr/>
                    <a:lstStyle/>
                    <a:p>
                      <a:pPr algn="ctr"/>
                      <a:r>
                        <a:rPr lang="zh-CN" altLang="en-US" dirty="0">
                          <a:solidFill>
                            <a:schemeClr val="tx1"/>
                          </a:solidFill>
                        </a:rPr>
                        <a:t>低带宽、拥挤</a:t>
                      </a:r>
                    </a:p>
                  </a:txBody>
                  <a:tcPr/>
                </a:tc>
                <a:extLst>
                  <a:ext uri="{0D108BD9-81ED-4DB2-BD59-A6C34878D82A}">
                    <a16:rowId xmlns="" xmlns:a16="http://schemas.microsoft.com/office/drawing/2014/main" val="10001"/>
                  </a:ext>
                </a:extLst>
              </a:tr>
              <a:tr h="370840">
                <a:tc>
                  <a:txBody>
                    <a:bodyPr/>
                    <a:lstStyle/>
                    <a:p>
                      <a:pPr algn="ctr"/>
                      <a:r>
                        <a:rPr lang="en-US" altLang="zh-CN" dirty="0">
                          <a:solidFill>
                            <a:schemeClr val="tx1"/>
                          </a:solidFill>
                        </a:rPr>
                        <a:t>S</a:t>
                      </a:r>
                      <a:endParaRPr lang="zh-CN" altLang="en-US" dirty="0">
                        <a:solidFill>
                          <a:schemeClr val="tx1"/>
                        </a:solidFill>
                      </a:endParaRPr>
                    </a:p>
                  </a:txBody>
                  <a:tcPr/>
                </a:tc>
                <a:tc>
                  <a:txBody>
                    <a:bodyPr/>
                    <a:lstStyle/>
                    <a:p>
                      <a:pPr algn="ctr"/>
                      <a:r>
                        <a:rPr lang="en-US" altLang="zh-CN" dirty="0">
                          <a:solidFill>
                            <a:schemeClr val="tx1"/>
                          </a:solidFill>
                        </a:rPr>
                        <a:t>1.9GHz</a:t>
                      </a:r>
                      <a:endParaRPr lang="zh-CN" altLang="en-US" dirty="0">
                        <a:solidFill>
                          <a:schemeClr val="tx1"/>
                        </a:solidFill>
                      </a:endParaRPr>
                    </a:p>
                  </a:txBody>
                  <a:tcPr/>
                </a:tc>
                <a:tc>
                  <a:txBody>
                    <a:bodyPr/>
                    <a:lstStyle/>
                    <a:p>
                      <a:pPr algn="ctr"/>
                      <a:r>
                        <a:rPr lang="en-US" altLang="zh-CN" dirty="0">
                          <a:solidFill>
                            <a:schemeClr val="tx1"/>
                          </a:solidFill>
                        </a:rPr>
                        <a:t>2.2GHz</a:t>
                      </a:r>
                      <a:endParaRPr lang="zh-CN" altLang="en-US" dirty="0">
                        <a:solidFill>
                          <a:schemeClr val="tx1"/>
                        </a:solidFill>
                      </a:endParaRPr>
                    </a:p>
                  </a:txBody>
                  <a:tcPr/>
                </a:tc>
                <a:tc>
                  <a:txBody>
                    <a:bodyPr/>
                    <a:lstStyle/>
                    <a:p>
                      <a:pPr algn="ctr"/>
                      <a:r>
                        <a:rPr lang="en-US" altLang="zh-CN" dirty="0">
                          <a:solidFill>
                            <a:schemeClr val="tx1"/>
                          </a:solidFill>
                        </a:rPr>
                        <a:t>70MHz</a:t>
                      </a:r>
                      <a:endParaRPr lang="zh-CN" alt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rPr>
                        <a:t>低带宽、拥挤</a:t>
                      </a:r>
                    </a:p>
                  </a:txBody>
                  <a:tcPr/>
                </a:tc>
                <a:extLst>
                  <a:ext uri="{0D108BD9-81ED-4DB2-BD59-A6C34878D82A}">
                    <a16:rowId xmlns="" xmlns:a16="http://schemas.microsoft.com/office/drawing/2014/main" val="10002"/>
                  </a:ext>
                </a:extLst>
              </a:tr>
              <a:tr h="370840">
                <a:tc>
                  <a:txBody>
                    <a:bodyPr/>
                    <a:lstStyle/>
                    <a:p>
                      <a:pPr algn="ctr"/>
                      <a:r>
                        <a:rPr lang="en-US" altLang="zh-CN" dirty="0">
                          <a:solidFill>
                            <a:schemeClr val="tx1"/>
                          </a:solidFill>
                        </a:rPr>
                        <a:t>C</a:t>
                      </a:r>
                      <a:endParaRPr lang="zh-CN" altLang="en-US" dirty="0">
                        <a:solidFill>
                          <a:schemeClr val="tx1"/>
                        </a:solidFill>
                      </a:endParaRPr>
                    </a:p>
                  </a:txBody>
                  <a:tcPr/>
                </a:tc>
                <a:tc>
                  <a:txBody>
                    <a:bodyPr/>
                    <a:lstStyle/>
                    <a:p>
                      <a:pPr algn="ctr"/>
                      <a:r>
                        <a:rPr lang="en-US" altLang="zh-CN" dirty="0">
                          <a:solidFill>
                            <a:schemeClr val="tx1"/>
                          </a:solidFill>
                        </a:rPr>
                        <a:t>4.0GHz</a:t>
                      </a:r>
                      <a:endParaRPr lang="zh-CN" altLang="en-US" dirty="0">
                        <a:solidFill>
                          <a:schemeClr val="tx1"/>
                        </a:solidFill>
                      </a:endParaRPr>
                    </a:p>
                  </a:txBody>
                  <a:tcPr/>
                </a:tc>
                <a:tc>
                  <a:txBody>
                    <a:bodyPr/>
                    <a:lstStyle/>
                    <a:p>
                      <a:pPr algn="ctr"/>
                      <a:r>
                        <a:rPr lang="en-US" altLang="zh-CN" dirty="0">
                          <a:solidFill>
                            <a:schemeClr val="tx1"/>
                          </a:solidFill>
                        </a:rPr>
                        <a:t>6.0GHz</a:t>
                      </a:r>
                      <a:endParaRPr lang="zh-CN" altLang="en-US" dirty="0">
                        <a:solidFill>
                          <a:schemeClr val="tx1"/>
                        </a:solidFill>
                      </a:endParaRPr>
                    </a:p>
                  </a:txBody>
                  <a:tcPr/>
                </a:tc>
                <a:tc>
                  <a:txBody>
                    <a:bodyPr/>
                    <a:lstStyle/>
                    <a:p>
                      <a:pPr algn="ctr"/>
                      <a:r>
                        <a:rPr lang="en-US" altLang="zh-CN" dirty="0">
                          <a:solidFill>
                            <a:schemeClr val="tx1"/>
                          </a:solidFill>
                        </a:rPr>
                        <a:t>500MHz</a:t>
                      </a:r>
                      <a:endParaRPr lang="zh-CN" altLang="en-US" dirty="0">
                        <a:solidFill>
                          <a:schemeClr val="tx1"/>
                        </a:solidFill>
                      </a:endParaRPr>
                    </a:p>
                  </a:txBody>
                  <a:tcPr/>
                </a:tc>
                <a:tc>
                  <a:txBody>
                    <a:bodyPr/>
                    <a:lstStyle/>
                    <a:p>
                      <a:pPr algn="ctr"/>
                      <a:r>
                        <a:rPr lang="zh-CN" altLang="en-US" dirty="0">
                          <a:solidFill>
                            <a:schemeClr val="tx1"/>
                          </a:solidFill>
                        </a:rPr>
                        <a:t>地面干扰</a:t>
                      </a:r>
                    </a:p>
                  </a:txBody>
                  <a:tcPr/>
                </a:tc>
                <a:extLst>
                  <a:ext uri="{0D108BD9-81ED-4DB2-BD59-A6C34878D82A}">
                    <a16:rowId xmlns="" xmlns:a16="http://schemas.microsoft.com/office/drawing/2014/main" val="10003"/>
                  </a:ext>
                </a:extLst>
              </a:tr>
              <a:tr h="370840">
                <a:tc>
                  <a:txBody>
                    <a:bodyPr/>
                    <a:lstStyle/>
                    <a:p>
                      <a:pPr algn="ctr"/>
                      <a:r>
                        <a:rPr lang="en-US" altLang="zh-CN" dirty="0">
                          <a:solidFill>
                            <a:srgbClr val="FF0000"/>
                          </a:solidFill>
                        </a:rPr>
                        <a:t>Ku</a:t>
                      </a:r>
                      <a:endParaRPr lang="zh-CN" altLang="en-US" dirty="0">
                        <a:solidFill>
                          <a:srgbClr val="FF0000"/>
                        </a:solidFill>
                      </a:endParaRPr>
                    </a:p>
                  </a:txBody>
                  <a:tcPr/>
                </a:tc>
                <a:tc>
                  <a:txBody>
                    <a:bodyPr/>
                    <a:lstStyle/>
                    <a:p>
                      <a:pPr algn="ctr"/>
                      <a:r>
                        <a:rPr lang="en-US" altLang="zh-CN" dirty="0">
                          <a:solidFill>
                            <a:srgbClr val="FF0000"/>
                          </a:solidFill>
                        </a:rPr>
                        <a:t>11G</a:t>
                      </a:r>
                      <a:endParaRPr lang="zh-CN" altLang="en-US" dirty="0">
                        <a:solidFill>
                          <a:srgbClr val="FF0000"/>
                        </a:solidFill>
                      </a:endParaRPr>
                    </a:p>
                  </a:txBody>
                  <a:tcPr/>
                </a:tc>
                <a:tc>
                  <a:txBody>
                    <a:bodyPr/>
                    <a:lstStyle/>
                    <a:p>
                      <a:pPr algn="ctr"/>
                      <a:r>
                        <a:rPr lang="en-US" altLang="zh-CN" dirty="0">
                          <a:solidFill>
                            <a:srgbClr val="FF0000"/>
                          </a:solidFill>
                        </a:rPr>
                        <a:t>14GHz</a:t>
                      </a:r>
                      <a:endParaRPr lang="zh-CN" altLang="en-US" dirty="0">
                        <a:solidFill>
                          <a:srgbClr val="FF0000"/>
                        </a:solidFill>
                      </a:endParaRPr>
                    </a:p>
                  </a:txBody>
                  <a:tcPr/>
                </a:tc>
                <a:tc>
                  <a:txBody>
                    <a:bodyPr/>
                    <a:lstStyle/>
                    <a:p>
                      <a:pPr algn="ctr"/>
                      <a:r>
                        <a:rPr lang="en-US" altLang="zh-CN" dirty="0">
                          <a:solidFill>
                            <a:srgbClr val="FF0000"/>
                          </a:solidFill>
                        </a:rPr>
                        <a:t>500MHz</a:t>
                      </a:r>
                      <a:endParaRPr lang="zh-CN" altLang="en-US" dirty="0">
                        <a:solidFill>
                          <a:srgbClr val="FF0000"/>
                        </a:solidFill>
                      </a:endParaRPr>
                    </a:p>
                  </a:txBody>
                  <a:tcPr/>
                </a:tc>
                <a:tc>
                  <a:txBody>
                    <a:bodyPr/>
                    <a:lstStyle/>
                    <a:p>
                      <a:pPr algn="ctr"/>
                      <a:r>
                        <a:rPr lang="zh-CN" altLang="en-US" dirty="0">
                          <a:solidFill>
                            <a:srgbClr val="FF0000"/>
                          </a:solidFill>
                        </a:rPr>
                        <a:t>雨衰</a:t>
                      </a:r>
                    </a:p>
                  </a:txBody>
                  <a:tcPr/>
                </a:tc>
                <a:extLst>
                  <a:ext uri="{0D108BD9-81ED-4DB2-BD59-A6C34878D82A}">
                    <a16:rowId xmlns="" xmlns:a16="http://schemas.microsoft.com/office/drawing/2014/main" val="10004"/>
                  </a:ext>
                </a:extLst>
              </a:tr>
              <a:tr h="370840">
                <a:tc>
                  <a:txBody>
                    <a:bodyPr/>
                    <a:lstStyle/>
                    <a:p>
                      <a:pPr algn="ctr"/>
                      <a:r>
                        <a:rPr lang="en-US" altLang="zh-CN" dirty="0" err="1">
                          <a:solidFill>
                            <a:schemeClr val="tx1"/>
                          </a:solidFill>
                        </a:rPr>
                        <a:t>Ka</a:t>
                      </a:r>
                      <a:endParaRPr lang="zh-CN" altLang="en-US" dirty="0">
                        <a:solidFill>
                          <a:schemeClr val="tx1"/>
                        </a:solidFill>
                      </a:endParaRPr>
                    </a:p>
                  </a:txBody>
                  <a:tcPr/>
                </a:tc>
                <a:tc>
                  <a:txBody>
                    <a:bodyPr/>
                    <a:lstStyle/>
                    <a:p>
                      <a:pPr algn="ctr"/>
                      <a:r>
                        <a:rPr lang="en-US" altLang="zh-CN" dirty="0">
                          <a:solidFill>
                            <a:schemeClr val="tx1"/>
                          </a:solidFill>
                        </a:rPr>
                        <a:t>20GHz</a:t>
                      </a:r>
                      <a:endParaRPr lang="zh-CN" altLang="en-US" dirty="0">
                        <a:solidFill>
                          <a:schemeClr val="tx1"/>
                        </a:solidFill>
                      </a:endParaRPr>
                    </a:p>
                  </a:txBody>
                  <a:tcPr/>
                </a:tc>
                <a:tc>
                  <a:txBody>
                    <a:bodyPr/>
                    <a:lstStyle/>
                    <a:p>
                      <a:pPr algn="ctr"/>
                      <a:r>
                        <a:rPr lang="en-US" altLang="zh-CN" dirty="0">
                          <a:solidFill>
                            <a:schemeClr val="tx1"/>
                          </a:solidFill>
                        </a:rPr>
                        <a:t>30GHz</a:t>
                      </a:r>
                      <a:endParaRPr lang="zh-CN" altLang="en-US" dirty="0">
                        <a:solidFill>
                          <a:schemeClr val="tx1"/>
                        </a:solidFill>
                      </a:endParaRPr>
                    </a:p>
                  </a:txBody>
                  <a:tcPr/>
                </a:tc>
                <a:tc>
                  <a:txBody>
                    <a:bodyPr/>
                    <a:lstStyle/>
                    <a:p>
                      <a:pPr algn="ctr"/>
                      <a:r>
                        <a:rPr lang="en-US" altLang="zh-CN" dirty="0">
                          <a:solidFill>
                            <a:schemeClr val="tx1"/>
                          </a:solidFill>
                        </a:rPr>
                        <a:t>3.5GHz</a:t>
                      </a:r>
                      <a:endParaRPr lang="zh-CN" alt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rPr>
                        <a:t>雨衰、设备贵</a:t>
                      </a:r>
                    </a:p>
                  </a:txBody>
                  <a:tcPr/>
                </a:tc>
                <a:extLst>
                  <a:ext uri="{0D108BD9-81ED-4DB2-BD59-A6C34878D82A}">
                    <a16:rowId xmlns="" xmlns:a16="http://schemas.microsoft.com/office/drawing/2014/main" val="10005"/>
                  </a:ext>
                </a:extLst>
              </a:tr>
            </a:tbl>
          </a:graphicData>
        </a:graphic>
      </p:graphicFrame>
      <p:cxnSp>
        <p:nvCxnSpPr>
          <p:cNvPr id="6" name="直接箭头连接符 5"/>
          <p:cNvCxnSpPr/>
          <p:nvPr/>
        </p:nvCxnSpPr>
        <p:spPr>
          <a:xfrm>
            <a:off x="8388424" y="1916832"/>
            <a:ext cx="0" cy="2414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363109" y="2066072"/>
            <a:ext cx="360040" cy="1938992"/>
          </a:xfrm>
          <a:prstGeom prst="rect">
            <a:avLst/>
          </a:prstGeom>
          <a:noFill/>
        </p:spPr>
        <p:txBody>
          <a:bodyPr wrap="square" rtlCol="0">
            <a:spAutoFit/>
          </a:bodyPr>
          <a:lstStyle/>
          <a:p>
            <a:r>
              <a:rPr lang="zh-CN" altLang="en-US" sz="2000" dirty="0"/>
              <a:t>传输速率增加</a:t>
            </a:r>
          </a:p>
        </p:txBody>
      </p:sp>
      <p:sp>
        <p:nvSpPr>
          <p:cNvPr id="5" name="矩形 4"/>
          <p:cNvSpPr/>
          <p:nvPr/>
        </p:nvSpPr>
        <p:spPr>
          <a:xfrm>
            <a:off x="1331640" y="6083690"/>
            <a:ext cx="6408712" cy="5856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对于星间链路，激光通信是发展方向</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LEO</a:t>
            </a:r>
            <a:r>
              <a:rPr lang="zh-CN" altLang="en-US" dirty="0"/>
              <a:t>小卫星网络架构</a:t>
            </a:r>
          </a:p>
        </p:txBody>
      </p:sp>
      <p:sp>
        <p:nvSpPr>
          <p:cNvPr id="3" name="内容占位符 2"/>
          <p:cNvSpPr>
            <a:spLocks noGrp="1"/>
          </p:cNvSpPr>
          <p:nvPr>
            <p:ph idx="1"/>
          </p:nvPr>
        </p:nvSpPr>
        <p:spPr>
          <a:xfrm>
            <a:off x="934409" y="1915199"/>
            <a:ext cx="7772400" cy="4114800"/>
          </a:xfrm>
        </p:spPr>
        <p:txBody>
          <a:bodyPr/>
          <a:lstStyle/>
          <a:p>
            <a:r>
              <a:rPr lang="zh-CN" altLang="en-US" sz="2400" dirty="0"/>
              <a:t>天星天网：卫星之间通过星间链路组网，用户可直接接入卫星网络</a:t>
            </a:r>
          </a:p>
          <a:p>
            <a:pPr marL="0" indent="0">
              <a:buNone/>
            </a:pPr>
            <a:endParaRPr lang="en-US" altLang="zh-CN" sz="2400" dirty="0"/>
          </a:p>
          <a:p>
            <a:pPr marL="0" indent="0">
              <a:buNone/>
            </a:pPr>
            <a:endParaRPr lang="en-US" altLang="zh-CN" sz="2400" dirty="0"/>
          </a:p>
          <a:p>
            <a:pPr marL="0" indent="0">
              <a:buNone/>
            </a:pPr>
            <a:endParaRPr lang="en-US" altLang="zh-CN" sz="2400" dirty="0"/>
          </a:p>
        </p:txBody>
      </p:sp>
      <p:pic>
        <p:nvPicPr>
          <p:cNvPr id="4" name="图片 3"/>
          <p:cNvPicPr>
            <a:picLocks noChangeAspect="1"/>
          </p:cNvPicPr>
          <p:nvPr/>
        </p:nvPicPr>
        <p:blipFill>
          <a:blip r:embed="rId3"/>
          <a:stretch>
            <a:fillRect/>
          </a:stretch>
        </p:blipFill>
        <p:spPr>
          <a:xfrm>
            <a:off x="251520" y="3212976"/>
            <a:ext cx="2979652" cy="2232248"/>
          </a:xfrm>
          <a:prstGeom prst="rect">
            <a:avLst/>
          </a:prstGeom>
        </p:spPr>
      </p:pic>
      <p:sp>
        <p:nvSpPr>
          <p:cNvPr id="6" name="文本框 5"/>
          <p:cNvSpPr txBox="1"/>
          <p:nvPr/>
        </p:nvSpPr>
        <p:spPr>
          <a:xfrm>
            <a:off x="35496" y="5445224"/>
            <a:ext cx="792088" cy="584775"/>
          </a:xfrm>
          <a:prstGeom prst="rect">
            <a:avLst/>
          </a:prstGeom>
          <a:noFill/>
        </p:spPr>
        <p:txBody>
          <a:bodyPr wrap="square" rtlCol="0">
            <a:spAutoFit/>
          </a:bodyPr>
          <a:lstStyle/>
          <a:p>
            <a:pPr algn="ctr"/>
            <a:r>
              <a:rPr lang="zh-CN" altLang="en-US" sz="1600" dirty="0"/>
              <a:t>地面节点</a:t>
            </a:r>
          </a:p>
        </p:txBody>
      </p:sp>
      <p:sp>
        <p:nvSpPr>
          <p:cNvPr id="8" name="文本框 7"/>
          <p:cNvSpPr txBox="1"/>
          <p:nvPr/>
        </p:nvSpPr>
        <p:spPr>
          <a:xfrm>
            <a:off x="2555776" y="5445224"/>
            <a:ext cx="792088" cy="584775"/>
          </a:xfrm>
          <a:prstGeom prst="rect">
            <a:avLst/>
          </a:prstGeom>
          <a:noFill/>
        </p:spPr>
        <p:txBody>
          <a:bodyPr wrap="square" rtlCol="0">
            <a:spAutoFit/>
          </a:bodyPr>
          <a:lstStyle/>
          <a:p>
            <a:pPr algn="ctr"/>
            <a:r>
              <a:rPr lang="zh-CN" altLang="en-US" sz="1600" dirty="0"/>
              <a:t>地面节点</a:t>
            </a:r>
          </a:p>
        </p:txBody>
      </p:sp>
      <p:sp>
        <p:nvSpPr>
          <p:cNvPr id="7" name="文本框 6"/>
          <p:cNvSpPr txBox="1"/>
          <p:nvPr/>
        </p:nvSpPr>
        <p:spPr>
          <a:xfrm>
            <a:off x="539552" y="3028310"/>
            <a:ext cx="1332830" cy="369332"/>
          </a:xfrm>
          <a:prstGeom prst="rect">
            <a:avLst/>
          </a:prstGeom>
          <a:noFill/>
        </p:spPr>
        <p:txBody>
          <a:bodyPr wrap="square" rtlCol="0">
            <a:spAutoFit/>
          </a:bodyPr>
          <a:lstStyle/>
          <a:p>
            <a:r>
              <a:rPr lang="zh-CN" altLang="en-US" sz="1800" dirty="0"/>
              <a:t>卫星网络</a:t>
            </a:r>
          </a:p>
        </p:txBody>
      </p:sp>
      <p:pic>
        <p:nvPicPr>
          <p:cNvPr id="10" name="图片 9"/>
          <p:cNvPicPr>
            <a:picLocks noChangeAspect="1"/>
          </p:cNvPicPr>
          <p:nvPr/>
        </p:nvPicPr>
        <p:blipFill>
          <a:blip r:embed="rId4"/>
          <a:stretch>
            <a:fillRect/>
          </a:stretch>
        </p:blipFill>
        <p:spPr>
          <a:xfrm>
            <a:off x="3819339" y="3057316"/>
            <a:ext cx="2083219" cy="2161429"/>
          </a:xfrm>
          <a:prstGeom prst="rect">
            <a:avLst/>
          </a:prstGeom>
        </p:spPr>
      </p:pic>
      <p:sp>
        <p:nvSpPr>
          <p:cNvPr id="12" name="矩形 11"/>
          <p:cNvSpPr/>
          <p:nvPr/>
        </p:nvSpPr>
        <p:spPr>
          <a:xfrm>
            <a:off x="3419872" y="5181130"/>
            <a:ext cx="3083143" cy="1569660"/>
          </a:xfrm>
          <a:prstGeom prst="rect">
            <a:avLst/>
          </a:prstGeom>
        </p:spPr>
        <p:txBody>
          <a:bodyPr wrap="square">
            <a:spAutoFit/>
          </a:bodyPr>
          <a:lstStyle/>
          <a:p>
            <a:pPr marL="285750" indent="-285750">
              <a:buFont typeface="Wingdings" panose="05000000000000000000" pitchFamily="2" charset="2"/>
              <a:buChar char="Ø"/>
            </a:pPr>
            <a:r>
              <a:rPr lang="en-US" altLang="zh-CN" sz="1600" dirty="0"/>
              <a:t>66</a:t>
            </a:r>
            <a:r>
              <a:rPr lang="zh-CN" altLang="en-US" sz="1600" dirty="0"/>
              <a:t>颗，卫星高度</a:t>
            </a:r>
            <a:r>
              <a:rPr lang="en-US" altLang="zh-CN" sz="1600" dirty="0"/>
              <a:t>750km</a:t>
            </a:r>
            <a:r>
              <a:rPr lang="zh-CN" altLang="en-US" sz="1600" dirty="0"/>
              <a:t>，采用圆形极地轨道，上下行链路运行在</a:t>
            </a:r>
            <a:r>
              <a:rPr lang="en-US" altLang="zh-CN" sz="1600" dirty="0"/>
              <a:t>L</a:t>
            </a:r>
            <a:r>
              <a:rPr lang="zh-CN" altLang="en-US" sz="1600" dirty="0"/>
              <a:t>波段（下行</a:t>
            </a:r>
            <a:r>
              <a:rPr lang="en-US" altLang="zh-CN" sz="1600" dirty="0"/>
              <a:t>1.5GHz</a:t>
            </a:r>
            <a:r>
              <a:rPr lang="zh-CN" altLang="en-US" sz="1600" dirty="0"/>
              <a:t>，上行</a:t>
            </a:r>
            <a:r>
              <a:rPr lang="en-US" altLang="zh-CN" sz="1600" dirty="0"/>
              <a:t>1.6GHz</a:t>
            </a:r>
            <a:r>
              <a:rPr lang="zh-CN" altLang="en-US" sz="1600" dirty="0"/>
              <a:t>，带宽</a:t>
            </a:r>
            <a:r>
              <a:rPr lang="en-US" altLang="zh-CN" sz="1600" dirty="0"/>
              <a:t>15MHz)</a:t>
            </a:r>
          </a:p>
          <a:p>
            <a:pPr marL="285750" indent="-285750">
              <a:buFont typeface="Wingdings" panose="05000000000000000000" pitchFamily="2" charset="2"/>
              <a:buChar char="Ø"/>
            </a:pPr>
            <a:r>
              <a:rPr lang="zh-CN" altLang="en-US" sz="1600" dirty="0"/>
              <a:t>每颗卫星都拥有</a:t>
            </a:r>
            <a:r>
              <a:rPr lang="en-US" altLang="zh-CN" sz="1600" dirty="0"/>
              <a:t>4</a:t>
            </a:r>
            <a:r>
              <a:rPr lang="zh-CN" altLang="en-US" sz="1600" dirty="0"/>
              <a:t>条星间链路</a:t>
            </a:r>
            <a:r>
              <a:rPr lang="en-US" altLang="zh-CN" sz="1600" dirty="0"/>
              <a:t>(</a:t>
            </a:r>
            <a:r>
              <a:rPr lang="en-US" altLang="zh-CN" sz="1600" dirty="0" err="1"/>
              <a:t>Ka</a:t>
            </a:r>
            <a:r>
              <a:rPr lang="zh-CN" altLang="en-US" sz="1600" dirty="0"/>
              <a:t>波段</a:t>
            </a:r>
            <a:r>
              <a:rPr lang="en-US" altLang="zh-CN" sz="1600" dirty="0"/>
              <a:t>)</a:t>
            </a:r>
            <a:endParaRPr lang="zh-CN" altLang="en-US" sz="1600" dirty="0"/>
          </a:p>
        </p:txBody>
      </p:sp>
      <p:sp>
        <p:nvSpPr>
          <p:cNvPr id="13" name="矩形 12"/>
          <p:cNvSpPr/>
          <p:nvPr/>
        </p:nvSpPr>
        <p:spPr>
          <a:xfrm>
            <a:off x="6586136" y="5013176"/>
            <a:ext cx="2440960" cy="1815882"/>
          </a:xfrm>
          <a:prstGeom prst="rect">
            <a:avLst/>
          </a:prstGeom>
        </p:spPr>
        <p:txBody>
          <a:bodyPr wrap="square">
            <a:spAutoFit/>
          </a:bodyPr>
          <a:lstStyle/>
          <a:p>
            <a:pPr marL="285750" indent="-285750">
              <a:buFont typeface="Wingdings" panose="05000000000000000000" pitchFamily="2" charset="2"/>
              <a:buChar char="Ø"/>
            </a:pPr>
            <a:r>
              <a:rPr lang="zh-CN" altLang="en-US" sz="1600" dirty="0"/>
              <a:t>初始设计接近</a:t>
            </a:r>
            <a:r>
              <a:rPr lang="en-US" altLang="zh-CN" sz="1600" dirty="0"/>
              <a:t>12000</a:t>
            </a:r>
            <a:r>
              <a:rPr lang="zh-CN" altLang="en-US" sz="1600" dirty="0"/>
              <a:t>颗卫星（后面可能扩展到</a:t>
            </a:r>
            <a:r>
              <a:rPr lang="en-US" altLang="zh-CN" sz="1600" dirty="0"/>
              <a:t>42000</a:t>
            </a:r>
            <a:r>
              <a:rPr lang="zh-CN" altLang="en-US" sz="1600" dirty="0"/>
              <a:t>颗），目前已经部署超过</a:t>
            </a:r>
            <a:r>
              <a:rPr lang="en-US" altLang="zh-CN" sz="1600" dirty="0"/>
              <a:t>5000</a:t>
            </a:r>
            <a:r>
              <a:rPr lang="zh-CN" altLang="en-US" sz="1600" dirty="0"/>
              <a:t>颗，用户数超过</a:t>
            </a:r>
            <a:r>
              <a:rPr lang="en-US" altLang="zh-CN" sz="1600" dirty="0"/>
              <a:t>150</a:t>
            </a:r>
            <a:r>
              <a:rPr lang="zh-CN" altLang="en-US" sz="1600" dirty="0"/>
              <a:t>万</a:t>
            </a:r>
            <a:endParaRPr lang="en-US" altLang="zh-CN" sz="1600" dirty="0"/>
          </a:p>
          <a:p>
            <a:pPr marL="285750" indent="-285750">
              <a:buFont typeface="Wingdings" panose="05000000000000000000" pitchFamily="2" charset="2"/>
              <a:buChar char="Ø"/>
            </a:pPr>
            <a:r>
              <a:rPr lang="zh-CN" altLang="en-US" sz="1600" dirty="0"/>
              <a:t>第三代卫星星间可支持激光链路</a:t>
            </a:r>
            <a:endParaRPr lang="en-US" altLang="zh-CN" sz="1600" dirty="0"/>
          </a:p>
        </p:txBody>
      </p:sp>
      <p:sp>
        <p:nvSpPr>
          <p:cNvPr id="14" name="矩形 13"/>
          <p:cNvSpPr/>
          <p:nvPr/>
        </p:nvSpPr>
        <p:spPr>
          <a:xfrm>
            <a:off x="4149856" y="2655827"/>
            <a:ext cx="1217000" cy="400110"/>
          </a:xfrm>
          <a:prstGeom prst="rect">
            <a:avLst/>
          </a:prstGeom>
        </p:spPr>
        <p:txBody>
          <a:bodyPr wrap="none">
            <a:spAutoFit/>
          </a:bodyPr>
          <a:lstStyle/>
          <a:p>
            <a:r>
              <a:rPr lang="zh-CN" altLang="en-US" sz="2000" b="1" dirty="0"/>
              <a:t>铱星系统</a:t>
            </a:r>
            <a:endParaRPr lang="zh-CN" altLang="en-US" sz="2000" dirty="0"/>
          </a:p>
        </p:txBody>
      </p:sp>
      <p:pic>
        <p:nvPicPr>
          <p:cNvPr id="134148" name="Picture 4" descr="https://gimg2.baidu.com/image_search/src=http%3A%2F%2Fn.sinaimg.cn%2Fspider2020418%2F0%2Fw480h320%2F20200418%2Ff964-iskepxt3427740.jpg&amp;refer=http%3A%2F%2Fn.sinaimg.cn&amp;app=2002&amp;size=f9999,10000&amp;q=a80&amp;n=0&amp;g=0n&amp;fmt=jpeg?sec=1635383852&amp;t=820eb843d793debdc9b8fe0deb7717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833" y="3278184"/>
            <a:ext cx="2602487" cy="173499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7069084" y="2707418"/>
            <a:ext cx="1031308" cy="400110"/>
          </a:xfrm>
          <a:prstGeom prst="rect">
            <a:avLst/>
          </a:prstGeom>
        </p:spPr>
        <p:txBody>
          <a:bodyPr wrap="none">
            <a:spAutoFit/>
          </a:bodyPr>
          <a:lstStyle/>
          <a:p>
            <a:r>
              <a:rPr lang="en-US" altLang="zh-CN" sz="2000" dirty="0" err="1"/>
              <a:t>Starlink</a:t>
            </a:r>
            <a:endParaRPr lang="zh-CN" altLang="en-US" sz="2000" dirty="0"/>
          </a:p>
        </p:txBody>
      </p:sp>
    </p:spTree>
    <p:extLst>
      <p:ext uri="{BB962C8B-B14F-4D97-AF65-F5344CB8AC3E}">
        <p14:creationId xmlns:p14="http://schemas.microsoft.com/office/powerpoint/2010/main" val="3809778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LEO</a:t>
            </a:r>
            <a:r>
              <a:rPr lang="zh-CN" altLang="en-US" dirty="0"/>
              <a:t>小卫星网络架构</a:t>
            </a:r>
          </a:p>
        </p:txBody>
      </p:sp>
      <p:sp>
        <p:nvSpPr>
          <p:cNvPr id="3" name="内容占位符 2"/>
          <p:cNvSpPr>
            <a:spLocks noGrp="1"/>
          </p:cNvSpPr>
          <p:nvPr>
            <p:ph idx="1"/>
          </p:nvPr>
        </p:nvSpPr>
        <p:spPr/>
        <p:txBody>
          <a:bodyPr/>
          <a:lstStyle/>
          <a:p>
            <a:r>
              <a:rPr lang="zh-CN" altLang="en-US" dirty="0"/>
              <a:t>天星地网：卫星之间没有链路，只负责对地通信</a:t>
            </a:r>
          </a:p>
        </p:txBody>
      </p:sp>
      <p:pic>
        <p:nvPicPr>
          <p:cNvPr id="4" name="图片 3"/>
          <p:cNvPicPr>
            <a:picLocks noChangeAspect="1"/>
          </p:cNvPicPr>
          <p:nvPr/>
        </p:nvPicPr>
        <p:blipFill>
          <a:blip r:embed="rId3"/>
          <a:stretch>
            <a:fillRect/>
          </a:stretch>
        </p:blipFill>
        <p:spPr>
          <a:xfrm>
            <a:off x="755576" y="3356992"/>
            <a:ext cx="3240360" cy="2427561"/>
          </a:xfrm>
          <a:prstGeom prst="rect">
            <a:avLst/>
          </a:prstGeom>
        </p:spPr>
      </p:pic>
      <p:sp>
        <p:nvSpPr>
          <p:cNvPr id="5" name="文本框 4"/>
          <p:cNvSpPr txBox="1"/>
          <p:nvPr/>
        </p:nvSpPr>
        <p:spPr>
          <a:xfrm>
            <a:off x="1366962" y="5805264"/>
            <a:ext cx="1044798" cy="338554"/>
          </a:xfrm>
          <a:prstGeom prst="rect">
            <a:avLst/>
          </a:prstGeom>
          <a:noFill/>
        </p:spPr>
        <p:txBody>
          <a:bodyPr wrap="square" rtlCol="0">
            <a:spAutoFit/>
          </a:bodyPr>
          <a:lstStyle/>
          <a:p>
            <a:r>
              <a:rPr lang="zh-CN" altLang="en-US" sz="1600" dirty="0"/>
              <a:t>地面网络</a:t>
            </a:r>
          </a:p>
        </p:txBody>
      </p:sp>
      <p:sp>
        <p:nvSpPr>
          <p:cNvPr id="6" name="文本框 5"/>
          <p:cNvSpPr txBox="1"/>
          <p:nvPr/>
        </p:nvSpPr>
        <p:spPr>
          <a:xfrm>
            <a:off x="2478832" y="5512876"/>
            <a:ext cx="720080" cy="584775"/>
          </a:xfrm>
          <a:prstGeom prst="rect">
            <a:avLst/>
          </a:prstGeom>
          <a:noFill/>
        </p:spPr>
        <p:txBody>
          <a:bodyPr wrap="square" rtlCol="0">
            <a:spAutoFit/>
          </a:bodyPr>
          <a:lstStyle/>
          <a:p>
            <a:r>
              <a:rPr lang="zh-CN" altLang="en-US" sz="1600" dirty="0"/>
              <a:t>地面节点</a:t>
            </a:r>
          </a:p>
        </p:txBody>
      </p:sp>
      <p:sp>
        <p:nvSpPr>
          <p:cNvPr id="7" name="文本框 6"/>
          <p:cNvSpPr txBox="1"/>
          <p:nvPr/>
        </p:nvSpPr>
        <p:spPr>
          <a:xfrm>
            <a:off x="3460130" y="5356327"/>
            <a:ext cx="720080" cy="584775"/>
          </a:xfrm>
          <a:prstGeom prst="rect">
            <a:avLst/>
          </a:prstGeom>
          <a:noFill/>
        </p:spPr>
        <p:txBody>
          <a:bodyPr wrap="square" rtlCol="0">
            <a:spAutoFit/>
          </a:bodyPr>
          <a:lstStyle/>
          <a:p>
            <a:r>
              <a:rPr lang="zh-CN" altLang="en-US" sz="1600" dirty="0"/>
              <a:t>地面节点</a:t>
            </a:r>
          </a:p>
        </p:txBody>
      </p:sp>
      <p:sp>
        <p:nvSpPr>
          <p:cNvPr id="8" name="文本框 7"/>
          <p:cNvSpPr txBox="1"/>
          <p:nvPr/>
        </p:nvSpPr>
        <p:spPr>
          <a:xfrm>
            <a:off x="211262" y="4572251"/>
            <a:ext cx="720080" cy="584775"/>
          </a:xfrm>
          <a:prstGeom prst="rect">
            <a:avLst/>
          </a:prstGeom>
          <a:noFill/>
        </p:spPr>
        <p:txBody>
          <a:bodyPr wrap="square" rtlCol="0">
            <a:spAutoFit/>
          </a:bodyPr>
          <a:lstStyle/>
          <a:p>
            <a:r>
              <a:rPr lang="zh-CN" altLang="en-US" sz="1600" dirty="0"/>
              <a:t>地面节点</a:t>
            </a:r>
          </a:p>
        </p:txBody>
      </p:sp>
      <p:pic>
        <p:nvPicPr>
          <p:cNvPr id="10" name="图片 9"/>
          <p:cNvPicPr>
            <a:picLocks noChangeAspect="1"/>
          </p:cNvPicPr>
          <p:nvPr/>
        </p:nvPicPr>
        <p:blipFill>
          <a:blip r:embed="rId4"/>
          <a:stretch>
            <a:fillRect/>
          </a:stretch>
        </p:blipFill>
        <p:spPr>
          <a:xfrm>
            <a:off x="4204705" y="3373828"/>
            <a:ext cx="4880992" cy="2745558"/>
          </a:xfrm>
          <a:prstGeom prst="rect">
            <a:avLst/>
          </a:prstGeom>
        </p:spPr>
      </p:pic>
      <p:sp>
        <p:nvSpPr>
          <p:cNvPr id="11" name="文本框 10"/>
          <p:cNvSpPr txBox="1"/>
          <p:nvPr/>
        </p:nvSpPr>
        <p:spPr>
          <a:xfrm>
            <a:off x="5220072" y="2924944"/>
            <a:ext cx="2880320" cy="461665"/>
          </a:xfrm>
          <a:prstGeom prst="rect">
            <a:avLst/>
          </a:prstGeom>
          <a:noFill/>
        </p:spPr>
        <p:txBody>
          <a:bodyPr wrap="square" rtlCol="0">
            <a:spAutoFit/>
          </a:bodyPr>
          <a:lstStyle/>
          <a:p>
            <a:pPr algn="ctr"/>
            <a:r>
              <a:rPr lang="en-US" altLang="zh-CN" dirty="0" err="1"/>
              <a:t>OneWeb</a:t>
            </a:r>
            <a:endParaRPr lang="zh-CN" altLang="en-US" dirty="0"/>
          </a:p>
        </p:txBody>
      </p:sp>
      <p:sp>
        <p:nvSpPr>
          <p:cNvPr id="12" name="矩形 11"/>
          <p:cNvSpPr/>
          <p:nvPr/>
        </p:nvSpPr>
        <p:spPr>
          <a:xfrm>
            <a:off x="5868144" y="6171517"/>
            <a:ext cx="1957587" cy="338554"/>
          </a:xfrm>
          <a:prstGeom prst="rect">
            <a:avLst/>
          </a:prstGeom>
        </p:spPr>
        <p:txBody>
          <a:bodyPr wrap="none">
            <a:spAutoFit/>
          </a:bodyPr>
          <a:lstStyle/>
          <a:p>
            <a:r>
              <a:rPr lang="zh-CN" altLang="en-US" sz="1600" dirty="0"/>
              <a:t>计划初始部署</a:t>
            </a:r>
            <a:r>
              <a:rPr lang="en-US" altLang="zh-CN" sz="1600" dirty="0"/>
              <a:t>648</a:t>
            </a:r>
            <a:r>
              <a:rPr lang="zh-CN" altLang="en-US" sz="1600" dirty="0"/>
              <a:t>颗</a:t>
            </a:r>
          </a:p>
        </p:txBody>
      </p:sp>
    </p:spTree>
    <p:extLst>
      <p:ext uri="{BB962C8B-B14F-4D97-AF65-F5344CB8AC3E}">
        <p14:creationId xmlns:p14="http://schemas.microsoft.com/office/powerpoint/2010/main" val="3351730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CN" b="1"/>
              <a:t>Chapter 2 </a:t>
            </a:r>
            <a:r>
              <a:rPr lang="zh-CN" altLang="en-US" b="1"/>
              <a:t>物理层</a:t>
            </a:r>
          </a:p>
        </p:txBody>
      </p:sp>
      <p:sp>
        <p:nvSpPr>
          <p:cNvPr id="63491" name="Rectangle 4"/>
          <p:cNvSpPr>
            <a:spLocks noGrp="1" noChangeArrowheads="1"/>
          </p:cNvSpPr>
          <p:nvPr>
            <p:ph type="body" idx="1"/>
          </p:nvPr>
        </p:nvSpPr>
        <p:spPr>
          <a:xfrm>
            <a:off x="1182688" y="2017713"/>
            <a:ext cx="7046912" cy="3392487"/>
          </a:xfrm>
        </p:spPr>
        <p:txBody>
          <a:bodyPr/>
          <a:lstStyle/>
          <a:p>
            <a:pPr eaLnBrk="1" hangingPunct="1"/>
            <a:r>
              <a:rPr lang="en-US" altLang="zh-CN" b="1"/>
              <a:t>2.1</a:t>
            </a:r>
            <a:r>
              <a:rPr lang="zh-CN" altLang="en-US" b="1"/>
              <a:t>数据通信的理论基础</a:t>
            </a:r>
          </a:p>
          <a:p>
            <a:pPr eaLnBrk="1" hangingPunct="1"/>
            <a:r>
              <a:rPr lang="en-US" altLang="zh-CN" b="1"/>
              <a:t>2.2</a:t>
            </a:r>
            <a:r>
              <a:rPr lang="zh-CN" altLang="en-US" b="1"/>
              <a:t>传输介质</a:t>
            </a:r>
            <a:endParaRPr lang="en-US" altLang="zh-CN" b="1"/>
          </a:p>
          <a:p>
            <a:pPr eaLnBrk="1" hangingPunct="1"/>
            <a:r>
              <a:rPr lang="en-US" altLang="zh-CN" b="1">
                <a:solidFill>
                  <a:srgbClr val="FF0000"/>
                </a:solidFill>
              </a:rPr>
              <a:t>2.3</a:t>
            </a:r>
            <a:r>
              <a:rPr lang="zh-CN" altLang="en-US" b="1">
                <a:solidFill>
                  <a:srgbClr val="FF0000"/>
                </a:solidFill>
              </a:rPr>
              <a:t>数字调制与多路复用</a:t>
            </a:r>
          </a:p>
          <a:p>
            <a:pPr eaLnBrk="1" hangingPunct="1"/>
            <a:r>
              <a:rPr lang="en-US" altLang="zh-CN" b="1"/>
              <a:t>2.3</a:t>
            </a:r>
            <a:r>
              <a:rPr lang="zh-CN" altLang="en-US" b="1"/>
              <a:t>电话系统</a:t>
            </a:r>
          </a:p>
          <a:p>
            <a:pPr eaLnBrk="1" hangingPunct="1"/>
            <a:r>
              <a:rPr lang="en-US" altLang="zh-CN" b="1"/>
              <a:t>2.4</a:t>
            </a:r>
            <a:r>
              <a:rPr lang="zh-CN" altLang="en-US" b="1"/>
              <a:t>交换技术</a:t>
            </a:r>
          </a:p>
          <a:p>
            <a:pPr eaLnBrk="1" hangingPunct="1"/>
            <a:endParaRPr lang="en-US" altLang="zh-CN"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p:txBody>
          <a:bodyPr/>
          <a:lstStyle/>
          <a:p>
            <a:r>
              <a:rPr lang="en-US" altLang="zh-CN" b="1"/>
              <a:t>2.3</a:t>
            </a:r>
            <a:r>
              <a:rPr lang="zh-CN" altLang="en-US" b="1"/>
              <a:t>数字调制与多路复用</a:t>
            </a:r>
          </a:p>
        </p:txBody>
      </p:sp>
      <p:sp>
        <p:nvSpPr>
          <p:cNvPr id="64515" name="内容占位符 2"/>
          <p:cNvSpPr>
            <a:spLocks noGrp="1"/>
          </p:cNvSpPr>
          <p:nvPr>
            <p:ph idx="1"/>
          </p:nvPr>
        </p:nvSpPr>
        <p:spPr/>
        <p:txBody>
          <a:bodyPr/>
          <a:lstStyle/>
          <a:p>
            <a:r>
              <a:rPr lang="en-US" altLang="zh-CN" b="1"/>
              <a:t>2.3.1</a:t>
            </a:r>
            <a:r>
              <a:rPr lang="zh-CN" altLang="en-US" b="1"/>
              <a:t>数字调制</a:t>
            </a:r>
            <a:endParaRPr lang="en-US" altLang="zh-CN" b="1"/>
          </a:p>
          <a:p>
            <a:r>
              <a:rPr lang="en-US" altLang="zh-CN" b="1"/>
              <a:t>2.3.2</a:t>
            </a:r>
            <a:r>
              <a:rPr lang="zh-CN" altLang="en-US" b="1"/>
              <a:t>多路复用</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r>
              <a:rPr lang="en-US" altLang="zh-CN" b="1"/>
              <a:t>2.3.1</a:t>
            </a:r>
            <a:r>
              <a:rPr lang="zh-CN" altLang="en-US" b="1"/>
              <a:t>数字调制</a:t>
            </a:r>
          </a:p>
        </p:txBody>
      </p:sp>
      <p:sp>
        <p:nvSpPr>
          <p:cNvPr id="3" name="内容占位符 2"/>
          <p:cNvSpPr>
            <a:spLocks noGrp="1"/>
          </p:cNvSpPr>
          <p:nvPr>
            <p:ph idx="1"/>
          </p:nvPr>
        </p:nvSpPr>
        <p:spPr>
          <a:xfrm>
            <a:off x="179512" y="2051050"/>
            <a:ext cx="8964488" cy="2601913"/>
          </a:xfrm>
        </p:spPr>
        <p:txBody>
          <a:bodyPr>
            <a:normAutofit fontScale="70000" lnSpcReduction="20000"/>
          </a:bodyPr>
          <a:lstStyle/>
          <a:p>
            <a:pPr>
              <a:defRPr/>
            </a:pPr>
            <a:r>
              <a:rPr lang="zh-CN" altLang="en-US" b="1" dirty="0"/>
              <a:t>数字调制：比特和代表它们的信号之间的转换过程</a:t>
            </a:r>
            <a:endParaRPr lang="en-US" altLang="zh-CN" b="1" dirty="0"/>
          </a:p>
          <a:p>
            <a:pPr>
              <a:defRPr/>
            </a:pPr>
            <a:r>
              <a:rPr lang="zh-CN" altLang="en-US" b="1" dirty="0"/>
              <a:t>基带（</a:t>
            </a:r>
            <a:r>
              <a:rPr lang="en-US" altLang="zh-CN" b="1" dirty="0"/>
              <a:t>Baseband</a:t>
            </a:r>
            <a:r>
              <a:rPr lang="zh-CN" altLang="en-US" b="1" dirty="0"/>
              <a:t>）传输</a:t>
            </a:r>
            <a:endParaRPr lang="en-US" altLang="zh-CN" b="1" dirty="0"/>
          </a:p>
          <a:p>
            <a:pPr lvl="1">
              <a:defRPr/>
            </a:pPr>
            <a:r>
              <a:rPr lang="zh-CN" altLang="en-US" b="1" dirty="0"/>
              <a:t>比特直接转换成信号，信号波形一般为方波</a:t>
            </a:r>
            <a:endParaRPr lang="en-US" altLang="zh-CN" b="1" dirty="0"/>
          </a:p>
          <a:p>
            <a:pPr lvl="1">
              <a:defRPr/>
            </a:pPr>
            <a:r>
              <a:rPr lang="zh-CN" altLang="en-US" b="1" dirty="0"/>
              <a:t>信号的传输占用传输介质上从零到最大值之间的全部频率（有线介质）</a:t>
            </a:r>
            <a:endParaRPr lang="en-US" altLang="zh-CN" b="1" dirty="0"/>
          </a:p>
          <a:p>
            <a:pPr>
              <a:defRPr/>
            </a:pPr>
            <a:r>
              <a:rPr lang="zh-CN" altLang="en-US" b="1" dirty="0"/>
              <a:t>通带（</a:t>
            </a:r>
            <a:r>
              <a:rPr lang="en-US" altLang="zh-CN" b="1" dirty="0" err="1"/>
              <a:t>Passband</a:t>
            </a:r>
            <a:r>
              <a:rPr lang="zh-CN" altLang="en-US" b="1" dirty="0"/>
              <a:t>）传输</a:t>
            </a:r>
            <a:endParaRPr lang="en-US" altLang="zh-CN" b="1" dirty="0"/>
          </a:p>
          <a:p>
            <a:pPr lvl="1">
              <a:defRPr/>
            </a:pPr>
            <a:r>
              <a:rPr lang="zh-CN" altLang="en-US" b="1" dirty="0"/>
              <a:t>调节载波信号的幅度、相位或者频率，载波波形一般为正</a:t>
            </a:r>
            <a:r>
              <a:rPr lang="en-US" altLang="zh-CN" b="1" dirty="0"/>
              <a:t>/</a:t>
            </a:r>
            <a:r>
              <a:rPr lang="zh-CN" altLang="en-US" b="1" dirty="0"/>
              <a:t>余弦波</a:t>
            </a:r>
            <a:endParaRPr lang="en-US" altLang="zh-CN" b="1" dirty="0"/>
          </a:p>
          <a:p>
            <a:pPr lvl="1">
              <a:defRPr/>
            </a:pPr>
            <a:r>
              <a:rPr lang="zh-CN" altLang="en-US" b="1" dirty="0"/>
              <a:t>信号占据以载波信号频率为中心的一段频带</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867275"/>
            <a:ext cx="4537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475163"/>
            <a:ext cx="37433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Box 5"/>
          <p:cNvSpPr txBox="1">
            <a:spLocks noChangeArrowheads="1"/>
          </p:cNvSpPr>
          <p:nvPr/>
        </p:nvSpPr>
        <p:spPr bwMode="auto">
          <a:xfrm>
            <a:off x="1116013" y="6237288"/>
            <a:ext cx="331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800" b="1"/>
              <a:t>基带传输</a:t>
            </a:r>
          </a:p>
        </p:txBody>
      </p:sp>
      <p:sp>
        <p:nvSpPr>
          <p:cNvPr id="65543" name="TextBox 6"/>
          <p:cNvSpPr txBox="1">
            <a:spLocks noChangeArrowheads="1"/>
          </p:cNvSpPr>
          <p:nvPr/>
        </p:nvSpPr>
        <p:spPr bwMode="auto">
          <a:xfrm>
            <a:off x="5364163" y="6453188"/>
            <a:ext cx="331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800" b="1"/>
              <a:t>通带传输（调频）</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CN" b="1"/>
              <a:t>Chapter 2 </a:t>
            </a:r>
            <a:r>
              <a:rPr lang="zh-CN" altLang="en-US" b="1"/>
              <a:t>物理层</a:t>
            </a:r>
          </a:p>
        </p:txBody>
      </p:sp>
      <p:sp>
        <p:nvSpPr>
          <p:cNvPr id="8195" name="Rectangle 4"/>
          <p:cNvSpPr>
            <a:spLocks noGrp="1" noChangeArrowheads="1"/>
          </p:cNvSpPr>
          <p:nvPr>
            <p:ph type="body" idx="1"/>
          </p:nvPr>
        </p:nvSpPr>
        <p:spPr>
          <a:xfrm>
            <a:off x="1182688" y="2017713"/>
            <a:ext cx="7046912" cy="3392487"/>
          </a:xfrm>
        </p:spPr>
        <p:txBody>
          <a:bodyPr/>
          <a:lstStyle/>
          <a:p>
            <a:pPr eaLnBrk="1" hangingPunct="1"/>
            <a:r>
              <a:rPr lang="en-US" altLang="zh-CN" b="1" dirty="0">
                <a:solidFill>
                  <a:srgbClr val="FF0000"/>
                </a:solidFill>
              </a:rPr>
              <a:t>2.1</a:t>
            </a:r>
            <a:r>
              <a:rPr lang="zh-CN" altLang="en-US" b="1" dirty="0">
                <a:solidFill>
                  <a:srgbClr val="FF0000"/>
                </a:solidFill>
              </a:rPr>
              <a:t>数据通信的理论基础</a:t>
            </a:r>
          </a:p>
          <a:p>
            <a:pPr eaLnBrk="1" hangingPunct="1"/>
            <a:r>
              <a:rPr lang="en-US" altLang="zh-CN" b="1" dirty="0"/>
              <a:t>2.2</a:t>
            </a:r>
            <a:r>
              <a:rPr lang="zh-CN" altLang="en-US" b="1" dirty="0"/>
              <a:t>传输介质</a:t>
            </a:r>
            <a:endParaRPr lang="en-US" altLang="zh-CN" b="1" dirty="0"/>
          </a:p>
          <a:p>
            <a:pPr eaLnBrk="1" hangingPunct="1"/>
            <a:r>
              <a:rPr lang="en-US" altLang="zh-CN" b="1" dirty="0"/>
              <a:t>2.3</a:t>
            </a:r>
            <a:r>
              <a:rPr lang="zh-CN" altLang="en-US" b="1" dirty="0"/>
              <a:t>数字调制与多路复用</a:t>
            </a:r>
          </a:p>
          <a:p>
            <a:pPr eaLnBrk="1" hangingPunct="1"/>
            <a:r>
              <a:rPr lang="en-US" altLang="zh-CN" b="1" dirty="0"/>
              <a:t>2.3</a:t>
            </a:r>
            <a:r>
              <a:rPr lang="zh-CN" altLang="en-US" b="1" dirty="0"/>
              <a:t>电话系统</a:t>
            </a:r>
          </a:p>
          <a:p>
            <a:pPr eaLnBrk="1" hangingPunct="1"/>
            <a:r>
              <a:rPr lang="en-US" altLang="zh-CN" b="1" dirty="0"/>
              <a:t>2.4</a:t>
            </a:r>
            <a:r>
              <a:rPr lang="zh-CN" altLang="en-US" b="1" dirty="0"/>
              <a:t>交换技术</a:t>
            </a:r>
          </a:p>
          <a:p>
            <a:pPr eaLnBrk="1" hangingPunct="1"/>
            <a:endParaRPr lang="en-US" altLang="zh-CN"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CN" altLang="en-US" b="1"/>
              <a:t>通带传输中的调制</a:t>
            </a:r>
          </a:p>
        </p:txBody>
      </p:sp>
      <p:pic>
        <p:nvPicPr>
          <p:cNvPr id="6656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9250" y="2348880"/>
            <a:ext cx="4038600" cy="2887662"/>
          </a:xfrm>
          <a:noFill/>
        </p:spPr>
      </p:pic>
      <p:sp>
        <p:nvSpPr>
          <p:cNvPr id="66564" name="Text Box 5"/>
          <p:cNvSpPr txBox="1">
            <a:spLocks noChangeArrowheads="1"/>
          </p:cNvSpPr>
          <p:nvPr/>
        </p:nvSpPr>
        <p:spPr bwMode="auto">
          <a:xfrm>
            <a:off x="5724525" y="2491755"/>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二进制信号</a:t>
            </a:r>
          </a:p>
        </p:txBody>
      </p:sp>
      <p:sp>
        <p:nvSpPr>
          <p:cNvPr id="66565" name="Text Box 6"/>
          <p:cNvSpPr txBox="1">
            <a:spLocks noChangeArrowheads="1"/>
          </p:cNvSpPr>
          <p:nvPr/>
        </p:nvSpPr>
        <p:spPr bwMode="auto">
          <a:xfrm>
            <a:off x="5724525" y="3141042"/>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幅度调制</a:t>
            </a:r>
          </a:p>
        </p:txBody>
      </p:sp>
      <p:sp>
        <p:nvSpPr>
          <p:cNvPr id="66566" name="Text Box 7"/>
          <p:cNvSpPr txBox="1">
            <a:spLocks noChangeArrowheads="1"/>
          </p:cNvSpPr>
          <p:nvPr/>
        </p:nvSpPr>
        <p:spPr bwMode="auto">
          <a:xfrm>
            <a:off x="5795963" y="386018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频率调制</a:t>
            </a:r>
          </a:p>
        </p:txBody>
      </p:sp>
      <p:sp>
        <p:nvSpPr>
          <p:cNvPr id="66567" name="Text Box 8"/>
          <p:cNvSpPr txBox="1">
            <a:spLocks noChangeArrowheads="1"/>
          </p:cNvSpPr>
          <p:nvPr/>
        </p:nvSpPr>
        <p:spPr bwMode="auto">
          <a:xfrm>
            <a:off x="5795963" y="4652342"/>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相位调制</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正交幅度调制</a:t>
            </a:r>
          </a:p>
        </p:txBody>
      </p:sp>
      <p:sp>
        <p:nvSpPr>
          <p:cNvPr id="3" name="内容占位符 2"/>
          <p:cNvSpPr>
            <a:spLocks noGrp="1"/>
          </p:cNvSpPr>
          <p:nvPr>
            <p:ph idx="1"/>
          </p:nvPr>
        </p:nvSpPr>
        <p:spPr>
          <a:xfrm>
            <a:off x="3635896" y="3645024"/>
            <a:ext cx="4953735" cy="1512168"/>
          </a:xfrm>
        </p:spPr>
        <p:txBody>
          <a:bodyPr>
            <a:normAutofit fontScale="55000" lnSpcReduction="20000"/>
          </a:bodyPr>
          <a:lstStyle/>
          <a:p>
            <a:r>
              <a:rPr lang="zh-CN" altLang="en-US" dirty="0">
                <a:latin typeface="Arial" panose="020B0604020202020204" pitchFamily="34" charset="0"/>
                <a:ea typeface="黑体" panose="02010609060101010101" pitchFamily="49" charset="-122"/>
              </a:rPr>
              <a:t>可供选择的相位有 </a:t>
            </a:r>
            <a:r>
              <a:rPr lang="en-US" altLang="zh-CN" dirty="0">
                <a:latin typeface="Arial" panose="020B0604020202020204" pitchFamily="34" charset="0"/>
                <a:ea typeface="黑体" panose="02010609060101010101" pitchFamily="49" charset="-122"/>
              </a:rPr>
              <a:t>12 </a:t>
            </a:r>
            <a:r>
              <a:rPr lang="zh-CN" altLang="en-US" dirty="0">
                <a:latin typeface="Arial" panose="020B0604020202020204" pitchFamily="34" charset="0"/>
                <a:ea typeface="黑体" panose="02010609060101010101" pitchFamily="49" charset="-122"/>
              </a:rPr>
              <a:t>种，而对于每一种相位有 </a:t>
            </a:r>
            <a:r>
              <a:rPr lang="en-US" altLang="zh-CN" dirty="0">
                <a:latin typeface="Arial" panose="020B0604020202020204" pitchFamily="34" charset="0"/>
                <a:ea typeface="黑体" panose="02010609060101010101" pitchFamily="49" charset="-122"/>
              </a:rPr>
              <a:t>1 </a:t>
            </a:r>
            <a:r>
              <a:rPr lang="zh-CN" altLang="en-US" dirty="0">
                <a:latin typeface="Arial" panose="020B0604020202020204" pitchFamily="34" charset="0"/>
                <a:ea typeface="黑体" panose="02010609060101010101" pitchFamily="49" charset="-122"/>
              </a:rPr>
              <a:t>或</a:t>
            </a:r>
            <a:r>
              <a:rPr lang="en-US" altLang="zh-CN" dirty="0">
                <a:latin typeface="Arial" panose="020B0604020202020204" pitchFamily="34" charset="0"/>
                <a:ea typeface="黑体" panose="02010609060101010101" pitchFamily="49" charset="-122"/>
              </a:rPr>
              <a:t>2 </a:t>
            </a:r>
            <a:r>
              <a:rPr lang="zh-CN" altLang="en-US" dirty="0">
                <a:latin typeface="Arial" panose="020B0604020202020204" pitchFamily="34" charset="0"/>
                <a:ea typeface="黑体" panose="02010609060101010101" pitchFamily="49" charset="-122"/>
              </a:rPr>
              <a:t>种振幅可供选择</a:t>
            </a:r>
            <a:endParaRPr lang="en-US" altLang="zh-CN" dirty="0">
              <a:latin typeface="Arial" panose="020B0604020202020204" pitchFamily="34" charset="0"/>
              <a:ea typeface="黑体" panose="02010609060101010101" pitchFamily="49" charset="-122"/>
            </a:endParaRPr>
          </a:p>
          <a:p>
            <a:r>
              <a:rPr lang="zh-CN" altLang="en-US" dirty="0">
                <a:latin typeface="Arial" panose="020B0604020202020204" pitchFamily="34" charset="0"/>
                <a:ea typeface="黑体" panose="02010609060101010101" pitchFamily="49" charset="-122"/>
              </a:rPr>
              <a:t>由于</a:t>
            </a:r>
            <a:r>
              <a:rPr lang="en-US" altLang="zh-CN" dirty="0">
                <a:latin typeface="Arial" panose="020B0604020202020204" pitchFamily="34" charset="0"/>
                <a:ea typeface="黑体" panose="02010609060101010101" pitchFamily="49" charset="-122"/>
              </a:rPr>
              <a:t>4 bit </a:t>
            </a:r>
            <a:r>
              <a:rPr lang="zh-CN" altLang="en-US" dirty="0">
                <a:latin typeface="Arial" panose="020B0604020202020204" pitchFamily="34" charset="0"/>
                <a:ea typeface="黑体" panose="02010609060101010101" pitchFamily="49" charset="-122"/>
              </a:rPr>
              <a:t>编码共有</a:t>
            </a:r>
            <a:r>
              <a:rPr lang="en-US" altLang="zh-CN" dirty="0">
                <a:latin typeface="Arial" panose="020B0604020202020204" pitchFamily="34" charset="0"/>
                <a:ea typeface="黑体" panose="02010609060101010101" pitchFamily="49" charset="-122"/>
              </a:rPr>
              <a:t>16 </a:t>
            </a:r>
            <a:r>
              <a:rPr lang="zh-CN" altLang="en-US" dirty="0">
                <a:latin typeface="Arial" panose="020B0604020202020204" pitchFamily="34" charset="0"/>
                <a:ea typeface="黑体" panose="02010609060101010101" pitchFamily="49" charset="-122"/>
              </a:rPr>
              <a:t>种不同的组合，因此这 </a:t>
            </a:r>
            <a:r>
              <a:rPr lang="en-US" altLang="zh-CN" dirty="0">
                <a:latin typeface="Arial" panose="020B0604020202020204" pitchFamily="34" charset="0"/>
                <a:ea typeface="黑体" panose="02010609060101010101" pitchFamily="49" charset="-122"/>
              </a:rPr>
              <a:t>16 </a:t>
            </a:r>
            <a:r>
              <a:rPr lang="zh-CN" altLang="en-US" dirty="0">
                <a:latin typeface="Arial" panose="020B0604020202020204" pitchFamily="34" charset="0"/>
                <a:ea typeface="黑体" panose="02010609060101010101" pitchFamily="49" charset="-122"/>
              </a:rPr>
              <a:t>个点中的每个点可对应于一种 </a:t>
            </a:r>
            <a:r>
              <a:rPr lang="en-US" altLang="zh-CN" dirty="0">
                <a:latin typeface="Arial" panose="020B0604020202020204" pitchFamily="34" charset="0"/>
                <a:ea typeface="黑体" panose="02010609060101010101" pitchFamily="49" charset="-122"/>
              </a:rPr>
              <a:t>4 bit </a:t>
            </a:r>
            <a:r>
              <a:rPr lang="zh-CN" altLang="en-US" dirty="0">
                <a:latin typeface="Arial" panose="020B0604020202020204" pitchFamily="34" charset="0"/>
                <a:ea typeface="黑体" panose="02010609060101010101" pitchFamily="49" charset="-122"/>
              </a:rPr>
              <a:t>的编码，被称一个符号</a:t>
            </a:r>
            <a:r>
              <a:rPr lang="en-US" altLang="zh-CN" dirty="0">
                <a:latin typeface="Arial" panose="020B0604020202020204" pitchFamily="34" charset="0"/>
                <a:ea typeface="黑体" panose="02010609060101010101" pitchFamily="49" charset="-122"/>
              </a:rPr>
              <a:t>(symbol)</a:t>
            </a:r>
            <a:r>
              <a:rPr lang="zh-CN" altLang="en-US" dirty="0">
                <a:latin typeface="Arial" panose="020B0604020202020204" pitchFamily="34" charset="0"/>
                <a:ea typeface="黑体" panose="02010609060101010101" pitchFamily="49" charset="-122"/>
              </a:rPr>
              <a:t>或者码元</a:t>
            </a:r>
            <a:endParaRPr lang="en-US" altLang="zh-CN" dirty="0">
              <a:latin typeface="Arial" panose="020B0604020202020204" pitchFamily="34" charset="0"/>
              <a:ea typeface="黑体" panose="02010609060101010101" pitchFamily="49" charset="-122"/>
            </a:endParaRPr>
          </a:p>
        </p:txBody>
      </p:sp>
      <p:sp>
        <p:nvSpPr>
          <p:cNvPr id="4" name="Text Box 9"/>
          <p:cNvSpPr txBox="1">
            <a:spLocks noChangeArrowheads="1"/>
          </p:cNvSpPr>
          <p:nvPr/>
        </p:nvSpPr>
        <p:spPr bwMode="auto">
          <a:xfrm>
            <a:off x="5470525" y="2340314"/>
            <a:ext cx="367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dirty="0"/>
              <a:t>正交调幅（</a:t>
            </a:r>
            <a:r>
              <a:rPr lang="en-US" altLang="zh-CN" sz="1800" b="1" dirty="0"/>
              <a:t>QAM: Quadrature Amplitude Modulation)</a:t>
            </a:r>
            <a:endParaRPr lang="zh-CN" altLang="en-US" sz="18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56792"/>
            <a:ext cx="4883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32"/>
          <p:cNvGrpSpPr/>
          <p:nvPr/>
        </p:nvGrpSpPr>
        <p:grpSpPr>
          <a:xfrm>
            <a:off x="343322" y="3659014"/>
            <a:ext cx="2939430" cy="2448272"/>
            <a:chOff x="343322" y="4228926"/>
            <a:chExt cx="2939430" cy="2584450"/>
          </a:xfrm>
        </p:grpSpPr>
        <p:sp>
          <p:nvSpPr>
            <p:cNvPr id="6" name="Line 4"/>
            <p:cNvSpPr>
              <a:spLocks noChangeShapeType="1"/>
            </p:cNvSpPr>
            <p:nvPr/>
          </p:nvSpPr>
          <p:spPr bwMode="auto">
            <a:xfrm>
              <a:off x="1917502" y="4228926"/>
              <a:ext cx="0" cy="2584450"/>
            </a:xfrm>
            <a:prstGeom prst="line">
              <a:avLst/>
            </a:prstGeom>
            <a:noFill/>
            <a:ln w="28575">
              <a:solidFill>
                <a:srgbClr val="333399"/>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Oval 5"/>
            <p:cNvSpPr>
              <a:spLocks noChangeArrowheads="1"/>
            </p:cNvSpPr>
            <p:nvPr/>
          </p:nvSpPr>
          <p:spPr bwMode="auto">
            <a:xfrm>
              <a:off x="1082477" y="5819601"/>
              <a:ext cx="74613"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Oval 6"/>
            <p:cNvSpPr>
              <a:spLocks noChangeArrowheads="1"/>
            </p:cNvSpPr>
            <p:nvPr/>
          </p:nvSpPr>
          <p:spPr bwMode="auto">
            <a:xfrm>
              <a:off x="1082477" y="4740101"/>
              <a:ext cx="74613"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Oval 7"/>
            <p:cNvSpPr>
              <a:spLocks noChangeArrowheads="1"/>
            </p:cNvSpPr>
            <p:nvPr/>
          </p:nvSpPr>
          <p:spPr bwMode="auto">
            <a:xfrm>
              <a:off x="2163565" y="4740101"/>
              <a:ext cx="74612"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Oval 8"/>
            <p:cNvSpPr>
              <a:spLocks noChangeArrowheads="1"/>
            </p:cNvSpPr>
            <p:nvPr/>
          </p:nvSpPr>
          <p:spPr bwMode="auto">
            <a:xfrm>
              <a:off x="1614290" y="4740101"/>
              <a:ext cx="74612"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Oval 9"/>
            <p:cNvSpPr>
              <a:spLocks noChangeArrowheads="1"/>
            </p:cNvSpPr>
            <p:nvPr/>
          </p:nvSpPr>
          <p:spPr bwMode="auto">
            <a:xfrm>
              <a:off x="1082477" y="5286201"/>
              <a:ext cx="74613"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Oval 10"/>
            <p:cNvSpPr>
              <a:spLocks noChangeArrowheads="1"/>
            </p:cNvSpPr>
            <p:nvPr/>
          </p:nvSpPr>
          <p:spPr bwMode="auto">
            <a:xfrm>
              <a:off x="2165152" y="5284613"/>
              <a:ext cx="74613" cy="74613"/>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Oval 11"/>
            <p:cNvSpPr>
              <a:spLocks noChangeArrowheads="1"/>
            </p:cNvSpPr>
            <p:nvPr/>
          </p:nvSpPr>
          <p:spPr bwMode="auto">
            <a:xfrm>
              <a:off x="1615877" y="5286201"/>
              <a:ext cx="74613"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Oval 12"/>
            <p:cNvSpPr>
              <a:spLocks noChangeArrowheads="1"/>
            </p:cNvSpPr>
            <p:nvPr/>
          </p:nvSpPr>
          <p:spPr bwMode="auto">
            <a:xfrm>
              <a:off x="2693790" y="4740101"/>
              <a:ext cx="74612"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2000">
                <a:solidFill>
                  <a:srgbClr val="333399"/>
                </a:solidFill>
              </a:endParaRPr>
            </a:p>
          </p:txBody>
        </p:sp>
        <p:sp>
          <p:nvSpPr>
            <p:cNvPr id="15" name="Oval 13"/>
            <p:cNvSpPr>
              <a:spLocks noChangeArrowheads="1"/>
            </p:cNvSpPr>
            <p:nvPr/>
          </p:nvSpPr>
          <p:spPr bwMode="auto">
            <a:xfrm>
              <a:off x="2165152" y="5818013"/>
              <a:ext cx="74613" cy="74613"/>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Oval 14"/>
            <p:cNvSpPr>
              <a:spLocks noChangeArrowheads="1"/>
            </p:cNvSpPr>
            <p:nvPr/>
          </p:nvSpPr>
          <p:spPr bwMode="auto">
            <a:xfrm>
              <a:off x="1615877" y="5819601"/>
              <a:ext cx="74613"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Oval 15"/>
            <p:cNvSpPr>
              <a:spLocks noChangeArrowheads="1"/>
            </p:cNvSpPr>
            <p:nvPr/>
          </p:nvSpPr>
          <p:spPr bwMode="auto">
            <a:xfrm>
              <a:off x="2693790" y="5284613"/>
              <a:ext cx="74612" cy="74613"/>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Oval 16"/>
            <p:cNvSpPr>
              <a:spLocks noChangeArrowheads="1"/>
            </p:cNvSpPr>
            <p:nvPr/>
          </p:nvSpPr>
          <p:spPr bwMode="auto">
            <a:xfrm>
              <a:off x="2163565" y="6375226"/>
              <a:ext cx="74612"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Oval 17"/>
            <p:cNvSpPr>
              <a:spLocks noChangeArrowheads="1"/>
            </p:cNvSpPr>
            <p:nvPr/>
          </p:nvSpPr>
          <p:spPr bwMode="auto">
            <a:xfrm>
              <a:off x="1082477" y="6375226"/>
              <a:ext cx="74613"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Oval 18"/>
            <p:cNvSpPr>
              <a:spLocks noChangeArrowheads="1"/>
            </p:cNvSpPr>
            <p:nvPr/>
          </p:nvSpPr>
          <p:spPr bwMode="auto">
            <a:xfrm>
              <a:off x="2693790" y="5819601"/>
              <a:ext cx="74612"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Oval 19"/>
            <p:cNvSpPr>
              <a:spLocks noChangeArrowheads="1"/>
            </p:cNvSpPr>
            <p:nvPr/>
          </p:nvSpPr>
          <p:spPr bwMode="auto">
            <a:xfrm>
              <a:off x="1614290" y="6375226"/>
              <a:ext cx="74612"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Oval 20"/>
            <p:cNvSpPr>
              <a:spLocks noChangeArrowheads="1"/>
            </p:cNvSpPr>
            <p:nvPr/>
          </p:nvSpPr>
          <p:spPr bwMode="auto">
            <a:xfrm>
              <a:off x="2693790" y="6375226"/>
              <a:ext cx="74612" cy="74612"/>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21"/>
            <p:cNvSpPr>
              <a:spLocks noChangeShapeType="1"/>
            </p:cNvSpPr>
            <p:nvPr/>
          </p:nvSpPr>
          <p:spPr bwMode="auto">
            <a:xfrm>
              <a:off x="539552" y="5600526"/>
              <a:ext cx="2438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22"/>
            <p:cNvSpPr>
              <a:spLocks noChangeShapeType="1"/>
            </p:cNvSpPr>
            <p:nvPr/>
          </p:nvSpPr>
          <p:spPr bwMode="auto">
            <a:xfrm>
              <a:off x="539552" y="5600526"/>
              <a:ext cx="2743200"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Line 23"/>
            <p:cNvSpPr>
              <a:spLocks noChangeShapeType="1"/>
            </p:cNvSpPr>
            <p:nvPr/>
          </p:nvSpPr>
          <p:spPr bwMode="auto">
            <a:xfrm flipV="1">
              <a:off x="1917502" y="4786138"/>
              <a:ext cx="274638" cy="808038"/>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Freeform 24"/>
            <p:cNvSpPr>
              <a:spLocks/>
            </p:cNvSpPr>
            <p:nvPr/>
          </p:nvSpPr>
          <p:spPr bwMode="auto">
            <a:xfrm>
              <a:off x="2003227" y="5340176"/>
              <a:ext cx="174625" cy="260350"/>
            </a:xfrm>
            <a:custGeom>
              <a:avLst/>
              <a:gdLst>
                <a:gd name="T0" fmla="*/ 0 w 110"/>
                <a:gd name="T1" fmla="*/ 0 h 164"/>
                <a:gd name="T2" fmla="*/ 44 w 110"/>
                <a:gd name="T3" fmla="*/ 24 h 164"/>
                <a:gd name="T4" fmla="*/ 86 w 110"/>
                <a:gd name="T5" fmla="*/ 66 h 164"/>
                <a:gd name="T6" fmla="*/ 104 w 110"/>
                <a:gd name="T7" fmla="*/ 112 h 164"/>
                <a:gd name="T8" fmla="*/ 110 w 110"/>
                <a:gd name="T9" fmla="*/ 164 h 164"/>
              </a:gdLst>
              <a:ahLst/>
              <a:cxnLst>
                <a:cxn ang="0">
                  <a:pos x="T0" y="T1"/>
                </a:cxn>
                <a:cxn ang="0">
                  <a:pos x="T2" y="T3"/>
                </a:cxn>
                <a:cxn ang="0">
                  <a:pos x="T4" y="T5"/>
                </a:cxn>
                <a:cxn ang="0">
                  <a:pos x="T6" y="T7"/>
                </a:cxn>
                <a:cxn ang="0">
                  <a:pos x="T8" y="T9"/>
                </a:cxn>
              </a:cxnLst>
              <a:rect l="0" t="0" r="r" b="b"/>
              <a:pathLst>
                <a:path w="110" h="164">
                  <a:moveTo>
                    <a:pt x="0" y="0"/>
                  </a:moveTo>
                  <a:cubicBezTo>
                    <a:pt x="7" y="4"/>
                    <a:pt x="30" y="13"/>
                    <a:pt x="44" y="24"/>
                  </a:cubicBezTo>
                  <a:cubicBezTo>
                    <a:pt x="58" y="35"/>
                    <a:pt x="76" y="51"/>
                    <a:pt x="86" y="66"/>
                  </a:cubicBezTo>
                  <a:cubicBezTo>
                    <a:pt x="96" y="81"/>
                    <a:pt x="100" y="96"/>
                    <a:pt x="104" y="112"/>
                  </a:cubicBezTo>
                  <a:cubicBezTo>
                    <a:pt x="108" y="128"/>
                    <a:pt x="109" y="153"/>
                    <a:pt x="110" y="164"/>
                  </a:cubicBezTo>
                </a:path>
              </a:pathLst>
            </a:custGeom>
            <a:noFill/>
            <a:ln w="63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Text Box 25"/>
            <p:cNvSpPr txBox="1">
              <a:spLocks noChangeArrowheads="1"/>
            </p:cNvSpPr>
            <p:nvPr/>
          </p:nvSpPr>
          <p:spPr bwMode="auto">
            <a:xfrm>
              <a:off x="1887340" y="4908376"/>
              <a:ext cx="242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solidFill>
                    <a:srgbClr val="333399"/>
                  </a:solidFill>
                  <a:latin typeface="Times New Roman" panose="02020603050405020304" pitchFamily="18" charset="0"/>
                </a:rPr>
                <a:t>r</a:t>
              </a:r>
            </a:p>
          </p:txBody>
        </p:sp>
        <p:sp>
          <p:nvSpPr>
            <p:cNvPr id="28" name="Text Box 26"/>
            <p:cNvSpPr txBox="1">
              <a:spLocks noChangeArrowheads="1"/>
            </p:cNvSpPr>
            <p:nvPr/>
          </p:nvSpPr>
          <p:spPr bwMode="auto">
            <a:xfrm>
              <a:off x="2111177" y="53100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dirty="0">
                  <a:solidFill>
                    <a:srgbClr val="333399"/>
                  </a:solidFill>
                  <a:latin typeface="Times New Roman" panose="02020603050405020304" pitchFamily="18" charset="0"/>
                  <a:sym typeface="Symbol" panose="05050102010706020507" pitchFamily="18" charset="2"/>
                </a:rPr>
                <a:t></a:t>
              </a:r>
              <a:endParaRPr kumimoji="1" lang="en-US" altLang="zh-CN" sz="1400" dirty="0">
                <a:solidFill>
                  <a:srgbClr val="333399"/>
                </a:solidFill>
                <a:latin typeface="Times New Roman" panose="02020603050405020304" pitchFamily="18" charset="0"/>
              </a:endParaRPr>
            </a:p>
          </p:txBody>
        </p:sp>
        <p:sp>
          <p:nvSpPr>
            <p:cNvPr id="29" name="Text Box 27"/>
            <p:cNvSpPr txBox="1">
              <a:spLocks noChangeArrowheads="1"/>
            </p:cNvSpPr>
            <p:nvPr/>
          </p:nvSpPr>
          <p:spPr bwMode="auto">
            <a:xfrm>
              <a:off x="1930202" y="4443238"/>
              <a:ext cx="557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solidFill>
                    <a:srgbClr val="333399"/>
                  </a:solidFill>
                  <a:latin typeface="Times New Roman" panose="02020603050405020304" pitchFamily="18" charset="0"/>
                  <a:sym typeface="Symbol" panose="05050102010706020507" pitchFamily="18" charset="2"/>
                </a:rPr>
                <a:t>(r, )</a:t>
              </a:r>
              <a:endParaRPr kumimoji="1" lang="en-US" altLang="zh-CN" sz="1400">
                <a:solidFill>
                  <a:srgbClr val="333399"/>
                </a:solidFill>
                <a:latin typeface="Times New Roman" panose="02020603050405020304" pitchFamily="18" charset="0"/>
              </a:endParaRPr>
            </a:p>
          </p:txBody>
        </p:sp>
        <p:sp>
          <p:nvSpPr>
            <p:cNvPr id="30" name="Text Box 34"/>
            <p:cNvSpPr txBox="1">
              <a:spLocks noChangeArrowheads="1"/>
            </p:cNvSpPr>
            <p:nvPr/>
          </p:nvSpPr>
          <p:spPr bwMode="auto">
            <a:xfrm>
              <a:off x="343322" y="4256291"/>
              <a:ext cx="837089" cy="338554"/>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dirty="0">
                  <a:solidFill>
                    <a:schemeClr val="folHlink"/>
                  </a:solidFill>
                  <a:ea typeface="黑体" panose="02010609060101010101" pitchFamily="49" charset="-122"/>
                </a:rPr>
                <a:t>16QAM</a:t>
              </a:r>
              <a:endParaRPr lang="zh-CN" altLang="en-US" sz="1600" dirty="0">
                <a:solidFill>
                  <a:schemeClr val="folHlink"/>
                </a:solidFill>
                <a:ea typeface="黑体" panose="02010609060101010101" pitchFamily="49" charset="-122"/>
              </a:endParaRPr>
            </a:p>
          </p:txBody>
        </p:sp>
      </p:grpSp>
      <p:sp>
        <p:nvSpPr>
          <p:cNvPr id="31" name="圆角矩形 30"/>
          <p:cNvSpPr/>
          <p:nvPr/>
        </p:nvSpPr>
        <p:spPr>
          <a:xfrm>
            <a:off x="4067944" y="5003775"/>
            <a:ext cx="4304977" cy="77673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rPr>
              <a:t>每个符号表示的比特数越多，数据速率越高，但在接收端解码越困难</a:t>
            </a:r>
          </a:p>
        </p:txBody>
      </p:sp>
      <p:sp>
        <p:nvSpPr>
          <p:cNvPr id="32" name="Text Box 34"/>
          <p:cNvSpPr txBox="1">
            <a:spLocks noChangeArrowheads="1"/>
          </p:cNvSpPr>
          <p:nvPr/>
        </p:nvSpPr>
        <p:spPr bwMode="auto">
          <a:xfrm>
            <a:off x="5131970" y="1627817"/>
            <a:ext cx="595035" cy="338554"/>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600" dirty="0">
                <a:solidFill>
                  <a:schemeClr val="folHlink"/>
                </a:solidFill>
                <a:ea typeface="黑体" panose="02010609060101010101" pitchFamily="49" charset="-122"/>
              </a:rPr>
              <a:t>星座</a:t>
            </a:r>
          </a:p>
        </p:txBody>
      </p:sp>
      <p:sp>
        <p:nvSpPr>
          <p:cNvPr id="34" name="文本框 33"/>
          <p:cNvSpPr txBox="1"/>
          <p:nvPr/>
        </p:nvSpPr>
        <p:spPr>
          <a:xfrm>
            <a:off x="2514021" y="6093701"/>
            <a:ext cx="5603726" cy="707886"/>
          </a:xfrm>
          <a:prstGeom prst="rect">
            <a:avLst/>
          </a:prstGeom>
          <a:noFill/>
        </p:spPr>
        <p:txBody>
          <a:bodyPr wrap="square" rtlCol="0">
            <a:spAutoFit/>
          </a:bodyPr>
          <a:lstStyle/>
          <a:p>
            <a:r>
              <a:rPr lang="zh-CN" altLang="en-US" sz="2000" dirty="0"/>
              <a:t>移动通信</a:t>
            </a:r>
            <a:r>
              <a:rPr lang="en-US" altLang="zh-CN" sz="2000" dirty="0"/>
              <a:t>: 3G ---------- 4G --------- 5G</a:t>
            </a:r>
          </a:p>
          <a:p>
            <a:r>
              <a:rPr lang="en-US" altLang="zh-CN" sz="2000" dirty="0"/>
              <a:t>              16QAM--64QAM---256QAM</a:t>
            </a:r>
            <a:endParaRPr lang="zh-CN" altLang="en-US" sz="2000" dirty="0"/>
          </a:p>
        </p:txBody>
      </p:sp>
    </p:spTree>
    <p:extLst>
      <p:ext uri="{BB962C8B-B14F-4D97-AF65-F5344CB8AC3E}">
        <p14:creationId xmlns:p14="http://schemas.microsoft.com/office/powerpoint/2010/main" val="922547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50938" y="609600"/>
            <a:ext cx="7793037" cy="1066800"/>
          </a:xfrm>
        </p:spPr>
        <p:txBody>
          <a:bodyPr/>
          <a:lstStyle/>
          <a:p>
            <a:pPr eaLnBrk="1" hangingPunct="1"/>
            <a:r>
              <a:rPr lang="en-US" altLang="zh-CN" b="1"/>
              <a:t>2.3.2 </a:t>
            </a:r>
            <a:r>
              <a:rPr lang="zh-CN" altLang="en-US" b="1"/>
              <a:t>多路复用</a:t>
            </a:r>
          </a:p>
        </p:txBody>
      </p:sp>
      <p:sp>
        <p:nvSpPr>
          <p:cNvPr id="61443" name="Rectangle 3"/>
          <p:cNvSpPr>
            <a:spLocks noGrp="1" noChangeArrowheads="1"/>
          </p:cNvSpPr>
          <p:nvPr>
            <p:ph type="body" idx="1"/>
          </p:nvPr>
        </p:nvSpPr>
        <p:spPr>
          <a:xfrm>
            <a:off x="900113" y="4797251"/>
            <a:ext cx="7772400" cy="2016125"/>
          </a:xfrm>
        </p:spPr>
        <p:txBody>
          <a:bodyPr>
            <a:normAutofit fontScale="92500" lnSpcReduction="10000"/>
          </a:bodyPr>
          <a:lstStyle/>
          <a:p>
            <a:pPr eaLnBrk="1" hangingPunct="1">
              <a:lnSpc>
                <a:spcPct val="90000"/>
              </a:lnSpc>
              <a:defRPr/>
            </a:pPr>
            <a:r>
              <a:rPr lang="zh-CN" altLang="en-US" sz="2400" b="1" dirty="0"/>
              <a:t>频分多路复用</a:t>
            </a:r>
            <a:r>
              <a:rPr lang="en-US" altLang="zh-CN" sz="2400" b="1" dirty="0"/>
              <a:t>(FDM: Frequency Division Multiplexing)</a:t>
            </a:r>
          </a:p>
          <a:p>
            <a:pPr eaLnBrk="1" hangingPunct="1">
              <a:lnSpc>
                <a:spcPct val="90000"/>
              </a:lnSpc>
              <a:defRPr/>
            </a:pPr>
            <a:r>
              <a:rPr lang="zh-CN" altLang="en-US" sz="2400" b="1" dirty="0"/>
              <a:t>波分多路复用</a:t>
            </a:r>
            <a:r>
              <a:rPr lang="en-US" altLang="zh-CN" sz="2400" b="1" dirty="0"/>
              <a:t>(WDM: Wavelength Division Multiplexing)</a:t>
            </a:r>
          </a:p>
          <a:p>
            <a:pPr eaLnBrk="1" hangingPunct="1">
              <a:lnSpc>
                <a:spcPct val="90000"/>
              </a:lnSpc>
              <a:defRPr/>
            </a:pPr>
            <a:r>
              <a:rPr lang="zh-CN" altLang="en-US" sz="2400" b="1" dirty="0"/>
              <a:t>时分多路复用</a:t>
            </a:r>
            <a:r>
              <a:rPr lang="en-US" altLang="zh-CN" sz="2400" b="1" dirty="0"/>
              <a:t>(TDM: Time Division Multiplexing)</a:t>
            </a:r>
          </a:p>
          <a:p>
            <a:pPr eaLnBrk="1" hangingPunct="1">
              <a:lnSpc>
                <a:spcPct val="90000"/>
              </a:lnSpc>
              <a:defRPr/>
            </a:pPr>
            <a:r>
              <a:rPr lang="zh-CN" altLang="en-US" sz="2400" b="1" dirty="0"/>
              <a:t>码分复用</a:t>
            </a:r>
            <a:r>
              <a:rPr lang="en-US" altLang="zh-CN" sz="2400" b="1" dirty="0"/>
              <a:t>(CDM: Code Division Multiplexing)</a:t>
            </a:r>
            <a:r>
              <a:rPr lang="zh-CN" altLang="en-US" sz="2400" b="1" dirty="0"/>
              <a:t>，把窄带信号扩展到一个很宽的频带上</a:t>
            </a:r>
            <a:endParaRPr lang="en-US" altLang="zh-CN" sz="2400" b="1" dirty="0"/>
          </a:p>
        </p:txBody>
      </p:sp>
      <p:sp>
        <p:nvSpPr>
          <p:cNvPr id="67588" name="Rectangle 4"/>
          <p:cNvSpPr>
            <a:spLocks noChangeArrowheads="1"/>
          </p:cNvSpPr>
          <p:nvPr/>
        </p:nvSpPr>
        <p:spPr bwMode="auto">
          <a:xfrm>
            <a:off x="684213" y="3501008"/>
            <a:ext cx="7848600" cy="1146001"/>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dirty="0"/>
              <a:t>多路复用技术是将多路信号（由多个信息源产生或者来自多条线路）组合在一条物理干线（</a:t>
            </a:r>
            <a:r>
              <a:rPr lang="en-US" altLang="zh-CN" sz="2400" b="1" dirty="0"/>
              <a:t>Trunk</a:t>
            </a:r>
            <a:r>
              <a:rPr lang="zh-CN" altLang="en-US" sz="2400" b="1" dirty="0"/>
              <a:t>）（或者无线链路）上进行传输</a:t>
            </a:r>
          </a:p>
        </p:txBody>
      </p:sp>
      <p:grpSp>
        <p:nvGrpSpPr>
          <p:cNvPr id="67589" name="Group 90"/>
          <p:cNvGrpSpPr>
            <a:grpSpLocks/>
          </p:cNvGrpSpPr>
          <p:nvPr/>
        </p:nvGrpSpPr>
        <p:grpSpPr bwMode="auto">
          <a:xfrm>
            <a:off x="1258887" y="1989138"/>
            <a:ext cx="6565898" cy="1482725"/>
            <a:chOff x="793" y="1253"/>
            <a:chExt cx="4136" cy="934"/>
          </a:xfrm>
        </p:grpSpPr>
        <p:sp>
          <p:nvSpPr>
            <p:cNvPr id="67591" name="Oval 48"/>
            <p:cNvSpPr>
              <a:spLocks noChangeArrowheads="1"/>
            </p:cNvSpPr>
            <p:nvPr/>
          </p:nvSpPr>
          <p:spPr bwMode="auto">
            <a:xfrm>
              <a:off x="1692" y="1663"/>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592" name="Rectangle 49"/>
            <p:cNvSpPr>
              <a:spLocks noChangeArrowheads="1"/>
            </p:cNvSpPr>
            <p:nvPr/>
          </p:nvSpPr>
          <p:spPr bwMode="auto">
            <a:xfrm>
              <a:off x="1664" y="164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B2</a:t>
              </a:r>
            </a:p>
          </p:txBody>
        </p:sp>
        <p:sp>
          <p:nvSpPr>
            <p:cNvPr id="67593" name="Oval 50"/>
            <p:cNvSpPr>
              <a:spLocks noChangeArrowheads="1"/>
            </p:cNvSpPr>
            <p:nvPr/>
          </p:nvSpPr>
          <p:spPr bwMode="auto">
            <a:xfrm>
              <a:off x="4684" y="1631"/>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594" name="Rectangle 51"/>
            <p:cNvSpPr>
              <a:spLocks noChangeArrowheads="1"/>
            </p:cNvSpPr>
            <p:nvPr/>
          </p:nvSpPr>
          <p:spPr bwMode="auto">
            <a:xfrm>
              <a:off x="4656" y="1612"/>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B2</a:t>
              </a:r>
            </a:p>
          </p:txBody>
        </p:sp>
        <p:sp>
          <p:nvSpPr>
            <p:cNvPr id="67595" name="Oval 52"/>
            <p:cNvSpPr>
              <a:spLocks noChangeArrowheads="1"/>
            </p:cNvSpPr>
            <p:nvPr/>
          </p:nvSpPr>
          <p:spPr bwMode="auto">
            <a:xfrm>
              <a:off x="1683" y="1994"/>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596" name="Rectangle 53"/>
            <p:cNvSpPr>
              <a:spLocks noChangeArrowheads="1"/>
            </p:cNvSpPr>
            <p:nvPr/>
          </p:nvSpPr>
          <p:spPr bwMode="auto">
            <a:xfrm>
              <a:off x="1655" y="1975"/>
              <a:ext cx="2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C2</a:t>
              </a:r>
            </a:p>
          </p:txBody>
        </p:sp>
        <p:sp>
          <p:nvSpPr>
            <p:cNvPr id="67597" name="Oval 54"/>
            <p:cNvSpPr>
              <a:spLocks noChangeArrowheads="1"/>
            </p:cNvSpPr>
            <p:nvPr/>
          </p:nvSpPr>
          <p:spPr bwMode="auto">
            <a:xfrm>
              <a:off x="4694" y="1962"/>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598" name="Rectangle 55"/>
            <p:cNvSpPr>
              <a:spLocks noChangeArrowheads="1"/>
            </p:cNvSpPr>
            <p:nvPr/>
          </p:nvSpPr>
          <p:spPr bwMode="auto">
            <a:xfrm>
              <a:off x="4649" y="1943"/>
              <a:ext cx="2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C2</a:t>
              </a:r>
            </a:p>
          </p:txBody>
        </p:sp>
        <p:sp>
          <p:nvSpPr>
            <p:cNvPr id="67599" name="Oval 56"/>
            <p:cNvSpPr>
              <a:spLocks noChangeArrowheads="1"/>
            </p:cNvSpPr>
            <p:nvPr/>
          </p:nvSpPr>
          <p:spPr bwMode="auto">
            <a:xfrm>
              <a:off x="1691" y="1323"/>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00" name="Rectangle 57"/>
            <p:cNvSpPr>
              <a:spLocks noChangeArrowheads="1"/>
            </p:cNvSpPr>
            <p:nvPr/>
          </p:nvSpPr>
          <p:spPr bwMode="auto">
            <a:xfrm>
              <a:off x="1663" y="130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A2</a:t>
              </a:r>
            </a:p>
          </p:txBody>
        </p:sp>
        <p:sp>
          <p:nvSpPr>
            <p:cNvPr id="67601" name="Oval 58"/>
            <p:cNvSpPr>
              <a:spLocks noChangeArrowheads="1"/>
            </p:cNvSpPr>
            <p:nvPr/>
          </p:nvSpPr>
          <p:spPr bwMode="auto">
            <a:xfrm>
              <a:off x="4683" y="1291"/>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02" name="Rectangle 59"/>
            <p:cNvSpPr>
              <a:spLocks noChangeArrowheads="1"/>
            </p:cNvSpPr>
            <p:nvPr/>
          </p:nvSpPr>
          <p:spPr bwMode="auto">
            <a:xfrm>
              <a:off x="4655" y="1272"/>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A2</a:t>
              </a:r>
            </a:p>
          </p:txBody>
        </p:sp>
        <p:grpSp>
          <p:nvGrpSpPr>
            <p:cNvPr id="67603" name="Group 60"/>
            <p:cNvGrpSpPr>
              <a:grpSpLocks/>
            </p:cNvGrpSpPr>
            <p:nvPr/>
          </p:nvGrpSpPr>
          <p:grpSpPr bwMode="auto">
            <a:xfrm>
              <a:off x="1051" y="1410"/>
              <a:ext cx="633" cy="671"/>
              <a:chOff x="925" y="2914"/>
              <a:chExt cx="1105" cy="671"/>
            </a:xfrm>
          </p:grpSpPr>
          <p:sp>
            <p:nvSpPr>
              <p:cNvPr id="67628" name="Line 61"/>
              <p:cNvSpPr>
                <a:spLocks noChangeShapeType="1"/>
              </p:cNvSpPr>
              <p:nvPr/>
            </p:nvSpPr>
            <p:spPr bwMode="auto">
              <a:xfrm>
                <a:off x="934" y="3254"/>
                <a:ext cx="10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29" name="Line 62"/>
              <p:cNvSpPr>
                <a:spLocks noChangeShapeType="1"/>
              </p:cNvSpPr>
              <p:nvPr/>
            </p:nvSpPr>
            <p:spPr bwMode="auto">
              <a:xfrm>
                <a:off x="925" y="3585"/>
                <a:ext cx="10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30" name="Line 63"/>
              <p:cNvSpPr>
                <a:spLocks noChangeShapeType="1"/>
              </p:cNvSpPr>
              <p:nvPr/>
            </p:nvSpPr>
            <p:spPr bwMode="auto">
              <a:xfrm>
                <a:off x="933" y="2914"/>
                <a:ext cx="109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67604" name="Oval 64"/>
            <p:cNvSpPr>
              <a:spLocks noChangeArrowheads="1"/>
            </p:cNvSpPr>
            <p:nvPr/>
          </p:nvSpPr>
          <p:spPr bwMode="auto">
            <a:xfrm>
              <a:off x="835" y="1653"/>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05" name="Rectangle 65"/>
            <p:cNvSpPr>
              <a:spLocks noChangeArrowheads="1"/>
            </p:cNvSpPr>
            <p:nvPr/>
          </p:nvSpPr>
          <p:spPr bwMode="auto">
            <a:xfrm>
              <a:off x="838" y="163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B1</a:t>
              </a:r>
            </a:p>
          </p:txBody>
        </p:sp>
        <p:sp>
          <p:nvSpPr>
            <p:cNvPr id="67606" name="Oval 66"/>
            <p:cNvSpPr>
              <a:spLocks noChangeArrowheads="1"/>
            </p:cNvSpPr>
            <p:nvPr/>
          </p:nvSpPr>
          <p:spPr bwMode="auto">
            <a:xfrm>
              <a:off x="831" y="1984"/>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07" name="Rectangle 67"/>
            <p:cNvSpPr>
              <a:spLocks noChangeArrowheads="1"/>
            </p:cNvSpPr>
            <p:nvPr/>
          </p:nvSpPr>
          <p:spPr bwMode="auto">
            <a:xfrm>
              <a:off x="793" y="1965"/>
              <a:ext cx="2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C1</a:t>
              </a:r>
            </a:p>
          </p:txBody>
        </p:sp>
        <p:sp>
          <p:nvSpPr>
            <p:cNvPr id="67608" name="Oval 68"/>
            <p:cNvSpPr>
              <a:spLocks noChangeArrowheads="1"/>
            </p:cNvSpPr>
            <p:nvPr/>
          </p:nvSpPr>
          <p:spPr bwMode="auto">
            <a:xfrm>
              <a:off x="839" y="1313"/>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09" name="Rectangle 69"/>
            <p:cNvSpPr>
              <a:spLocks noChangeArrowheads="1"/>
            </p:cNvSpPr>
            <p:nvPr/>
          </p:nvSpPr>
          <p:spPr bwMode="auto">
            <a:xfrm>
              <a:off x="823" y="129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A1</a:t>
              </a:r>
            </a:p>
          </p:txBody>
        </p:sp>
        <p:sp>
          <p:nvSpPr>
            <p:cNvPr id="67610" name="Oval 70"/>
            <p:cNvSpPr>
              <a:spLocks noChangeArrowheads="1"/>
            </p:cNvSpPr>
            <p:nvPr/>
          </p:nvSpPr>
          <p:spPr bwMode="auto">
            <a:xfrm>
              <a:off x="2753" y="1612"/>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11" name="Rectangle 71"/>
            <p:cNvSpPr>
              <a:spLocks noChangeArrowheads="1"/>
            </p:cNvSpPr>
            <p:nvPr/>
          </p:nvSpPr>
          <p:spPr bwMode="auto">
            <a:xfrm>
              <a:off x="2725" y="1593"/>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B1</a:t>
              </a:r>
            </a:p>
          </p:txBody>
        </p:sp>
        <p:sp>
          <p:nvSpPr>
            <p:cNvPr id="67612" name="Oval 72"/>
            <p:cNvSpPr>
              <a:spLocks noChangeArrowheads="1"/>
            </p:cNvSpPr>
            <p:nvPr/>
          </p:nvSpPr>
          <p:spPr bwMode="auto">
            <a:xfrm>
              <a:off x="2744" y="1943"/>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13" name="Rectangle 73"/>
            <p:cNvSpPr>
              <a:spLocks noChangeArrowheads="1"/>
            </p:cNvSpPr>
            <p:nvPr/>
          </p:nvSpPr>
          <p:spPr bwMode="auto">
            <a:xfrm>
              <a:off x="2716" y="1924"/>
              <a:ext cx="2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C1</a:t>
              </a:r>
            </a:p>
          </p:txBody>
        </p:sp>
        <p:sp>
          <p:nvSpPr>
            <p:cNvPr id="67614" name="Oval 74"/>
            <p:cNvSpPr>
              <a:spLocks noChangeArrowheads="1"/>
            </p:cNvSpPr>
            <p:nvPr/>
          </p:nvSpPr>
          <p:spPr bwMode="auto">
            <a:xfrm>
              <a:off x="2752" y="1272"/>
              <a:ext cx="212" cy="176"/>
            </a:xfrm>
            <a:prstGeom prst="ellipse">
              <a:avLst/>
            </a:prstGeom>
            <a:solidFill>
              <a:srgbClr val="CCCC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15" name="Rectangle 75"/>
            <p:cNvSpPr>
              <a:spLocks noChangeArrowheads="1"/>
            </p:cNvSpPr>
            <p:nvPr/>
          </p:nvSpPr>
          <p:spPr bwMode="auto">
            <a:xfrm>
              <a:off x="2724" y="1253"/>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dirty="0">
                  <a:solidFill>
                    <a:srgbClr val="000000"/>
                  </a:solidFill>
                  <a:latin typeface="Arial" panose="020B0604020202020204" pitchFamily="34" charset="0"/>
                  <a:ea typeface="Gulim" panose="020B0600000101010101" pitchFamily="34" charset="-127"/>
                </a:rPr>
                <a:t>A1</a:t>
              </a:r>
            </a:p>
          </p:txBody>
        </p:sp>
        <p:sp>
          <p:nvSpPr>
            <p:cNvPr id="67616" name="Line 76"/>
            <p:cNvSpPr>
              <a:spLocks noChangeShapeType="1"/>
            </p:cNvSpPr>
            <p:nvPr/>
          </p:nvSpPr>
          <p:spPr bwMode="auto">
            <a:xfrm>
              <a:off x="2974" y="1384"/>
              <a:ext cx="204" cy="2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17" name="Line 77"/>
            <p:cNvSpPr>
              <a:spLocks noChangeShapeType="1"/>
            </p:cNvSpPr>
            <p:nvPr/>
          </p:nvSpPr>
          <p:spPr bwMode="auto">
            <a:xfrm>
              <a:off x="2974" y="1702"/>
              <a:ext cx="2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18" name="Line 78"/>
            <p:cNvSpPr>
              <a:spLocks noChangeShapeType="1"/>
            </p:cNvSpPr>
            <p:nvPr/>
          </p:nvSpPr>
          <p:spPr bwMode="auto">
            <a:xfrm flipV="1">
              <a:off x="2965" y="1762"/>
              <a:ext cx="213" cy="2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19" name="Line 79"/>
            <p:cNvSpPr>
              <a:spLocks noChangeShapeType="1"/>
            </p:cNvSpPr>
            <p:nvPr/>
          </p:nvSpPr>
          <p:spPr bwMode="auto">
            <a:xfrm flipV="1">
              <a:off x="4446" y="1422"/>
              <a:ext cx="231" cy="1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20" name="Line 80"/>
            <p:cNvSpPr>
              <a:spLocks noChangeShapeType="1"/>
            </p:cNvSpPr>
            <p:nvPr/>
          </p:nvSpPr>
          <p:spPr bwMode="auto">
            <a:xfrm>
              <a:off x="4437" y="1720"/>
              <a:ext cx="24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21" name="Line 81"/>
            <p:cNvSpPr>
              <a:spLocks noChangeShapeType="1"/>
            </p:cNvSpPr>
            <p:nvPr/>
          </p:nvSpPr>
          <p:spPr bwMode="auto">
            <a:xfrm>
              <a:off x="4437" y="1798"/>
              <a:ext cx="240" cy="2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22" name="Line 84"/>
            <p:cNvSpPr>
              <a:spLocks noChangeShapeType="1"/>
            </p:cNvSpPr>
            <p:nvPr/>
          </p:nvSpPr>
          <p:spPr bwMode="auto">
            <a:xfrm>
              <a:off x="3619" y="1706"/>
              <a:ext cx="409"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23" name="Rectangle 85"/>
            <p:cNvSpPr>
              <a:spLocks noChangeArrowheads="1"/>
            </p:cNvSpPr>
            <p:nvPr/>
          </p:nvSpPr>
          <p:spPr bwMode="auto">
            <a:xfrm>
              <a:off x="3170" y="1584"/>
              <a:ext cx="39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a:solidFill>
                    <a:srgbClr val="000000"/>
                  </a:solidFill>
                  <a:latin typeface="Arial" panose="020B0604020202020204" pitchFamily="34" charset="0"/>
                  <a:ea typeface="Gulim" panose="020B0600000101010101" pitchFamily="34" charset="-127"/>
                </a:rPr>
                <a:t>MUX</a:t>
              </a:r>
            </a:p>
          </p:txBody>
        </p:sp>
        <p:sp>
          <p:nvSpPr>
            <p:cNvPr id="67624" name="AutoShape 86"/>
            <p:cNvSpPr>
              <a:spLocks noChangeArrowheads="1"/>
            </p:cNvSpPr>
            <p:nvPr/>
          </p:nvSpPr>
          <p:spPr bwMode="auto">
            <a:xfrm rot="5400000">
              <a:off x="2977" y="1485"/>
              <a:ext cx="848" cy="440"/>
            </a:xfrm>
            <a:prstGeom prst="triangle">
              <a:avLst>
                <a:gd name="adj" fmla="val 50000"/>
              </a:avLst>
            </a:prstGeom>
            <a:solidFill>
              <a:srgbClr val="330066">
                <a:alpha val="59999"/>
              </a:srgbClr>
            </a:solidFill>
            <a:ln w="12700">
              <a:solidFill>
                <a:srgbClr val="000000"/>
              </a:solidFill>
              <a:miter lim="800000"/>
              <a:headEnd/>
              <a:tailEnd/>
            </a:ln>
          </p:spPr>
          <p:txBody>
            <a:bodyPr wrap="none" lIns="90488" tIns="44450" rIns="90488" bIns="4445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25" name="Rectangle 87"/>
            <p:cNvSpPr>
              <a:spLocks noChangeArrowheads="1"/>
            </p:cNvSpPr>
            <p:nvPr/>
          </p:nvSpPr>
          <p:spPr bwMode="auto">
            <a:xfrm flipH="1">
              <a:off x="4049" y="1592"/>
              <a:ext cx="39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ko-KR" sz="1600">
                  <a:solidFill>
                    <a:srgbClr val="000000"/>
                  </a:solidFill>
                  <a:latin typeface="Arial" panose="020B0604020202020204" pitchFamily="34" charset="0"/>
                  <a:ea typeface="Gulim" panose="020B0600000101010101" pitchFamily="34" charset="-127"/>
                </a:rPr>
                <a:t>MUX</a:t>
              </a:r>
            </a:p>
          </p:txBody>
        </p:sp>
        <p:sp>
          <p:nvSpPr>
            <p:cNvPr id="67626" name="AutoShape 88"/>
            <p:cNvSpPr>
              <a:spLocks noChangeArrowheads="1"/>
            </p:cNvSpPr>
            <p:nvPr/>
          </p:nvSpPr>
          <p:spPr bwMode="auto">
            <a:xfrm rot="16200000" flipH="1">
              <a:off x="3806" y="1493"/>
              <a:ext cx="848" cy="440"/>
            </a:xfrm>
            <a:prstGeom prst="triangle">
              <a:avLst>
                <a:gd name="adj" fmla="val 50000"/>
              </a:avLst>
            </a:prstGeom>
            <a:solidFill>
              <a:srgbClr val="330066">
                <a:alpha val="59999"/>
              </a:srgbClr>
            </a:solidFill>
            <a:ln w="12700" algn="ctr">
              <a:solidFill>
                <a:srgbClr val="000000"/>
              </a:solidFill>
              <a:miter lim="800000"/>
              <a:headEnd/>
              <a:tailEnd/>
            </a:ln>
          </p:spPr>
          <p:txBody>
            <a:bodyPr wrap="none" lIns="90488" tIns="44450" rIns="90488" bIns="4445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67627" name="AutoShape 89"/>
            <p:cNvSpPr>
              <a:spLocks noChangeArrowheads="1"/>
            </p:cNvSpPr>
            <p:nvPr/>
          </p:nvSpPr>
          <p:spPr bwMode="auto">
            <a:xfrm>
              <a:off x="2154" y="1570"/>
              <a:ext cx="408" cy="409"/>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grpSp>
      <p:sp>
        <p:nvSpPr>
          <p:cNvPr id="67590" name="Text Box 91"/>
          <p:cNvSpPr txBox="1">
            <a:spLocks noChangeArrowheads="1"/>
          </p:cNvSpPr>
          <p:nvPr/>
        </p:nvSpPr>
        <p:spPr bwMode="auto">
          <a:xfrm>
            <a:off x="5651500" y="22510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400" b="1"/>
              <a:t>干线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strips(downRight)">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strips(downRight)">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strips(downRight)">
                                      <p:cBhvr>
                                        <p:cTn id="17" dur="500"/>
                                        <p:tgtEl>
                                          <p:spTgt spid="61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strips(downRight)">
                                      <p:cBhvr>
                                        <p:cTn id="22"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50938" y="685800"/>
            <a:ext cx="3649662" cy="990600"/>
          </a:xfrm>
        </p:spPr>
        <p:txBody>
          <a:bodyPr/>
          <a:lstStyle/>
          <a:p>
            <a:pPr eaLnBrk="1" hangingPunct="1"/>
            <a:r>
              <a:rPr lang="zh-CN" altLang="en-US" b="1"/>
              <a:t>频分多路复用</a:t>
            </a:r>
          </a:p>
        </p:txBody>
      </p:sp>
      <p:pic>
        <p:nvPicPr>
          <p:cNvPr id="6861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1773238"/>
            <a:ext cx="8532812" cy="4800600"/>
          </a:xfrm>
          <a:noFill/>
        </p:spPr>
      </p:pic>
      <p:sp>
        <p:nvSpPr>
          <p:cNvPr id="68612" name="Text Box 5"/>
          <p:cNvSpPr txBox="1">
            <a:spLocks noChangeArrowheads="1"/>
          </p:cNvSpPr>
          <p:nvPr/>
        </p:nvSpPr>
        <p:spPr bwMode="auto">
          <a:xfrm rot="-5400000">
            <a:off x="2381" y="3606007"/>
            <a:ext cx="158432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衰减因子</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50938" y="214313"/>
            <a:ext cx="5249862" cy="1462087"/>
          </a:xfrm>
        </p:spPr>
        <p:txBody>
          <a:bodyPr/>
          <a:lstStyle/>
          <a:p>
            <a:pPr eaLnBrk="1" hangingPunct="1"/>
            <a:r>
              <a:rPr lang="zh-CN" altLang="en-US" b="1"/>
              <a:t>波分多路复用</a:t>
            </a:r>
          </a:p>
        </p:txBody>
      </p:sp>
      <p:pic>
        <p:nvPicPr>
          <p:cNvPr id="696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852613"/>
            <a:ext cx="8964612" cy="4889500"/>
          </a:xfrm>
          <a:noFill/>
        </p:spPr>
      </p:pic>
      <p:sp>
        <p:nvSpPr>
          <p:cNvPr id="69636" name="Text Box 4"/>
          <p:cNvSpPr txBox="1">
            <a:spLocks noChangeArrowheads="1"/>
          </p:cNvSpPr>
          <p:nvPr/>
        </p:nvSpPr>
        <p:spPr bwMode="auto">
          <a:xfrm>
            <a:off x="3492500" y="4652963"/>
            <a:ext cx="1512888"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棱镜或者衍射光栅</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时分多路复用</a:t>
            </a:r>
            <a:endParaRPr lang="zh-CN" altLang="en-US" dirty="0"/>
          </a:p>
        </p:txBody>
      </p:sp>
      <p:sp>
        <p:nvSpPr>
          <p:cNvPr id="3" name="内容占位符 2"/>
          <p:cNvSpPr>
            <a:spLocks noGrp="1"/>
          </p:cNvSpPr>
          <p:nvPr>
            <p:ph idx="1"/>
          </p:nvPr>
        </p:nvSpPr>
        <p:spPr>
          <a:xfrm>
            <a:off x="1182688" y="3605807"/>
            <a:ext cx="7772400" cy="2415481"/>
          </a:xfrm>
        </p:spPr>
        <p:txBody>
          <a:bodyPr>
            <a:normAutofit fontScale="70000" lnSpcReduction="20000"/>
          </a:bodyPr>
          <a:lstStyle/>
          <a:p>
            <a:pPr>
              <a:lnSpc>
                <a:spcPct val="120000"/>
              </a:lnSpc>
            </a:pPr>
            <a:r>
              <a:rPr lang="zh-CN" altLang="en-US" b="1" dirty="0"/>
              <a:t>时分复用（</a:t>
            </a:r>
            <a:r>
              <a:rPr lang="en-US" altLang="zh-CN" b="1" dirty="0"/>
              <a:t>TDM</a:t>
            </a:r>
            <a:r>
              <a:rPr lang="zh-CN" altLang="en-US" b="1" dirty="0"/>
              <a:t>）则是将时间划分为一段段等长的时分复用帧（</a:t>
            </a:r>
            <a:r>
              <a:rPr lang="en-US" altLang="zh-CN" b="1" dirty="0"/>
              <a:t>TDM </a:t>
            </a:r>
            <a:r>
              <a:rPr lang="zh-CN" altLang="en-US" b="1" dirty="0"/>
              <a:t>帧）。每一个时分复用的用户在每一个 </a:t>
            </a:r>
            <a:r>
              <a:rPr lang="en-US" altLang="zh-CN" b="1" dirty="0"/>
              <a:t>TDM </a:t>
            </a:r>
            <a:r>
              <a:rPr lang="zh-CN" altLang="en-US" b="1" dirty="0"/>
              <a:t>帧中占用固定序号的时隙</a:t>
            </a:r>
            <a:endParaRPr lang="en-US" altLang="zh-CN" b="1" dirty="0"/>
          </a:p>
          <a:p>
            <a:pPr>
              <a:lnSpc>
                <a:spcPct val="120000"/>
              </a:lnSpc>
            </a:pPr>
            <a:r>
              <a:rPr lang="zh-CN" altLang="en-US" b="1" dirty="0"/>
              <a:t>每一个用户所占用的时隙是</a:t>
            </a:r>
            <a:r>
              <a:rPr lang="zh-CN" altLang="en-US" b="1" dirty="0">
                <a:solidFill>
                  <a:schemeClr val="hlink"/>
                </a:solidFill>
              </a:rPr>
              <a:t>周期性地出现</a:t>
            </a:r>
            <a:r>
              <a:rPr lang="zh-CN" altLang="en-US" b="1" dirty="0"/>
              <a:t>（其周期就是 </a:t>
            </a:r>
            <a:r>
              <a:rPr lang="en-US" altLang="zh-CN" b="1" dirty="0"/>
              <a:t>TDM  </a:t>
            </a:r>
            <a:r>
              <a:rPr lang="zh-CN" altLang="en-US" b="1" dirty="0"/>
              <a:t>帧的长度）</a:t>
            </a:r>
            <a:endParaRPr lang="en-US" altLang="zh-CN" b="1" dirty="0"/>
          </a:p>
          <a:p>
            <a:pPr>
              <a:lnSpc>
                <a:spcPct val="120000"/>
              </a:lnSpc>
            </a:pPr>
            <a:r>
              <a:rPr lang="zh-CN" altLang="en-US" b="1" dirty="0"/>
              <a:t>时分复用的所有用户是在不同的时间占用</a:t>
            </a:r>
            <a:r>
              <a:rPr lang="zh-CN" altLang="en-US" b="1" dirty="0">
                <a:solidFill>
                  <a:schemeClr val="hlink"/>
                </a:solidFill>
              </a:rPr>
              <a:t>同样的</a:t>
            </a:r>
            <a:r>
              <a:rPr lang="zh-CN" altLang="en-US" b="1" dirty="0"/>
              <a:t>频带宽度</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135882"/>
            <a:ext cx="61214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大括号 4"/>
          <p:cNvSpPr/>
          <p:nvPr/>
        </p:nvSpPr>
        <p:spPr>
          <a:xfrm rot="16200000">
            <a:off x="5292080" y="2060848"/>
            <a:ext cx="216024"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5004048" y="2010326"/>
            <a:ext cx="1152128" cy="338554"/>
          </a:xfrm>
          <a:prstGeom prst="rect">
            <a:avLst/>
          </a:prstGeom>
          <a:noFill/>
        </p:spPr>
        <p:txBody>
          <a:bodyPr wrap="square" rtlCol="0">
            <a:spAutoFit/>
          </a:bodyPr>
          <a:lstStyle/>
          <a:p>
            <a:r>
              <a:rPr lang="en-US" altLang="zh-CN" sz="1600" dirty="0"/>
              <a:t>TDM</a:t>
            </a:r>
            <a:r>
              <a:rPr lang="zh-CN" altLang="en-US" sz="1600" dirty="0"/>
              <a:t>帧</a:t>
            </a:r>
          </a:p>
        </p:txBody>
      </p:sp>
      <p:sp>
        <p:nvSpPr>
          <p:cNvPr id="7" name="右大括号 6"/>
          <p:cNvSpPr/>
          <p:nvPr/>
        </p:nvSpPr>
        <p:spPr>
          <a:xfrm rot="16200000">
            <a:off x="6156176" y="2039362"/>
            <a:ext cx="216024"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5868144" y="1988840"/>
            <a:ext cx="1152128" cy="338554"/>
          </a:xfrm>
          <a:prstGeom prst="rect">
            <a:avLst/>
          </a:prstGeom>
          <a:noFill/>
        </p:spPr>
        <p:txBody>
          <a:bodyPr wrap="square" rtlCol="0">
            <a:spAutoFit/>
          </a:bodyPr>
          <a:lstStyle/>
          <a:p>
            <a:r>
              <a:rPr lang="en-US" altLang="zh-CN" sz="1600" dirty="0"/>
              <a:t>TDM</a:t>
            </a:r>
            <a:r>
              <a:rPr lang="zh-CN" altLang="en-US" sz="1600" dirty="0"/>
              <a:t>帧</a:t>
            </a:r>
          </a:p>
        </p:txBody>
      </p:sp>
    </p:spTree>
    <p:extLst>
      <p:ext uri="{BB962C8B-B14F-4D97-AF65-F5344CB8AC3E}">
        <p14:creationId xmlns:p14="http://schemas.microsoft.com/office/powerpoint/2010/main" val="3662222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时分多路复用的效率问题</a:t>
            </a:r>
          </a:p>
        </p:txBody>
      </p:sp>
      <p:sp>
        <p:nvSpPr>
          <p:cNvPr id="3" name="内容占位符 2"/>
          <p:cNvSpPr>
            <a:spLocks noGrp="1"/>
          </p:cNvSpPr>
          <p:nvPr>
            <p:ph idx="1"/>
          </p:nvPr>
        </p:nvSpPr>
        <p:spPr>
          <a:xfrm>
            <a:off x="1048761" y="5818973"/>
            <a:ext cx="7772400" cy="831304"/>
          </a:xfrm>
        </p:spPr>
        <p:txBody>
          <a:bodyPr>
            <a:normAutofit fontScale="70000" lnSpcReduction="20000"/>
          </a:bodyPr>
          <a:lstStyle/>
          <a:p>
            <a:pPr>
              <a:lnSpc>
                <a:spcPct val="120000"/>
              </a:lnSpc>
            </a:pPr>
            <a:r>
              <a:rPr lang="zh-CN" altLang="en-US" b="1" dirty="0"/>
              <a:t>由于是在每个周期给用户分配固定的时隙，灵活性差，无法满足用户需求增加和减少的情况</a:t>
            </a:r>
          </a:p>
        </p:txBody>
      </p:sp>
      <p:sp>
        <p:nvSpPr>
          <p:cNvPr id="4" name="Freeform 3"/>
          <p:cNvSpPr>
            <a:spLocks/>
          </p:cNvSpPr>
          <p:nvPr/>
        </p:nvSpPr>
        <p:spPr bwMode="auto">
          <a:xfrm>
            <a:off x="6197849" y="3692054"/>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Freeform 4"/>
          <p:cNvSpPr>
            <a:spLocks/>
          </p:cNvSpPr>
          <p:nvPr/>
        </p:nvSpPr>
        <p:spPr bwMode="auto">
          <a:xfrm>
            <a:off x="7161461" y="3692054"/>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Freeform 5"/>
          <p:cNvSpPr>
            <a:spLocks/>
          </p:cNvSpPr>
          <p:nvPr/>
        </p:nvSpPr>
        <p:spPr bwMode="auto">
          <a:xfrm>
            <a:off x="7642474" y="3692054"/>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Freeform 6"/>
          <p:cNvSpPr>
            <a:spLocks/>
          </p:cNvSpPr>
          <p:nvPr/>
        </p:nvSpPr>
        <p:spPr bwMode="auto">
          <a:xfrm>
            <a:off x="8364786" y="3692054"/>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Freeform 7"/>
          <p:cNvSpPr>
            <a:spLocks/>
          </p:cNvSpPr>
          <p:nvPr/>
        </p:nvSpPr>
        <p:spPr bwMode="auto">
          <a:xfrm>
            <a:off x="5958136" y="3692054"/>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Freeform 8"/>
          <p:cNvSpPr>
            <a:spLocks/>
          </p:cNvSpPr>
          <p:nvPr/>
        </p:nvSpPr>
        <p:spPr bwMode="auto">
          <a:xfrm>
            <a:off x="4994524" y="3695229"/>
            <a:ext cx="241300"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Freeform 9"/>
          <p:cNvSpPr>
            <a:spLocks/>
          </p:cNvSpPr>
          <p:nvPr/>
        </p:nvSpPr>
        <p:spPr bwMode="auto">
          <a:xfrm>
            <a:off x="4754811" y="3695229"/>
            <a:ext cx="239713"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Freeform 10"/>
          <p:cNvSpPr>
            <a:spLocks/>
          </p:cNvSpPr>
          <p:nvPr/>
        </p:nvSpPr>
        <p:spPr bwMode="auto">
          <a:xfrm>
            <a:off x="2506911" y="2563341"/>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Freeform 11"/>
          <p:cNvSpPr>
            <a:spLocks/>
          </p:cNvSpPr>
          <p:nvPr/>
        </p:nvSpPr>
        <p:spPr bwMode="auto">
          <a:xfrm>
            <a:off x="822574" y="3315816"/>
            <a:ext cx="1123950"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Freeform 12"/>
          <p:cNvSpPr>
            <a:spLocks/>
          </p:cNvSpPr>
          <p:nvPr/>
        </p:nvSpPr>
        <p:spPr bwMode="auto">
          <a:xfrm>
            <a:off x="1384549" y="4066704"/>
            <a:ext cx="1122362"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Freeform 13"/>
          <p:cNvSpPr>
            <a:spLocks/>
          </p:cNvSpPr>
          <p:nvPr/>
        </p:nvSpPr>
        <p:spPr bwMode="auto">
          <a:xfrm>
            <a:off x="2506911" y="4819179"/>
            <a:ext cx="561975"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Text Box 14"/>
          <p:cNvSpPr txBox="1">
            <a:spLocks noChangeArrowheads="1"/>
          </p:cNvSpPr>
          <p:nvPr/>
        </p:nvSpPr>
        <p:spPr bwMode="auto">
          <a:xfrm>
            <a:off x="395536" y="2541116"/>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A</a:t>
            </a:r>
          </a:p>
        </p:txBody>
      </p:sp>
      <p:sp>
        <p:nvSpPr>
          <p:cNvPr id="16" name="Text Box 15"/>
          <p:cNvSpPr txBox="1">
            <a:spLocks noChangeArrowheads="1"/>
          </p:cNvSpPr>
          <p:nvPr/>
        </p:nvSpPr>
        <p:spPr bwMode="auto">
          <a:xfrm>
            <a:off x="395536" y="3293591"/>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B</a:t>
            </a:r>
          </a:p>
        </p:txBody>
      </p:sp>
      <p:sp>
        <p:nvSpPr>
          <p:cNvPr id="17" name="Text Box 16"/>
          <p:cNvSpPr txBox="1">
            <a:spLocks noChangeArrowheads="1"/>
          </p:cNvSpPr>
          <p:nvPr/>
        </p:nvSpPr>
        <p:spPr bwMode="auto">
          <a:xfrm>
            <a:off x="395536" y="4046066"/>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C</a:t>
            </a:r>
          </a:p>
        </p:txBody>
      </p:sp>
      <p:sp>
        <p:nvSpPr>
          <p:cNvPr id="18" name="Text Box 17"/>
          <p:cNvSpPr txBox="1">
            <a:spLocks noChangeArrowheads="1"/>
          </p:cNvSpPr>
          <p:nvPr/>
        </p:nvSpPr>
        <p:spPr bwMode="auto">
          <a:xfrm>
            <a:off x="395536" y="4798541"/>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D</a:t>
            </a:r>
          </a:p>
        </p:txBody>
      </p:sp>
      <p:sp>
        <p:nvSpPr>
          <p:cNvPr id="19" name="Line 18"/>
          <p:cNvSpPr>
            <a:spLocks noChangeShapeType="1"/>
          </p:cNvSpPr>
          <p:nvPr/>
        </p:nvSpPr>
        <p:spPr bwMode="auto">
          <a:xfrm>
            <a:off x="4592886" y="4066704"/>
            <a:ext cx="4252913"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19"/>
          <p:cNvSpPr>
            <a:spLocks noChangeShapeType="1"/>
          </p:cNvSpPr>
          <p:nvPr/>
        </p:nvSpPr>
        <p:spPr bwMode="auto">
          <a:xfrm>
            <a:off x="5235824" y="3973041"/>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Text Box 20"/>
          <p:cNvSpPr txBox="1">
            <a:spLocks noChangeArrowheads="1"/>
          </p:cNvSpPr>
          <p:nvPr/>
        </p:nvSpPr>
        <p:spPr bwMode="auto">
          <a:xfrm>
            <a:off x="2627561" y="2525241"/>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a</a:t>
            </a:r>
          </a:p>
        </p:txBody>
      </p:sp>
      <p:sp>
        <p:nvSpPr>
          <p:cNvPr id="22" name="Text Box 21"/>
          <p:cNvSpPr txBox="1">
            <a:spLocks noChangeArrowheads="1"/>
          </p:cNvSpPr>
          <p:nvPr/>
        </p:nvSpPr>
        <p:spPr bwMode="auto">
          <a:xfrm>
            <a:off x="7612311" y="3677766"/>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a</a:t>
            </a:r>
          </a:p>
        </p:txBody>
      </p:sp>
      <p:sp>
        <p:nvSpPr>
          <p:cNvPr id="23" name="Text Box 22"/>
          <p:cNvSpPr txBox="1">
            <a:spLocks noChangeArrowheads="1"/>
          </p:cNvSpPr>
          <p:nvPr/>
        </p:nvSpPr>
        <p:spPr bwMode="auto">
          <a:xfrm>
            <a:off x="4954836" y="3677766"/>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b</a:t>
            </a:r>
          </a:p>
        </p:txBody>
      </p:sp>
      <p:sp>
        <p:nvSpPr>
          <p:cNvPr id="24" name="Text Box 23"/>
          <p:cNvSpPr txBox="1">
            <a:spLocks noChangeArrowheads="1"/>
          </p:cNvSpPr>
          <p:nvPr/>
        </p:nvSpPr>
        <p:spPr bwMode="auto">
          <a:xfrm>
            <a:off x="925761" y="3312641"/>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b</a:t>
            </a:r>
          </a:p>
        </p:txBody>
      </p:sp>
      <p:sp>
        <p:nvSpPr>
          <p:cNvPr id="25" name="Text Box 24"/>
          <p:cNvSpPr txBox="1">
            <a:spLocks noChangeArrowheads="1"/>
          </p:cNvSpPr>
          <p:nvPr/>
        </p:nvSpPr>
        <p:spPr bwMode="auto">
          <a:xfrm>
            <a:off x="2079874" y="4036541"/>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c</a:t>
            </a:r>
          </a:p>
        </p:txBody>
      </p:sp>
      <p:sp>
        <p:nvSpPr>
          <p:cNvPr id="26" name="Text Box 25"/>
          <p:cNvSpPr txBox="1">
            <a:spLocks noChangeArrowheads="1"/>
          </p:cNvSpPr>
          <p:nvPr/>
        </p:nvSpPr>
        <p:spPr bwMode="auto">
          <a:xfrm>
            <a:off x="2594224" y="4793779"/>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d</a:t>
            </a:r>
          </a:p>
        </p:txBody>
      </p:sp>
      <p:sp>
        <p:nvSpPr>
          <p:cNvPr id="27" name="Text Box 26"/>
          <p:cNvSpPr txBox="1">
            <a:spLocks noChangeArrowheads="1"/>
          </p:cNvSpPr>
          <p:nvPr/>
        </p:nvSpPr>
        <p:spPr bwMode="auto">
          <a:xfrm>
            <a:off x="5924799" y="3677766"/>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b</a:t>
            </a:r>
          </a:p>
        </p:txBody>
      </p:sp>
      <p:sp>
        <p:nvSpPr>
          <p:cNvPr id="28" name="Text Box 27"/>
          <p:cNvSpPr txBox="1">
            <a:spLocks noChangeArrowheads="1"/>
          </p:cNvSpPr>
          <p:nvPr/>
        </p:nvSpPr>
        <p:spPr bwMode="auto">
          <a:xfrm>
            <a:off x="6158161" y="3677766"/>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c</a:t>
            </a:r>
          </a:p>
        </p:txBody>
      </p:sp>
      <p:sp>
        <p:nvSpPr>
          <p:cNvPr id="29" name="Text Box 28"/>
          <p:cNvSpPr txBox="1">
            <a:spLocks noChangeArrowheads="1"/>
          </p:cNvSpPr>
          <p:nvPr/>
        </p:nvSpPr>
        <p:spPr bwMode="auto">
          <a:xfrm>
            <a:off x="4727824" y="3677766"/>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a</a:t>
            </a:r>
          </a:p>
        </p:txBody>
      </p:sp>
      <p:sp>
        <p:nvSpPr>
          <p:cNvPr id="30" name="Text Box 29"/>
          <p:cNvSpPr txBox="1">
            <a:spLocks noChangeArrowheads="1"/>
          </p:cNvSpPr>
          <p:nvPr/>
        </p:nvSpPr>
        <p:spPr bwMode="auto">
          <a:xfrm>
            <a:off x="3289549" y="2541116"/>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t</a:t>
            </a:r>
          </a:p>
        </p:txBody>
      </p:sp>
      <p:sp>
        <p:nvSpPr>
          <p:cNvPr id="31" name="Text Box 30"/>
          <p:cNvSpPr txBox="1">
            <a:spLocks noChangeArrowheads="1"/>
          </p:cNvSpPr>
          <p:nvPr/>
        </p:nvSpPr>
        <p:spPr bwMode="auto">
          <a:xfrm>
            <a:off x="3289549" y="3311054"/>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t</a:t>
            </a:r>
          </a:p>
        </p:txBody>
      </p:sp>
      <p:sp>
        <p:nvSpPr>
          <p:cNvPr id="32" name="Text Box 31"/>
          <p:cNvSpPr txBox="1">
            <a:spLocks noChangeArrowheads="1"/>
          </p:cNvSpPr>
          <p:nvPr/>
        </p:nvSpPr>
        <p:spPr bwMode="auto">
          <a:xfrm>
            <a:off x="3289549" y="4080991"/>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t</a:t>
            </a:r>
          </a:p>
        </p:txBody>
      </p:sp>
      <p:sp>
        <p:nvSpPr>
          <p:cNvPr id="33" name="Text Box 32"/>
          <p:cNvSpPr txBox="1">
            <a:spLocks noChangeArrowheads="1"/>
          </p:cNvSpPr>
          <p:nvPr/>
        </p:nvSpPr>
        <p:spPr bwMode="auto">
          <a:xfrm>
            <a:off x="3289549" y="4850929"/>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t</a:t>
            </a:r>
          </a:p>
        </p:txBody>
      </p:sp>
      <p:sp>
        <p:nvSpPr>
          <p:cNvPr id="34" name="Text Box 33"/>
          <p:cNvSpPr txBox="1">
            <a:spLocks noChangeArrowheads="1"/>
          </p:cNvSpPr>
          <p:nvPr/>
        </p:nvSpPr>
        <p:spPr bwMode="auto">
          <a:xfrm>
            <a:off x="8825161" y="3669829"/>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t</a:t>
            </a:r>
          </a:p>
        </p:txBody>
      </p:sp>
      <p:sp>
        <p:nvSpPr>
          <p:cNvPr id="35" name="Line 34"/>
          <p:cNvSpPr>
            <a:spLocks noChangeShapeType="1"/>
          </p:cNvSpPr>
          <p:nvPr/>
        </p:nvSpPr>
        <p:spPr bwMode="auto">
          <a:xfrm>
            <a:off x="6920161" y="3973041"/>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35"/>
          <p:cNvSpPr>
            <a:spLocks noChangeShapeType="1"/>
          </p:cNvSpPr>
          <p:nvPr/>
        </p:nvSpPr>
        <p:spPr bwMode="auto">
          <a:xfrm>
            <a:off x="1384549" y="3596804"/>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36"/>
          <p:cNvSpPr>
            <a:spLocks noChangeShapeType="1"/>
          </p:cNvSpPr>
          <p:nvPr/>
        </p:nvSpPr>
        <p:spPr bwMode="auto">
          <a:xfrm>
            <a:off x="1946524" y="4349279"/>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37"/>
          <p:cNvSpPr>
            <a:spLocks noChangeShapeType="1"/>
          </p:cNvSpPr>
          <p:nvPr/>
        </p:nvSpPr>
        <p:spPr bwMode="auto">
          <a:xfrm>
            <a:off x="2506911" y="3596804"/>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38"/>
          <p:cNvSpPr>
            <a:spLocks noChangeShapeType="1"/>
          </p:cNvSpPr>
          <p:nvPr/>
        </p:nvSpPr>
        <p:spPr bwMode="auto">
          <a:xfrm>
            <a:off x="1384549" y="5101754"/>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39"/>
          <p:cNvSpPr>
            <a:spLocks noChangeShapeType="1"/>
          </p:cNvSpPr>
          <p:nvPr/>
        </p:nvSpPr>
        <p:spPr bwMode="auto">
          <a:xfrm>
            <a:off x="3068886" y="4349279"/>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40"/>
          <p:cNvSpPr>
            <a:spLocks noChangeShapeType="1"/>
          </p:cNvSpPr>
          <p:nvPr/>
        </p:nvSpPr>
        <p:spPr bwMode="auto">
          <a:xfrm>
            <a:off x="2506911" y="5101754"/>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41"/>
          <p:cNvSpPr>
            <a:spLocks noChangeShapeType="1"/>
          </p:cNvSpPr>
          <p:nvPr/>
        </p:nvSpPr>
        <p:spPr bwMode="auto">
          <a:xfrm>
            <a:off x="4754811" y="4161954"/>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42"/>
          <p:cNvSpPr>
            <a:spLocks noChangeShapeType="1"/>
          </p:cNvSpPr>
          <p:nvPr/>
        </p:nvSpPr>
        <p:spPr bwMode="auto">
          <a:xfrm>
            <a:off x="5716836" y="4161954"/>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43"/>
          <p:cNvSpPr>
            <a:spLocks noChangeShapeType="1"/>
          </p:cNvSpPr>
          <p:nvPr/>
        </p:nvSpPr>
        <p:spPr bwMode="auto">
          <a:xfrm>
            <a:off x="6678861" y="4161954"/>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44"/>
          <p:cNvSpPr>
            <a:spLocks noChangeShapeType="1"/>
          </p:cNvSpPr>
          <p:nvPr/>
        </p:nvSpPr>
        <p:spPr bwMode="auto">
          <a:xfrm>
            <a:off x="7642474" y="4161954"/>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45"/>
          <p:cNvSpPr>
            <a:spLocks noChangeShapeType="1"/>
          </p:cNvSpPr>
          <p:nvPr/>
        </p:nvSpPr>
        <p:spPr bwMode="auto">
          <a:xfrm>
            <a:off x="4754811" y="4255616"/>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Line 46"/>
          <p:cNvSpPr>
            <a:spLocks noChangeShapeType="1"/>
          </p:cNvSpPr>
          <p:nvPr/>
        </p:nvSpPr>
        <p:spPr bwMode="auto">
          <a:xfrm>
            <a:off x="5716836" y="4255616"/>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Line 47"/>
          <p:cNvSpPr>
            <a:spLocks noChangeShapeType="1"/>
          </p:cNvSpPr>
          <p:nvPr/>
        </p:nvSpPr>
        <p:spPr bwMode="auto">
          <a:xfrm>
            <a:off x="6678861" y="4255616"/>
            <a:ext cx="963613"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 name="Text Box 48"/>
          <p:cNvSpPr txBox="1">
            <a:spLocks noChangeArrowheads="1"/>
          </p:cNvSpPr>
          <p:nvPr/>
        </p:nvSpPr>
        <p:spPr bwMode="auto">
          <a:xfrm>
            <a:off x="5958136" y="4976341"/>
            <a:ext cx="1919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4 </a:t>
            </a:r>
            <a:r>
              <a:rPr kumimoji="1" lang="zh-CN" altLang="en-US" sz="2000">
                <a:solidFill>
                  <a:srgbClr val="333399"/>
                </a:solidFill>
                <a:latin typeface="Arial" panose="020B0604020202020204" pitchFamily="34" charset="0"/>
                <a:ea typeface="黑体" panose="02010609060101010101" pitchFamily="49" charset="-122"/>
              </a:rPr>
              <a:t>个时分复用帧</a:t>
            </a:r>
          </a:p>
        </p:txBody>
      </p:sp>
      <p:sp>
        <p:nvSpPr>
          <p:cNvPr id="50" name="Text Box 49"/>
          <p:cNvSpPr txBox="1">
            <a:spLocks noChangeArrowheads="1"/>
          </p:cNvSpPr>
          <p:nvPr/>
        </p:nvSpPr>
        <p:spPr bwMode="auto">
          <a:xfrm>
            <a:off x="4994524" y="4204816"/>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#1</a:t>
            </a:r>
          </a:p>
        </p:txBody>
      </p:sp>
      <p:sp>
        <p:nvSpPr>
          <p:cNvPr id="51" name="Line 50"/>
          <p:cNvSpPr>
            <a:spLocks noChangeShapeType="1"/>
          </p:cNvSpPr>
          <p:nvPr/>
        </p:nvSpPr>
        <p:spPr bwMode="auto">
          <a:xfrm>
            <a:off x="3462586" y="2993554"/>
            <a:ext cx="1050925" cy="6985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51"/>
          <p:cNvSpPr>
            <a:spLocks noChangeShapeType="1"/>
          </p:cNvSpPr>
          <p:nvPr/>
        </p:nvSpPr>
        <p:spPr bwMode="auto">
          <a:xfrm>
            <a:off x="3462586" y="3714279"/>
            <a:ext cx="969963" cy="1651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Line 52"/>
          <p:cNvSpPr>
            <a:spLocks noChangeShapeType="1"/>
          </p:cNvSpPr>
          <p:nvPr/>
        </p:nvSpPr>
        <p:spPr bwMode="auto">
          <a:xfrm flipV="1">
            <a:off x="3534024" y="4066704"/>
            <a:ext cx="898525" cy="3667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Line 53"/>
          <p:cNvSpPr>
            <a:spLocks noChangeShapeType="1"/>
          </p:cNvSpPr>
          <p:nvPr/>
        </p:nvSpPr>
        <p:spPr bwMode="auto">
          <a:xfrm flipV="1">
            <a:off x="3549899" y="4255616"/>
            <a:ext cx="963612" cy="846138"/>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Text Box 54"/>
          <p:cNvSpPr txBox="1">
            <a:spLocks noChangeArrowheads="1"/>
          </p:cNvSpPr>
          <p:nvPr/>
        </p:nvSpPr>
        <p:spPr bwMode="auto">
          <a:xfrm>
            <a:off x="3534024" y="4506441"/>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④</a:t>
            </a:r>
          </a:p>
        </p:txBody>
      </p:sp>
      <p:sp>
        <p:nvSpPr>
          <p:cNvPr id="56" name="Text Box 55"/>
          <p:cNvSpPr txBox="1">
            <a:spLocks noChangeArrowheads="1"/>
          </p:cNvSpPr>
          <p:nvPr/>
        </p:nvSpPr>
        <p:spPr bwMode="auto">
          <a:xfrm>
            <a:off x="3462586" y="4001616"/>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③</a:t>
            </a:r>
          </a:p>
        </p:txBody>
      </p:sp>
      <p:sp>
        <p:nvSpPr>
          <p:cNvPr id="57" name="Text Box 56"/>
          <p:cNvSpPr txBox="1">
            <a:spLocks noChangeArrowheads="1"/>
          </p:cNvSpPr>
          <p:nvPr/>
        </p:nvSpPr>
        <p:spPr bwMode="auto">
          <a:xfrm>
            <a:off x="3462586" y="3353916"/>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②</a:t>
            </a:r>
          </a:p>
        </p:txBody>
      </p:sp>
      <p:sp>
        <p:nvSpPr>
          <p:cNvPr id="58" name="Text Box 57"/>
          <p:cNvSpPr txBox="1">
            <a:spLocks noChangeArrowheads="1"/>
          </p:cNvSpPr>
          <p:nvPr/>
        </p:nvSpPr>
        <p:spPr bwMode="auto">
          <a:xfrm>
            <a:off x="3605461" y="277765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①</a:t>
            </a:r>
          </a:p>
        </p:txBody>
      </p:sp>
      <p:sp>
        <p:nvSpPr>
          <p:cNvPr id="59" name="Freeform 58"/>
          <p:cNvSpPr>
            <a:spLocks/>
          </p:cNvSpPr>
          <p:nvPr/>
        </p:nvSpPr>
        <p:spPr bwMode="auto">
          <a:xfrm>
            <a:off x="822574" y="2563341"/>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 name="Line 59"/>
          <p:cNvSpPr>
            <a:spLocks noChangeShapeType="1"/>
          </p:cNvSpPr>
          <p:nvPr/>
        </p:nvSpPr>
        <p:spPr bwMode="auto">
          <a:xfrm>
            <a:off x="3068886" y="3596804"/>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 name="Line 60"/>
          <p:cNvSpPr>
            <a:spLocks noChangeShapeType="1"/>
          </p:cNvSpPr>
          <p:nvPr/>
        </p:nvSpPr>
        <p:spPr bwMode="auto">
          <a:xfrm>
            <a:off x="822574" y="5082704"/>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Text Box 61"/>
          <p:cNvSpPr txBox="1">
            <a:spLocks noChangeArrowheads="1"/>
          </p:cNvSpPr>
          <p:nvPr/>
        </p:nvSpPr>
        <p:spPr bwMode="auto">
          <a:xfrm>
            <a:off x="925761" y="2522066"/>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a</a:t>
            </a:r>
          </a:p>
        </p:txBody>
      </p:sp>
      <p:sp>
        <p:nvSpPr>
          <p:cNvPr id="63" name="Text Box 62"/>
          <p:cNvSpPr txBox="1">
            <a:spLocks noChangeArrowheads="1"/>
          </p:cNvSpPr>
          <p:nvPr/>
        </p:nvSpPr>
        <p:spPr bwMode="auto">
          <a:xfrm>
            <a:off x="1514724" y="4023841"/>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c</a:t>
            </a:r>
          </a:p>
        </p:txBody>
      </p:sp>
      <p:sp>
        <p:nvSpPr>
          <p:cNvPr id="64" name="Text Box 63"/>
          <p:cNvSpPr txBox="1">
            <a:spLocks noChangeArrowheads="1"/>
          </p:cNvSpPr>
          <p:nvPr/>
        </p:nvSpPr>
        <p:spPr bwMode="auto">
          <a:xfrm>
            <a:off x="1541711" y="3315816"/>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b</a:t>
            </a:r>
          </a:p>
        </p:txBody>
      </p:sp>
      <p:sp>
        <p:nvSpPr>
          <p:cNvPr id="65" name="Line 64"/>
          <p:cNvSpPr>
            <a:spLocks noChangeShapeType="1"/>
          </p:cNvSpPr>
          <p:nvPr/>
        </p:nvSpPr>
        <p:spPr bwMode="auto">
          <a:xfrm>
            <a:off x="5475536" y="3973041"/>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 name="Line 65"/>
          <p:cNvSpPr>
            <a:spLocks noChangeShapeType="1"/>
          </p:cNvSpPr>
          <p:nvPr/>
        </p:nvSpPr>
        <p:spPr bwMode="auto">
          <a:xfrm>
            <a:off x="5716836" y="3973041"/>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Line 66"/>
          <p:cNvSpPr>
            <a:spLocks noChangeShapeType="1"/>
          </p:cNvSpPr>
          <p:nvPr/>
        </p:nvSpPr>
        <p:spPr bwMode="auto">
          <a:xfrm>
            <a:off x="7642474" y="4255616"/>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Line 67"/>
          <p:cNvSpPr>
            <a:spLocks noChangeShapeType="1"/>
          </p:cNvSpPr>
          <p:nvPr/>
        </p:nvSpPr>
        <p:spPr bwMode="auto">
          <a:xfrm>
            <a:off x="8604499" y="4161954"/>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 name="Line 68"/>
          <p:cNvSpPr>
            <a:spLocks noChangeShapeType="1"/>
          </p:cNvSpPr>
          <p:nvPr/>
        </p:nvSpPr>
        <p:spPr bwMode="auto">
          <a:xfrm>
            <a:off x="8123486" y="3973041"/>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 name="Line 69"/>
          <p:cNvSpPr>
            <a:spLocks noChangeShapeType="1"/>
          </p:cNvSpPr>
          <p:nvPr/>
        </p:nvSpPr>
        <p:spPr bwMode="auto">
          <a:xfrm>
            <a:off x="6678861" y="3973041"/>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 name="Text Box 70"/>
          <p:cNvSpPr txBox="1">
            <a:spLocks noChangeArrowheads="1"/>
          </p:cNvSpPr>
          <p:nvPr/>
        </p:nvSpPr>
        <p:spPr bwMode="auto">
          <a:xfrm>
            <a:off x="7140824" y="3677766"/>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c</a:t>
            </a:r>
          </a:p>
        </p:txBody>
      </p:sp>
      <p:sp>
        <p:nvSpPr>
          <p:cNvPr id="72" name="Text Box 71"/>
          <p:cNvSpPr txBox="1">
            <a:spLocks noChangeArrowheads="1"/>
          </p:cNvSpPr>
          <p:nvPr/>
        </p:nvSpPr>
        <p:spPr bwMode="auto">
          <a:xfrm>
            <a:off x="8325099" y="3677766"/>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d</a:t>
            </a:r>
          </a:p>
        </p:txBody>
      </p:sp>
      <p:sp>
        <p:nvSpPr>
          <p:cNvPr id="73" name="Text Box 72"/>
          <p:cNvSpPr txBox="1">
            <a:spLocks noChangeArrowheads="1"/>
          </p:cNvSpPr>
          <p:nvPr/>
        </p:nvSpPr>
        <p:spPr bwMode="auto">
          <a:xfrm>
            <a:off x="3791199" y="2242666"/>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000" dirty="0">
                <a:solidFill>
                  <a:srgbClr val="333399"/>
                </a:solidFill>
                <a:latin typeface="Arial" panose="020B0604020202020204" pitchFamily="34" charset="0"/>
                <a:ea typeface="黑体" panose="02010609060101010101" pitchFamily="49" charset="-122"/>
              </a:rPr>
              <a:t>时分多路复用</a:t>
            </a:r>
          </a:p>
        </p:txBody>
      </p:sp>
      <p:sp>
        <p:nvSpPr>
          <p:cNvPr id="74" name="Text Box 73"/>
          <p:cNvSpPr txBox="1">
            <a:spLocks noChangeArrowheads="1"/>
          </p:cNvSpPr>
          <p:nvPr/>
        </p:nvSpPr>
        <p:spPr bwMode="auto">
          <a:xfrm>
            <a:off x="5958136" y="4204816"/>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#2</a:t>
            </a:r>
          </a:p>
        </p:txBody>
      </p:sp>
      <p:sp>
        <p:nvSpPr>
          <p:cNvPr id="75" name="Text Box 74"/>
          <p:cNvSpPr txBox="1">
            <a:spLocks noChangeArrowheads="1"/>
          </p:cNvSpPr>
          <p:nvPr/>
        </p:nvSpPr>
        <p:spPr bwMode="auto">
          <a:xfrm>
            <a:off x="6967786" y="4204816"/>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#3</a:t>
            </a:r>
          </a:p>
        </p:txBody>
      </p:sp>
      <p:sp>
        <p:nvSpPr>
          <p:cNvPr id="76" name="Text Box 75"/>
          <p:cNvSpPr txBox="1">
            <a:spLocks noChangeArrowheads="1"/>
          </p:cNvSpPr>
          <p:nvPr/>
        </p:nvSpPr>
        <p:spPr bwMode="auto">
          <a:xfrm>
            <a:off x="7929811" y="4204816"/>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rgbClr val="333399"/>
                </a:solidFill>
                <a:latin typeface="Arial" panose="020B0604020202020204" pitchFamily="34" charset="0"/>
                <a:ea typeface="黑体" panose="02010609060101010101" pitchFamily="49" charset="-122"/>
              </a:rPr>
              <a:t>#4</a:t>
            </a:r>
          </a:p>
        </p:txBody>
      </p:sp>
      <p:sp>
        <p:nvSpPr>
          <p:cNvPr id="77" name="Line 76"/>
          <p:cNvSpPr>
            <a:spLocks noChangeShapeType="1"/>
          </p:cNvSpPr>
          <p:nvPr/>
        </p:nvSpPr>
        <p:spPr bwMode="auto">
          <a:xfrm>
            <a:off x="5315199" y="4601691"/>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 name="Line 77"/>
          <p:cNvSpPr>
            <a:spLocks noChangeShapeType="1"/>
          </p:cNvSpPr>
          <p:nvPr/>
        </p:nvSpPr>
        <p:spPr bwMode="auto">
          <a:xfrm>
            <a:off x="6197849" y="4601691"/>
            <a:ext cx="481012"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9" name="Line 78"/>
          <p:cNvSpPr>
            <a:spLocks noChangeShapeType="1"/>
          </p:cNvSpPr>
          <p:nvPr/>
        </p:nvSpPr>
        <p:spPr bwMode="auto">
          <a:xfrm flipH="1">
            <a:off x="6759824" y="4601691"/>
            <a:ext cx="401637"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 name="Line 79"/>
          <p:cNvSpPr>
            <a:spLocks noChangeShapeType="1"/>
          </p:cNvSpPr>
          <p:nvPr/>
        </p:nvSpPr>
        <p:spPr bwMode="auto">
          <a:xfrm flipV="1">
            <a:off x="6920161" y="4601691"/>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 name="Line 81"/>
          <p:cNvSpPr>
            <a:spLocks noChangeShapeType="1"/>
          </p:cNvSpPr>
          <p:nvPr/>
        </p:nvSpPr>
        <p:spPr bwMode="auto">
          <a:xfrm>
            <a:off x="743199" y="2939579"/>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 name="Line 82"/>
          <p:cNvSpPr>
            <a:spLocks noChangeShapeType="1"/>
          </p:cNvSpPr>
          <p:nvPr/>
        </p:nvSpPr>
        <p:spPr bwMode="auto">
          <a:xfrm>
            <a:off x="743199" y="3692054"/>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 name="Line 83"/>
          <p:cNvSpPr>
            <a:spLocks noChangeShapeType="1"/>
          </p:cNvSpPr>
          <p:nvPr/>
        </p:nvSpPr>
        <p:spPr bwMode="auto">
          <a:xfrm>
            <a:off x="743199" y="4442941"/>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 name="Line 84"/>
          <p:cNvSpPr>
            <a:spLocks noChangeShapeType="1"/>
          </p:cNvSpPr>
          <p:nvPr/>
        </p:nvSpPr>
        <p:spPr bwMode="auto">
          <a:xfrm>
            <a:off x="743199" y="5195416"/>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5" name="Group 85"/>
          <p:cNvGrpSpPr>
            <a:grpSpLocks/>
          </p:cNvGrpSpPr>
          <p:nvPr/>
        </p:nvGrpSpPr>
        <p:grpSpPr bwMode="auto">
          <a:xfrm>
            <a:off x="4757986" y="3498379"/>
            <a:ext cx="3830638" cy="1079500"/>
            <a:chOff x="1655" y="1570"/>
            <a:chExt cx="2904" cy="1497"/>
          </a:xfrm>
        </p:grpSpPr>
        <p:sp>
          <p:nvSpPr>
            <p:cNvPr id="86" name="Line 86"/>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 name="Line 87"/>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8" name="Line 88"/>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9" name="Line 89"/>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 name="Line 90"/>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326151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zh-CN" altLang="en-US" b="1" dirty="0"/>
              <a:t>时分多路复用中的帧</a:t>
            </a:r>
          </a:p>
        </p:txBody>
      </p:sp>
      <p:sp>
        <p:nvSpPr>
          <p:cNvPr id="63491" name="Rectangle 3"/>
          <p:cNvSpPr>
            <a:spLocks noGrp="1" noChangeArrowheads="1"/>
          </p:cNvSpPr>
          <p:nvPr>
            <p:ph type="body" idx="1"/>
          </p:nvPr>
        </p:nvSpPr>
        <p:spPr>
          <a:xfrm>
            <a:off x="673100" y="1988840"/>
            <a:ext cx="8270875" cy="4608512"/>
          </a:xfrm>
        </p:spPr>
        <p:txBody>
          <a:bodyPr>
            <a:normAutofit fontScale="77500" lnSpcReduction="20000"/>
          </a:bodyPr>
          <a:lstStyle/>
          <a:p>
            <a:pPr marL="0" indent="0" eaLnBrk="1" hangingPunct="1">
              <a:lnSpc>
                <a:spcPct val="90000"/>
              </a:lnSpc>
              <a:buNone/>
              <a:defRPr/>
            </a:pPr>
            <a:endParaRPr lang="en-US" altLang="zh-CN" sz="2800" b="1" dirty="0"/>
          </a:p>
          <a:p>
            <a:pPr eaLnBrk="1" hangingPunct="1">
              <a:lnSpc>
                <a:spcPct val="90000"/>
              </a:lnSpc>
              <a:defRPr/>
            </a:pPr>
            <a:r>
              <a:rPr lang="zh-CN" altLang="en-US" sz="2800" b="1" dirty="0"/>
              <a:t>数字传输系统基于时分多路复用</a:t>
            </a:r>
            <a:endParaRPr lang="en-US" altLang="zh-CN" sz="2800" b="1" dirty="0"/>
          </a:p>
          <a:p>
            <a:pPr eaLnBrk="1" hangingPunct="1">
              <a:lnSpc>
                <a:spcPct val="90000"/>
              </a:lnSpc>
              <a:defRPr/>
            </a:pPr>
            <a:endParaRPr lang="zh-CN" altLang="en-US" sz="2800" b="1" dirty="0"/>
          </a:p>
          <a:p>
            <a:pPr eaLnBrk="1" hangingPunct="1">
              <a:lnSpc>
                <a:spcPct val="90000"/>
              </a:lnSpc>
              <a:defRPr/>
            </a:pPr>
            <a:endParaRPr lang="zh-CN" altLang="en-US" sz="2800" b="1" dirty="0"/>
          </a:p>
          <a:p>
            <a:pPr eaLnBrk="1" hangingPunct="1">
              <a:lnSpc>
                <a:spcPct val="90000"/>
              </a:lnSpc>
              <a:defRPr/>
            </a:pPr>
            <a:endParaRPr lang="en-US" altLang="zh-CN" sz="2800" b="1" dirty="0"/>
          </a:p>
          <a:p>
            <a:pPr eaLnBrk="1" hangingPunct="1">
              <a:lnSpc>
                <a:spcPct val="90000"/>
              </a:lnSpc>
              <a:defRPr/>
            </a:pPr>
            <a:endParaRPr lang="zh-CN" altLang="en-US" sz="2800" b="1" dirty="0"/>
          </a:p>
          <a:p>
            <a:pPr eaLnBrk="1" hangingPunct="1">
              <a:lnSpc>
                <a:spcPct val="110000"/>
              </a:lnSpc>
              <a:defRPr/>
            </a:pPr>
            <a:r>
              <a:rPr lang="zh-CN" altLang="en-US" sz="2800" b="1" dirty="0"/>
              <a:t>脉冲编码调制（</a:t>
            </a:r>
            <a:r>
              <a:rPr lang="en-US" altLang="zh-CN" sz="2800" b="1" dirty="0"/>
              <a:t>PCM</a:t>
            </a:r>
            <a:r>
              <a:rPr lang="zh-CN" altLang="en-US" sz="2800" b="1" dirty="0"/>
              <a:t>：</a:t>
            </a:r>
            <a:r>
              <a:rPr lang="en-US" altLang="zh-CN" sz="2800" b="1" dirty="0"/>
              <a:t>Pulse Code Modulation</a:t>
            </a:r>
            <a:r>
              <a:rPr lang="zh-CN" altLang="en-US" sz="2800" b="1" dirty="0"/>
              <a:t>）：模拟信号</a:t>
            </a:r>
            <a:r>
              <a:rPr lang="zh-CN" altLang="en-US" sz="2800" b="1" dirty="0">
                <a:sym typeface="Wingdings" pitchFamily="2" charset="2"/>
              </a:rPr>
              <a:t>数字，</a:t>
            </a:r>
            <a:r>
              <a:rPr lang="en-US" altLang="zh-CN" sz="2800" b="1" dirty="0">
                <a:sym typeface="Wingdings" pitchFamily="2" charset="2"/>
              </a:rPr>
              <a:t>8k</a:t>
            </a:r>
            <a:r>
              <a:rPr lang="zh-CN" altLang="en-US" sz="2800" b="1" dirty="0">
                <a:sym typeface="Wingdings" pitchFamily="2" charset="2"/>
              </a:rPr>
              <a:t>采样</a:t>
            </a:r>
            <a:r>
              <a:rPr lang="en-US" altLang="zh-CN" sz="2800" b="1" dirty="0">
                <a:sym typeface="Wingdings" pitchFamily="2" charset="2"/>
              </a:rPr>
              <a:t>(</a:t>
            </a:r>
            <a:r>
              <a:rPr lang="zh-CN" altLang="en-US" sz="2800" b="1" dirty="0">
                <a:sym typeface="Wingdings" pitchFamily="2" charset="2"/>
              </a:rPr>
              <a:t>电话线的带宽不超过</a:t>
            </a:r>
            <a:r>
              <a:rPr lang="en-US" altLang="zh-CN" sz="2800" b="1" dirty="0">
                <a:sym typeface="Wingdings" pitchFamily="2" charset="2"/>
              </a:rPr>
              <a:t>4000Hz)</a:t>
            </a:r>
          </a:p>
          <a:p>
            <a:pPr eaLnBrk="1" hangingPunct="1">
              <a:lnSpc>
                <a:spcPct val="110000"/>
              </a:lnSpc>
              <a:defRPr/>
            </a:pPr>
            <a:r>
              <a:rPr lang="zh-CN" altLang="en-US" sz="2800" b="1" dirty="0">
                <a:solidFill>
                  <a:schemeClr val="hlink"/>
                </a:solidFill>
                <a:sym typeface="Wingdings" pitchFamily="2" charset="2"/>
              </a:rPr>
              <a:t>电话系统中的</a:t>
            </a:r>
            <a:r>
              <a:rPr lang="en-US" altLang="zh-CN" sz="2800" b="1" dirty="0">
                <a:solidFill>
                  <a:schemeClr val="hlink"/>
                </a:solidFill>
                <a:sym typeface="Wingdings" pitchFamily="2" charset="2"/>
              </a:rPr>
              <a:t>TDM</a:t>
            </a:r>
            <a:r>
              <a:rPr lang="zh-CN" altLang="en-US" sz="2800" b="1" dirty="0">
                <a:solidFill>
                  <a:schemeClr val="hlink"/>
                </a:solidFill>
                <a:sym typeface="Wingdings" pitchFamily="2" charset="2"/>
              </a:rPr>
              <a:t>帧长（周期）一般为</a:t>
            </a:r>
            <a:r>
              <a:rPr lang="en-US" altLang="zh-CN" sz="2800" b="1" dirty="0">
                <a:solidFill>
                  <a:schemeClr val="hlink"/>
                </a:solidFill>
                <a:sym typeface="Wingdings" pitchFamily="2" charset="2"/>
              </a:rPr>
              <a:t>125us</a:t>
            </a:r>
            <a:endParaRPr lang="zh-CN" altLang="en-US" sz="2800" b="1" dirty="0">
              <a:solidFill>
                <a:schemeClr val="hlink"/>
              </a:solidFill>
              <a:sym typeface="Wingdings" pitchFamily="2" charset="2"/>
            </a:endParaRPr>
          </a:p>
          <a:p>
            <a:pPr eaLnBrk="1" hangingPunct="1">
              <a:lnSpc>
                <a:spcPct val="110000"/>
              </a:lnSpc>
              <a:defRPr/>
            </a:pPr>
            <a:r>
              <a:rPr lang="zh-CN" altLang="en-US" sz="2800" b="1" dirty="0"/>
              <a:t>复用帧格式：</a:t>
            </a:r>
            <a:r>
              <a:rPr lang="en-US" altLang="zh-CN" sz="2800" b="1" dirty="0"/>
              <a:t>T1</a:t>
            </a:r>
            <a:r>
              <a:rPr lang="zh-CN" altLang="en-US" sz="2800" b="1" dirty="0"/>
              <a:t>、</a:t>
            </a:r>
            <a:r>
              <a:rPr lang="en-US" altLang="zh-CN" sz="2800" b="1" dirty="0"/>
              <a:t>E1</a:t>
            </a:r>
            <a:r>
              <a:rPr lang="zh-CN" altLang="en-US" sz="2800" b="1" dirty="0"/>
              <a:t>、</a:t>
            </a:r>
            <a:r>
              <a:rPr lang="en-US" altLang="zh-CN" sz="2800" b="1" dirty="0"/>
              <a:t>SONET/SDH</a:t>
            </a:r>
            <a:r>
              <a:rPr lang="en-US" altLang="zh-CN" sz="2800" b="1" dirty="0">
                <a:sym typeface="Wingdings" pitchFamily="2" charset="2"/>
              </a:rPr>
              <a:t></a:t>
            </a:r>
            <a:r>
              <a:rPr lang="zh-CN" altLang="en-US" sz="2800" b="1" dirty="0">
                <a:sym typeface="Wingdings" pitchFamily="2" charset="2"/>
              </a:rPr>
              <a:t>所有帧长都为</a:t>
            </a:r>
            <a:r>
              <a:rPr lang="en-US" altLang="zh-CN" sz="2800" b="1" dirty="0">
                <a:solidFill>
                  <a:schemeClr val="hlink"/>
                </a:solidFill>
                <a:sym typeface="Wingdings" pitchFamily="2" charset="2"/>
              </a:rPr>
              <a:t>125us</a:t>
            </a:r>
          </a:p>
          <a:p>
            <a:pPr lvl="1" eaLnBrk="1" hangingPunct="1">
              <a:lnSpc>
                <a:spcPct val="110000"/>
              </a:lnSpc>
              <a:defRPr/>
            </a:pPr>
            <a:r>
              <a:rPr lang="en-US" altLang="zh-CN" sz="2400" b="1" dirty="0">
                <a:latin typeface="Tahoma" pitchFamily="34" charset="0"/>
                <a:ea typeface="宋体" pitchFamily="2" charset="-122"/>
                <a:sym typeface="Wingdings" pitchFamily="2" charset="2"/>
              </a:rPr>
              <a:t>T1</a:t>
            </a:r>
            <a:r>
              <a:rPr lang="zh-CN" altLang="en-US" sz="2400" b="1" dirty="0">
                <a:latin typeface="Tahoma" pitchFamily="34" charset="0"/>
                <a:ea typeface="宋体" pitchFamily="2" charset="-122"/>
                <a:sym typeface="Wingdings" pitchFamily="2" charset="2"/>
              </a:rPr>
              <a:t>（北美日本）：</a:t>
            </a:r>
            <a:r>
              <a:rPr lang="en-US" altLang="zh-CN" sz="2400" b="1" dirty="0">
                <a:latin typeface="Tahoma" pitchFamily="34" charset="0"/>
                <a:ea typeface="宋体" pitchFamily="2" charset="-122"/>
              </a:rPr>
              <a:t>1.544Mbps</a:t>
            </a:r>
            <a:r>
              <a:rPr lang="zh-CN" altLang="en-US" sz="2400" b="1" dirty="0">
                <a:latin typeface="Tahoma" pitchFamily="34" charset="0"/>
                <a:ea typeface="宋体" pitchFamily="2" charset="-122"/>
              </a:rPr>
              <a:t>，</a:t>
            </a:r>
            <a:r>
              <a:rPr lang="en-US" altLang="zh-CN" sz="2400" b="1" dirty="0">
                <a:latin typeface="Tahoma" pitchFamily="34" charset="0"/>
                <a:ea typeface="宋体" pitchFamily="2" charset="-122"/>
              </a:rPr>
              <a:t>E1(</a:t>
            </a:r>
            <a:r>
              <a:rPr lang="zh-CN" altLang="en-US" sz="2400" b="1" dirty="0">
                <a:latin typeface="Tahoma" pitchFamily="34" charset="0"/>
                <a:ea typeface="宋体" pitchFamily="2" charset="-122"/>
              </a:rPr>
              <a:t>中国、欧洲</a:t>
            </a:r>
            <a:r>
              <a:rPr lang="en-US" altLang="zh-CN" sz="2400" b="1" dirty="0">
                <a:latin typeface="Tahoma" pitchFamily="34" charset="0"/>
                <a:ea typeface="宋体" pitchFamily="2" charset="-122"/>
              </a:rPr>
              <a:t>)</a:t>
            </a:r>
            <a:r>
              <a:rPr lang="zh-CN" altLang="en-US" sz="2400" b="1" dirty="0">
                <a:latin typeface="Tahoma" pitchFamily="34" charset="0"/>
                <a:ea typeface="宋体" pitchFamily="2" charset="-122"/>
              </a:rPr>
              <a:t>：</a:t>
            </a:r>
            <a:r>
              <a:rPr lang="en-US" altLang="zh-CN" sz="2400" b="1" dirty="0">
                <a:latin typeface="Tahoma" pitchFamily="34" charset="0"/>
                <a:ea typeface="宋体" pitchFamily="2" charset="-122"/>
              </a:rPr>
              <a:t> 2.048Mbps</a:t>
            </a:r>
          </a:p>
          <a:p>
            <a:pPr lvl="1" eaLnBrk="1" hangingPunct="1">
              <a:lnSpc>
                <a:spcPct val="110000"/>
              </a:lnSpc>
              <a:defRPr/>
            </a:pPr>
            <a:r>
              <a:rPr lang="en-US" altLang="zh-CN" sz="2400" b="1" dirty="0">
                <a:latin typeface="Tahoma" pitchFamily="34" charset="0"/>
                <a:ea typeface="宋体" pitchFamily="2" charset="-122"/>
              </a:rPr>
              <a:t>STM-1: 155.52Mbps</a:t>
            </a:r>
          </a:p>
          <a:p>
            <a:pPr lvl="1" eaLnBrk="1" hangingPunct="1">
              <a:lnSpc>
                <a:spcPct val="110000"/>
              </a:lnSpc>
              <a:defRPr/>
            </a:pPr>
            <a:r>
              <a:rPr lang="en-US" altLang="zh-CN" sz="2400" b="1" dirty="0">
                <a:latin typeface="Tahoma" pitchFamily="34" charset="0"/>
                <a:ea typeface="宋体" pitchFamily="2" charset="-122"/>
              </a:rPr>
              <a:t>OC-1/STS-1</a:t>
            </a:r>
            <a:r>
              <a:rPr lang="zh-CN" altLang="en-US" sz="2400" b="1" dirty="0">
                <a:latin typeface="Tahoma" pitchFamily="34" charset="0"/>
                <a:ea typeface="宋体" pitchFamily="2" charset="-122"/>
              </a:rPr>
              <a:t>：</a:t>
            </a:r>
            <a:r>
              <a:rPr lang="en-US" altLang="zh-CN" sz="2400" b="1" dirty="0">
                <a:latin typeface="Tahoma" pitchFamily="34" charset="0"/>
                <a:ea typeface="宋体" pitchFamily="2" charset="-122"/>
              </a:rPr>
              <a:t> 51.84Mbps</a:t>
            </a:r>
            <a:endParaRPr lang="en-US" altLang="zh-CN" sz="2400" b="1" dirty="0">
              <a:solidFill>
                <a:schemeClr val="hlink"/>
              </a:solidFill>
              <a:sym typeface="Wingdings" pitchFamily="2" charset="2"/>
            </a:endParaRPr>
          </a:p>
        </p:txBody>
      </p:sp>
      <p:sp>
        <p:nvSpPr>
          <p:cNvPr id="70660" name="Rectangle 4"/>
          <p:cNvSpPr>
            <a:spLocks noChangeArrowheads="1"/>
          </p:cNvSpPr>
          <p:nvPr/>
        </p:nvSpPr>
        <p:spPr bwMode="auto">
          <a:xfrm>
            <a:off x="1547813" y="2781871"/>
            <a:ext cx="2232025" cy="71913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dirty="0"/>
              <a:t>模拟信号数字化</a:t>
            </a:r>
          </a:p>
        </p:txBody>
      </p:sp>
      <p:sp>
        <p:nvSpPr>
          <p:cNvPr id="70661" name="Line 5"/>
          <p:cNvSpPr>
            <a:spLocks noChangeShapeType="1"/>
          </p:cNvSpPr>
          <p:nvPr/>
        </p:nvSpPr>
        <p:spPr bwMode="auto">
          <a:xfrm>
            <a:off x="3779838" y="3142233"/>
            <a:ext cx="8651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0662" name="Rectangle 6"/>
          <p:cNvSpPr>
            <a:spLocks noChangeArrowheads="1"/>
          </p:cNvSpPr>
          <p:nvPr/>
        </p:nvSpPr>
        <p:spPr bwMode="auto">
          <a:xfrm>
            <a:off x="4645025" y="2781871"/>
            <a:ext cx="1800225" cy="64928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a:t>复用帧构造</a:t>
            </a:r>
          </a:p>
        </p:txBody>
      </p:sp>
    </p:spTree>
    <p:extLst>
      <p:ext uri="{BB962C8B-B14F-4D97-AF65-F5344CB8AC3E}">
        <p14:creationId xmlns:p14="http://schemas.microsoft.com/office/powerpoint/2010/main" val="2562997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5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153680" name="Rectangle 80"/>
          <p:cNvSpPr>
            <a:spLocks noGrp="1" noChangeArrowheads="1"/>
          </p:cNvSpPr>
          <p:nvPr>
            <p:ph type="body" idx="1"/>
          </p:nvPr>
        </p:nvSpPr>
        <p:spPr>
          <a:xfrm>
            <a:off x="323850" y="4005263"/>
            <a:ext cx="4895850" cy="2519362"/>
          </a:xfrm>
          <a:noFill/>
        </p:spPr>
        <p:txBody>
          <a:bodyPr/>
          <a:lstStyle/>
          <a:p>
            <a:pPr eaLnBrk="1" hangingPunct="1">
              <a:lnSpc>
                <a:spcPct val="80000"/>
              </a:lnSpc>
            </a:pPr>
            <a:r>
              <a:rPr lang="en-US" altLang="zh-CN" sz="1800" b="1" dirty="0"/>
              <a:t>4</a:t>
            </a:r>
            <a:r>
              <a:rPr lang="zh-CN" altLang="en-US" sz="1800" b="1" dirty="0"/>
              <a:t>条</a:t>
            </a:r>
            <a:r>
              <a:rPr lang="en-US" altLang="zh-CN" sz="1800" b="1" dirty="0"/>
              <a:t>T1 (1.544Mbps)</a:t>
            </a:r>
            <a:r>
              <a:rPr lang="zh-CN" altLang="en-US" sz="1800" b="1" dirty="0"/>
              <a:t>信道</a:t>
            </a:r>
            <a:r>
              <a:rPr lang="zh-CN" altLang="en-US" sz="1800" b="1" dirty="0">
                <a:solidFill>
                  <a:schemeClr val="hlink"/>
                </a:solidFill>
              </a:rPr>
              <a:t>按位</a:t>
            </a:r>
            <a:r>
              <a:rPr lang="zh-CN" altLang="en-US" sz="1800" b="1" dirty="0"/>
              <a:t>复用到</a:t>
            </a:r>
            <a:r>
              <a:rPr lang="en-US" altLang="zh-CN" sz="1800" b="1" dirty="0"/>
              <a:t>1</a:t>
            </a:r>
            <a:r>
              <a:rPr lang="zh-CN" altLang="en-US" sz="1800" b="1" dirty="0"/>
              <a:t>条</a:t>
            </a:r>
            <a:r>
              <a:rPr lang="en-US" altLang="zh-CN" sz="1800" b="1" dirty="0"/>
              <a:t>T2 (6.312Mbps)</a:t>
            </a:r>
            <a:r>
              <a:rPr lang="zh-CN" altLang="en-US" sz="1800" b="1" dirty="0"/>
              <a:t>信道</a:t>
            </a:r>
          </a:p>
          <a:p>
            <a:pPr lvl="1" eaLnBrk="1" hangingPunct="1">
              <a:lnSpc>
                <a:spcPct val="80000"/>
              </a:lnSpc>
            </a:pPr>
            <a:r>
              <a:rPr lang="en-US" altLang="zh-CN" sz="1800" b="1" dirty="0"/>
              <a:t>4x1.544 = 6.176Mbps &lt; 6.312Mbps! </a:t>
            </a:r>
          </a:p>
          <a:p>
            <a:pPr lvl="1" eaLnBrk="1" hangingPunct="1">
              <a:lnSpc>
                <a:spcPct val="80000"/>
              </a:lnSpc>
              <a:buFont typeface="Wingdings" panose="05000000000000000000" pitchFamily="2" charset="2"/>
              <a:buNone/>
            </a:pPr>
            <a:r>
              <a:rPr lang="en-US" altLang="zh-CN" sz="1800" b="1" dirty="0"/>
              <a:t>   </a:t>
            </a:r>
            <a:r>
              <a:rPr lang="zh-CN" altLang="en-US" sz="1800" b="1" dirty="0"/>
              <a:t>多余的</a:t>
            </a:r>
            <a:r>
              <a:rPr lang="en-US" altLang="zh-CN" sz="1800" b="1" dirty="0"/>
              <a:t>bits</a:t>
            </a:r>
            <a:r>
              <a:rPr lang="zh-CN" altLang="en-US" sz="1800" b="1" dirty="0"/>
              <a:t>用于成帧或者同步恢复！！</a:t>
            </a:r>
          </a:p>
          <a:p>
            <a:pPr eaLnBrk="1" hangingPunct="1">
              <a:lnSpc>
                <a:spcPct val="80000"/>
              </a:lnSpc>
            </a:pPr>
            <a:r>
              <a:rPr lang="en-US" altLang="zh-CN" sz="1800" b="1" dirty="0"/>
              <a:t>7</a:t>
            </a:r>
            <a:r>
              <a:rPr lang="zh-CN" altLang="en-US" sz="1800" b="1" dirty="0"/>
              <a:t>条</a:t>
            </a:r>
            <a:r>
              <a:rPr lang="en-US" altLang="zh-CN" sz="1800" b="1" dirty="0"/>
              <a:t>T2</a:t>
            </a:r>
            <a:r>
              <a:rPr lang="zh-CN" altLang="en-US" sz="1800" b="1" dirty="0"/>
              <a:t>信道</a:t>
            </a:r>
            <a:r>
              <a:rPr lang="zh-CN" altLang="en-US" sz="1800" b="1" dirty="0">
                <a:solidFill>
                  <a:schemeClr val="hlink"/>
                </a:solidFill>
              </a:rPr>
              <a:t>按位</a:t>
            </a:r>
            <a:r>
              <a:rPr lang="zh-CN" altLang="en-US" sz="1800" b="1" dirty="0"/>
              <a:t>复用到</a:t>
            </a:r>
            <a:r>
              <a:rPr lang="en-US" altLang="zh-CN" sz="1800" b="1" dirty="0"/>
              <a:t>1</a:t>
            </a:r>
            <a:r>
              <a:rPr lang="zh-CN" altLang="en-US" sz="1800" b="1" dirty="0"/>
              <a:t>条</a:t>
            </a:r>
            <a:r>
              <a:rPr lang="en-US" altLang="zh-CN" sz="1800" b="1" dirty="0"/>
              <a:t>T3 (44.736Mbps)</a:t>
            </a:r>
            <a:r>
              <a:rPr lang="zh-CN" altLang="en-US" sz="1800" b="1" dirty="0"/>
              <a:t>信道</a:t>
            </a:r>
          </a:p>
          <a:p>
            <a:pPr eaLnBrk="1" hangingPunct="1">
              <a:lnSpc>
                <a:spcPct val="80000"/>
              </a:lnSpc>
            </a:pPr>
            <a:r>
              <a:rPr lang="en-US" altLang="zh-CN" sz="1800" b="1" dirty="0"/>
              <a:t>6</a:t>
            </a:r>
            <a:r>
              <a:rPr lang="zh-CN" altLang="en-US" sz="1800" b="1" dirty="0"/>
              <a:t>条</a:t>
            </a:r>
            <a:r>
              <a:rPr lang="en-US" altLang="zh-CN" sz="1800" b="1" dirty="0"/>
              <a:t>T3</a:t>
            </a:r>
            <a:r>
              <a:rPr lang="zh-CN" altLang="en-US" sz="1800" b="1" dirty="0"/>
              <a:t>信道</a:t>
            </a:r>
            <a:r>
              <a:rPr lang="zh-CN" altLang="en-US" sz="1800" b="1" dirty="0">
                <a:solidFill>
                  <a:schemeClr val="hlink"/>
                </a:solidFill>
              </a:rPr>
              <a:t>按位</a:t>
            </a:r>
            <a:r>
              <a:rPr lang="zh-CN" altLang="en-US" sz="1800" b="1" dirty="0"/>
              <a:t>复用到</a:t>
            </a:r>
            <a:r>
              <a:rPr lang="en-US" altLang="zh-CN" sz="1800" b="1" dirty="0"/>
              <a:t>1</a:t>
            </a:r>
            <a:r>
              <a:rPr lang="zh-CN" altLang="en-US" sz="1800" b="1" dirty="0"/>
              <a:t>条</a:t>
            </a:r>
            <a:r>
              <a:rPr lang="en-US" altLang="zh-CN" sz="1800" b="1" dirty="0"/>
              <a:t>T4 (274.176Mbps)</a:t>
            </a:r>
            <a:r>
              <a:rPr lang="zh-CN" altLang="en-US" sz="1800" b="1" dirty="0"/>
              <a:t>信道</a:t>
            </a:r>
          </a:p>
        </p:txBody>
      </p:sp>
      <p:sp>
        <p:nvSpPr>
          <p:cNvPr id="73732" name="Rectangle 83"/>
          <p:cNvSpPr>
            <a:spLocks noChangeArrowheads="1"/>
          </p:cNvSpPr>
          <p:nvPr/>
        </p:nvSpPr>
        <p:spPr bwMode="auto">
          <a:xfrm>
            <a:off x="1081088" y="874713"/>
            <a:ext cx="782637" cy="1027112"/>
          </a:xfrm>
          <a:prstGeom prst="rect">
            <a:avLst/>
          </a:prstGeom>
          <a:solidFill>
            <a:srgbClr val="7E9C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33" name="Rectangle 84"/>
          <p:cNvSpPr>
            <a:spLocks noChangeArrowheads="1"/>
          </p:cNvSpPr>
          <p:nvPr/>
        </p:nvSpPr>
        <p:spPr bwMode="auto">
          <a:xfrm>
            <a:off x="1081088" y="874713"/>
            <a:ext cx="800100"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34" name="Rectangle 85"/>
          <p:cNvSpPr>
            <a:spLocks noChangeArrowheads="1"/>
          </p:cNvSpPr>
          <p:nvPr/>
        </p:nvSpPr>
        <p:spPr bwMode="auto">
          <a:xfrm>
            <a:off x="1863725" y="874713"/>
            <a:ext cx="17463" cy="10493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35" name="Rectangle 86"/>
          <p:cNvSpPr>
            <a:spLocks noChangeArrowheads="1"/>
          </p:cNvSpPr>
          <p:nvPr/>
        </p:nvSpPr>
        <p:spPr bwMode="auto">
          <a:xfrm>
            <a:off x="1081088" y="1901825"/>
            <a:ext cx="782637"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36" name="Rectangle 87"/>
          <p:cNvSpPr>
            <a:spLocks noChangeArrowheads="1"/>
          </p:cNvSpPr>
          <p:nvPr/>
        </p:nvSpPr>
        <p:spPr bwMode="auto">
          <a:xfrm>
            <a:off x="1081088" y="874713"/>
            <a:ext cx="17462" cy="1027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37" name="Rectangle 88"/>
          <p:cNvSpPr>
            <a:spLocks noChangeArrowheads="1"/>
          </p:cNvSpPr>
          <p:nvPr/>
        </p:nvSpPr>
        <p:spPr bwMode="auto">
          <a:xfrm>
            <a:off x="3078163" y="1881188"/>
            <a:ext cx="782637" cy="1028700"/>
          </a:xfrm>
          <a:prstGeom prst="rect">
            <a:avLst/>
          </a:prstGeom>
          <a:solidFill>
            <a:srgbClr val="7E9CE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38" name="Rectangle 89"/>
          <p:cNvSpPr>
            <a:spLocks noChangeArrowheads="1"/>
          </p:cNvSpPr>
          <p:nvPr/>
        </p:nvSpPr>
        <p:spPr bwMode="auto">
          <a:xfrm>
            <a:off x="3078163" y="1881188"/>
            <a:ext cx="800100" cy="206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39" name="Rectangle 90"/>
          <p:cNvSpPr>
            <a:spLocks noChangeArrowheads="1"/>
          </p:cNvSpPr>
          <p:nvPr/>
        </p:nvSpPr>
        <p:spPr bwMode="auto">
          <a:xfrm>
            <a:off x="3860800" y="1881188"/>
            <a:ext cx="17463" cy="10509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0" name="Rectangle 91"/>
          <p:cNvSpPr>
            <a:spLocks noChangeArrowheads="1"/>
          </p:cNvSpPr>
          <p:nvPr/>
        </p:nvSpPr>
        <p:spPr bwMode="auto">
          <a:xfrm>
            <a:off x="3078163" y="2909888"/>
            <a:ext cx="782637"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1" name="Rectangle 92"/>
          <p:cNvSpPr>
            <a:spLocks noChangeArrowheads="1"/>
          </p:cNvSpPr>
          <p:nvPr/>
        </p:nvSpPr>
        <p:spPr bwMode="auto">
          <a:xfrm>
            <a:off x="3078163" y="1881188"/>
            <a:ext cx="17462" cy="1028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2" name="Rectangle 93"/>
          <p:cNvSpPr>
            <a:spLocks noChangeArrowheads="1"/>
          </p:cNvSpPr>
          <p:nvPr/>
        </p:nvSpPr>
        <p:spPr bwMode="auto">
          <a:xfrm>
            <a:off x="5059363" y="2887663"/>
            <a:ext cx="782637" cy="1027112"/>
          </a:xfrm>
          <a:prstGeom prst="rect">
            <a:avLst/>
          </a:prstGeom>
          <a:solidFill>
            <a:srgbClr val="7E9CE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3" name="Rectangle 94"/>
          <p:cNvSpPr>
            <a:spLocks noChangeArrowheads="1"/>
          </p:cNvSpPr>
          <p:nvPr/>
        </p:nvSpPr>
        <p:spPr bwMode="auto">
          <a:xfrm>
            <a:off x="5059363" y="2887663"/>
            <a:ext cx="798512"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4" name="Rectangle 95"/>
          <p:cNvSpPr>
            <a:spLocks noChangeArrowheads="1"/>
          </p:cNvSpPr>
          <p:nvPr/>
        </p:nvSpPr>
        <p:spPr bwMode="auto">
          <a:xfrm>
            <a:off x="5842000" y="2887663"/>
            <a:ext cx="15875" cy="10493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5" name="Rectangle 96"/>
          <p:cNvSpPr>
            <a:spLocks noChangeArrowheads="1"/>
          </p:cNvSpPr>
          <p:nvPr/>
        </p:nvSpPr>
        <p:spPr bwMode="auto">
          <a:xfrm>
            <a:off x="5059363" y="3914775"/>
            <a:ext cx="782637"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6" name="Rectangle 97"/>
          <p:cNvSpPr>
            <a:spLocks noChangeArrowheads="1"/>
          </p:cNvSpPr>
          <p:nvPr/>
        </p:nvSpPr>
        <p:spPr bwMode="auto">
          <a:xfrm>
            <a:off x="5059363" y="2887663"/>
            <a:ext cx="15875" cy="1027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7" name="Rectangle 98"/>
          <p:cNvSpPr>
            <a:spLocks noChangeArrowheads="1"/>
          </p:cNvSpPr>
          <p:nvPr/>
        </p:nvSpPr>
        <p:spPr bwMode="auto">
          <a:xfrm>
            <a:off x="7056438" y="3894138"/>
            <a:ext cx="782637" cy="1027112"/>
          </a:xfrm>
          <a:prstGeom prst="rect">
            <a:avLst/>
          </a:prstGeom>
          <a:solidFill>
            <a:srgbClr val="7E9CE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8" name="Rectangle 99"/>
          <p:cNvSpPr>
            <a:spLocks noChangeArrowheads="1"/>
          </p:cNvSpPr>
          <p:nvPr/>
        </p:nvSpPr>
        <p:spPr bwMode="auto">
          <a:xfrm>
            <a:off x="7056438" y="3894138"/>
            <a:ext cx="798512" cy="206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49" name="Rectangle 100"/>
          <p:cNvSpPr>
            <a:spLocks noChangeArrowheads="1"/>
          </p:cNvSpPr>
          <p:nvPr/>
        </p:nvSpPr>
        <p:spPr bwMode="auto">
          <a:xfrm>
            <a:off x="7839075" y="3894138"/>
            <a:ext cx="15875" cy="10493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50" name="Rectangle 101"/>
          <p:cNvSpPr>
            <a:spLocks noChangeArrowheads="1"/>
          </p:cNvSpPr>
          <p:nvPr/>
        </p:nvSpPr>
        <p:spPr bwMode="auto">
          <a:xfrm>
            <a:off x="7056438" y="4921250"/>
            <a:ext cx="782637"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51" name="Rectangle 102"/>
          <p:cNvSpPr>
            <a:spLocks noChangeArrowheads="1"/>
          </p:cNvSpPr>
          <p:nvPr/>
        </p:nvSpPr>
        <p:spPr bwMode="auto">
          <a:xfrm>
            <a:off x="7056438" y="3894138"/>
            <a:ext cx="14287" cy="10271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52" name="Freeform 103"/>
          <p:cNvSpPr>
            <a:spLocks/>
          </p:cNvSpPr>
          <p:nvPr/>
        </p:nvSpPr>
        <p:spPr bwMode="auto">
          <a:xfrm>
            <a:off x="874713" y="1006475"/>
            <a:ext cx="206375" cy="130175"/>
          </a:xfrm>
          <a:custGeom>
            <a:avLst/>
            <a:gdLst>
              <a:gd name="T0" fmla="*/ 2147483646 w 125"/>
              <a:gd name="T1" fmla="*/ 2147483646 h 59"/>
              <a:gd name="T2" fmla="*/ 0 w 125"/>
              <a:gd name="T3" fmla="*/ 2147483646 h 59"/>
              <a:gd name="T4" fmla="*/ 0 w 125"/>
              <a:gd name="T5" fmla="*/ 2147483646 h 59"/>
              <a:gd name="T6" fmla="*/ 0 w 125"/>
              <a:gd name="T7" fmla="*/ 0 h 59"/>
              <a:gd name="T8" fmla="*/ 2147483646 w 125"/>
              <a:gd name="T9" fmla="*/ 2147483646 h 59"/>
              <a:gd name="T10" fmla="*/ 0 60000 65536"/>
              <a:gd name="T11" fmla="*/ 0 60000 65536"/>
              <a:gd name="T12" fmla="*/ 0 60000 65536"/>
              <a:gd name="T13" fmla="*/ 0 60000 65536"/>
              <a:gd name="T14" fmla="*/ 0 60000 65536"/>
              <a:gd name="T15" fmla="*/ 0 w 125"/>
              <a:gd name="T16" fmla="*/ 0 h 59"/>
              <a:gd name="T17" fmla="*/ 125 w 125"/>
              <a:gd name="T18" fmla="*/ 59 h 59"/>
            </a:gdLst>
            <a:ahLst/>
            <a:cxnLst>
              <a:cxn ang="T10">
                <a:pos x="T0" y="T1"/>
              </a:cxn>
              <a:cxn ang="T11">
                <a:pos x="T2" y="T3"/>
              </a:cxn>
              <a:cxn ang="T12">
                <a:pos x="T4" y="T5"/>
              </a:cxn>
              <a:cxn ang="T13">
                <a:pos x="T6" y="T7"/>
              </a:cxn>
              <a:cxn ang="T14">
                <a:pos x="T8" y="T9"/>
              </a:cxn>
            </a:cxnLst>
            <a:rect l="T15" t="T16" r="T17" b="T18"/>
            <a:pathLst>
              <a:path w="125" h="59">
                <a:moveTo>
                  <a:pt x="125" y="30"/>
                </a:moveTo>
                <a:lnTo>
                  <a:pt x="0" y="59"/>
                </a:lnTo>
                <a:lnTo>
                  <a:pt x="0" y="30"/>
                </a:lnTo>
                <a:lnTo>
                  <a:pt x="0" y="0"/>
                </a:lnTo>
                <a:lnTo>
                  <a:pt x="125"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53" name="Rectangle 104"/>
          <p:cNvSpPr>
            <a:spLocks noChangeArrowheads="1"/>
          </p:cNvSpPr>
          <p:nvPr/>
        </p:nvSpPr>
        <p:spPr bwMode="auto">
          <a:xfrm>
            <a:off x="476250" y="1073150"/>
            <a:ext cx="398463"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54" name="Freeform 105"/>
          <p:cNvSpPr>
            <a:spLocks/>
          </p:cNvSpPr>
          <p:nvPr/>
        </p:nvSpPr>
        <p:spPr bwMode="auto">
          <a:xfrm>
            <a:off x="874713" y="1619250"/>
            <a:ext cx="206375" cy="130175"/>
          </a:xfrm>
          <a:custGeom>
            <a:avLst/>
            <a:gdLst>
              <a:gd name="T0" fmla="*/ 2147483646 w 125"/>
              <a:gd name="T1" fmla="*/ 2147483646 h 59"/>
              <a:gd name="T2" fmla="*/ 0 w 125"/>
              <a:gd name="T3" fmla="*/ 2147483646 h 59"/>
              <a:gd name="T4" fmla="*/ 0 w 125"/>
              <a:gd name="T5" fmla="*/ 2147483646 h 59"/>
              <a:gd name="T6" fmla="*/ 0 w 125"/>
              <a:gd name="T7" fmla="*/ 0 h 59"/>
              <a:gd name="T8" fmla="*/ 2147483646 w 125"/>
              <a:gd name="T9" fmla="*/ 2147483646 h 59"/>
              <a:gd name="T10" fmla="*/ 0 60000 65536"/>
              <a:gd name="T11" fmla="*/ 0 60000 65536"/>
              <a:gd name="T12" fmla="*/ 0 60000 65536"/>
              <a:gd name="T13" fmla="*/ 0 60000 65536"/>
              <a:gd name="T14" fmla="*/ 0 60000 65536"/>
              <a:gd name="T15" fmla="*/ 0 w 125"/>
              <a:gd name="T16" fmla="*/ 0 h 59"/>
              <a:gd name="T17" fmla="*/ 125 w 125"/>
              <a:gd name="T18" fmla="*/ 59 h 59"/>
            </a:gdLst>
            <a:ahLst/>
            <a:cxnLst>
              <a:cxn ang="T10">
                <a:pos x="T0" y="T1"/>
              </a:cxn>
              <a:cxn ang="T11">
                <a:pos x="T2" y="T3"/>
              </a:cxn>
              <a:cxn ang="T12">
                <a:pos x="T4" y="T5"/>
              </a:cxn>
              <a:cxn ang="T13">
                <a:pos x="T6" y="T7"/>
              </a:cxn>
              <a:cxn ang="T14">
                <a:pos x="T8" y="T9"/>
              </a:cxn>
            </a:cxnLst>
            <a:rect l="T15" t="T16" r="T17" b="T18"/>
            <a:pathLst>
              <a:path w="125" h="59">
                <a:moveTo>
                  <a:pt x="125" y="30"/>
                </a:moveTo>
                <a:lnTo>
                  <a:pt x="0" y="59"/>
                </a:lnTo>
                <a:lnTo>
                  <a:pt x="0" y="30"/>
                </a:lnTo>
                <a:lnTo>
                  <a:pt x="0" y="0"/>
                </a:lnTo>
                <a:lnTo>
                  <a:pt x="125"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55" name="Rectangle 106"/>
          <p:cNvSpPr>
            <a:spLocks noChangeArrowheads="1"/>
          </p:cNvSpPr>
          <p:nvPr/>
        </p:nvSpPr>
        <p:spPr bwMode="auto">
          <a:xfrm>
            <a:off x="476250" y="1684338"/>
            <a:ext cx="398463" cy="206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56" name="Freeform 107"/>
          <p:cNvSpPr>
            <a:spLocks/>
          </p:cNvSpPr>
          <p:nvPr/>
        </p:nvSpPr>
        <p:spPr bwMode="auto">
          <a:xfrm>
            <a:off x="2871788" y="2012950"/>
            <a:ext cx="206375" cy="130175"/>
          </a:xfrm>
          <a:custGeom>
            <a:avLst/>
            <a:gdLst>
              <a:gd name="T0" fmla="*/ 2147483646 w 125"/>
              <a:gd name="T1" fmla="*/ 2147483646 h 60"/>
              <a:gd name="T2" fmla="*/ 0 w 125"/>
              <a:gd name="T3" fmla="*/ 2147483646 h 60"/>
              <a:gd name="T4" fmla="*/ 0 w 125"/>
              <a:gd name="T5" fmla="*/ 2147483646 h 60"/>
              <a:gd name="T6" fmla="*/ 0 w 125"/>
              <a:gd name="T7" fmla="*/ 0 h 60"/>
              <a:gd name="T8" fmla="*/ 2147483646 w 125"/>
              <a:gd name="T9" fmla="*/ 2147483646 h 60"/>
              <a:gd name="T10" fmla="*/ 0 60000 65536"/>
              <a:gd name="T11" fmla="*/ 0 60000 65536"/>
              <a:gd name="T12" fmla="*/ 0 60000 65536"/>
              <a:gd name="T13" fmla="*/ 0 60000 65536"/>
              <a:gd name="T14" fmla="*/ 0 60000 65536"/>
              <a:gd name="T15" fmla="*/ 0 w 125"/>
              <a:gd name="T16" fmla="*/ 0 h 60"/>
              <a:gd name="T17" fmla="*/ 125 w 125"/>
              <a:gd name="T18" fmla="*/ 60 h 60"/>
            </a:gdLst>
            <a:ahLst/>
            <a:cxnLst>
              <a:cxn ang="T10">
                <a:pos x="T0" y="T1"/>
              </a:cxn>
              <a:cxn ang="T11">
                <a:pos x="T2" y="T3"/>
              </a:cxn>
              <a:cxn ang="T12">
                <a:pos x="T4" y="T5"/>
              </a:cxn>
              <a:cxn ang="T13">
                <a:pos x="T6" y="T7"/>
              </a:cxn>
              <a:cxn ang="T14">
                <a:pos x="T8" y="T9"/>
              </a:cxn>
            </a:cxnLst>
            <a:rect l="T15" t="T16" r="T17" b="T18"/>
            <a:pathLst>
              <a:path w="125" h="60">
                <a:moveTo>
                  <a:pt x="125" y="30"/>
                </a:moveTo>
                <a:lnTo>
                  <a:pt x="0" y="60"/>
                </a:lnTo>
                <a:lnTo>
                  <a:pt x="0" y="30"/>
                </a:lnTo>
                <a:lnTo>
                  <a:pt x="0" y="0"/>
                </a:lnTo>
                <a:lnTo>
                  <a:pt x="125"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57" name="Rectangle 108"/>
          <p:cNvSpPr>
            <a:spLocks noChangeArrowheads="1"/>
          </p:cNvSpPr>
          <p:nvPr/>
        </p:nvSpPr>
        <p:spPr bwMode="auto">
          <a:xfrm>
            <a:off x="2455863" y="2078038"/>
            <a:ext cx="415925"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58" name="Freeform 109"/>
          <p:cNvSpPr>
            <a:spLocks/>
          </p:cNvSpPr>
          <p:nvPr/>
        </p:nvSpPr>
        <p:spPr bwMode="auto">
          <a:xfrm>
            <a:off x="2871788" y="2603500"/>
            <a:ext cx="206375" cy="152400"/>
          </a:xfrm>
          <a:custGeom>
            <a:avLst/>
            <a:gdLst>
              <a:gd name="T0" fmla="*/ 2147483646 w 125"/>
              <a:gd name="T1" fmla="*/ 2147483646 h 70"/>
              <a:gd name="T2" fmla="*/ 0 w 125"/>
              <a:gd name="T3" fmla="*/ 2147483646 h 70"/>
              <a:gd name="T4" fmla="*/ 0 w 125"/>
              <a:gd name="T5" fmla="*/ 2147483646 h 70"/>
              <a:gd name="T6" fmla="*/ 0 w 125"/>
              <a:gd name="T7" fmla="*/ 0 h 70"/>
              <a:gd name="T8" fmla="*/ 2147483646 w 125"/>
              <a:gd name="T9" fmla="*/ 2147483646 h 70"/>
              <a:gd name="T10" fmla="*/ 0 60000 65536"/>
              <a:gd name="T11" fmla="*/ 0 60000 65536"/>
              <a:gd name="T12" fmla="*/ 0 60000 65536"/>
              <a:gd name="T13" fmla="*/ 0 60000 65536"/>
              <a:gd name="T14" fmla="*/ 0 60000 65536"/>
              <a:gd name="T15" fmla="*/ 0 w 125"/>
              <a:gd name="T16" fmla="*/ 0 h 70"/>
              <a:gd name="T17" fmla="*/ 125 w 125"/>
              <a:gd name="T18" fmla="*/ 70 h 70"/>
            </a:gdLst>
            <a:ahLst/>
            <a:cxnLst>
              <a:cxn ang="T10">
                <a:pos x="T0" y="T1"/>
              </a:cxn>
              <a:cxn ang="T11">
                <a:pos x="T2" y="T3"/>
              </a:cxn>
              <a:cxn ang="T12">
                <a:pos x="T4" y="T5"/>
              </a:cxn>
              <a:cxn ang="T13">
                <a:pos x="T6" y="T7"/>
              </a:cxn>
              <a:cxn ang="T14">
                <a:pos x="T8" y="T9"/>
              </a:cxn>
            </a:cxnLst>
            <a:rect l="T15" t="T16" r="T17" b="T18"/>
            <a:pathLst>
              <a:path w="125" h="70">
                <a:moveTo>
                  <a:pt x="125" y="40"/>
                </a:moveTo>
                <a:lnTo>
                  <a:pt x="0" y="70"/>
                </a:lnTo>
                <a:lnTo>
                  <a:pt x="0" y="40"/>
                </a:lnTo>
                <a:lnTo>
                  <a:pt x="0" y="0"/>
                </a:lnTo>
                <a:lnTo>
                  <a:pt x="125"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59" name="Rectangle 110"/>
          <p:cNvSpPr>
            <a:spLocks noChangeArrowheads="1"/>
          </p:cNvSpPr>
          <p:nvPr/>
        </p:nvSpPr>
        <p:spPr bwMode="auto">
          <a:xfrm>
            <a:off x="2455863" y="2690813"/>
            <a:ext cx="415925"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60" name="Freeform 111"/>
          <p:cNvSpPr>
            <a:spLocks/>
          </p:cNvSpPr>
          <p:nvPr/>
        </p:nvSpPr>
        <p:spPr bwMode="auto">
          <a:xfrm>
            <a:off x="4852988" y="3017838"/>
            <a:ext cx="206375" cy="131762"/>
          </a:xfrm>
          <a:custGeom>
            <a:avLst/>
            <a:gdLst>
              <a:gd name="T0" fmla="*/ 2147483646 w 125"/>
              <a:gd name="T1" fmla="*/ 2147483646 h 60"/>
              <a:gd name="T2" fmla="*/ 0 w 125"/>
              <a:gd name="T3" fmla="*/ 2147483646 h 60"/>
              <a:gd name="T4" fmla="*/ 0 w 125"/>
              <a:gd name="T5" fmla="*/ 2147483646 h 60"/>
              <a:gd name="T6" fmla="*/ 0 w 125"/>
              <a:gd name="T7" fmla="*/ 0 h 60"/>
              <a:gd name="T8" fmla="*/ 2147483646 w 125"/>
              <a:gd name="T9" fmla="*/ 2147483646 h 60"/>
              <a:gd name="T10" fmla="*/ 0 60000 65536"/>
              <a:gd name="T11" fmla="*/ 0 60000 65536"/>
              <a:gd name="T12" fmla="*/ 0 60000 65536"/>
              <a:gd name="T13" fmla="*/ 0 60000 65536"/>
              <a:gd name="T14" fmla="*/ 0 60000 65536"/>
              <a:gd name="T15" fmla="*/ 0 w 125"/>
              <a:gd name="T16" fmla="*/ 0 h 60"/>
              <a:gd name="T17" fmla="*/ 125 w 125"/>
              <a:gd name="T18" fmla="*/ 60 h 60"/>
            </a:gdLst>
            <a:ahLst/>
            <a:cxnLst>
              <a:cxn ang="T10">
                <a:pos x="T0" y="T1"/>
              </a:cxn>
              <a:cxn ang="T11">
                <a:pos x="T2" y="T3"/>
              </a:cxn>
              <a:cxn ang="T12">
                <a:pos x="T4" y="T5"/>
              </a:cxn>
              <a:cxn ang="T13">
                <a:pos x="T6" y="T7"/>
              </a:cxn>
              <a:cxn ang="T14">
                <a:pos x="T8" y="T9"/>
              </a:cxn>
            </a:cxnLst>
            <a:rect l="T15" t="T16" r="T17" b="T18"/>
            <a:pathLst>
              <a:path w="125" h="60">
                <a:moveTo>
                  <a:pt x="125" y="30"/>
                </a:moveTo>
                <a:lnTo>
                  <a:pt x="0" y="60"/>
                </a:lnTo>
                <a:lnTo>
                  <a:pt x="0" y="30"/>
                </a:lnTo>
                <a:lnTo>
                  <a:pt x="0" y="0"/>
                </a:lnTo>
                <a:lnTo>
                  <a:pt x="125"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61" name="Rectangle 112"/>
          <p:cNvSpPr>
            <a:spLocks noChangeArrowheads="1"/>
          </p:cNvSpPr>
          <p:nvPr/>
        </p:nvSpPr>
        <p:spPr bwMode="auto">
          <a:xfrm>
            <a:off x="4451350" y="3082925"/>
            <a:ext cx="401638"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62" name="Freeform 113"/>
          <p:cNvSpPr>
            <a:spLocks/>
          </p:cNvSpPr>
          <p:nvPr/>
        </p:nvSpPr>
        <p:spPr bwMode="auto">
          <a:xfrm>
            <a:off x="4852988" y="3608388"/>
            <a:ext cx="206375" cy="131762"/>
          </a:xfrm>
          <a:custGeom>
            <a:avLst/>
            <a:gdLst>
              <a:gd name="T0" fmla="*/ 2147483646 w 125"/>
              <a:gd name="T1" fmla="*/ 2147483646 h 60"/>
              <a:gd name="T2" fmla="*/ 0 w 125"/>
              <a:gd name="T3" fmla="*/ 2147483646 h 60"/>
              <a:gd name="T4" fmla="*/ 0 w 125"/>
              <a:gd name="T5" fmla="*/ 2147483646 h 60"/>
              <a:gd name="T6" fmla="*/ 0 w 125"/>
              <a:gd name="T7" fmla="*/ 0 h 60"/>
              <a:gd name="T8" fmla="*/ 2147483646 w 125"/>
              <a:gd name="T9" fmla="*/ 2147483646 h 60"/>
              <a:gd name="T10" fmla="*/ 0 60000 65536"/>
              <a:gd name="T11" fmla="*/ 0 60000 65536"/>
              <a:gd name="T12" fmla="*/ 0 60000 65536"/>
              <a:gd name="T13" fmla="*/ 0 60000 65536"/>
              <a:gd name="T14" fmla="*/ 0 60000 65536"/>
              <a:gd name="T15" fmla="*/ 0 w 125"/>
              <a:gd name="T16" fmla="*/ 0 h 60"/>
              <a:gd name="T17" fmla="*/ 125 w 125"/>
              <a:gd name="T18" fmla="*/ 60 h 60"/>
            </a:gdLst>
            <a:ahLst/>
            <a:cxnLst>
              <a:cxn ang="T10">
                <a:pos x="T0" y="T1"/>
              </a:cxn>
              <a:cxn ang="T11">
                <a:pos x="T2" y="T3"/>
              </a:cxn>
              <a:cxn ang="T12">
                <a:pos x="T4" y="T5"/>
              </a:cxn>
              <a:cxn ang="T13">
                <a:pos x="T6" y="T7"/>
              </a:cxn>
              <a:cxn ang="T14">
                <a:pos x="T8" y="T9"/>
              </a:cxn>
            </a:cxnLst>
            <a:rect l="T15" t="T16" r="T17" b="T18"/>
            <a:pathLst>
              <a:path w="125" h="60">
                <a:moveTo>
                  <a:pt x="125" y="30"/>
                </a:moveTo>
                <a:lnTo>
                  <a:pt x="0" y="60"/>
                </a:lnTo>
                <a:lnTo>
                  <a:pt x="0" y="30"/>
                </a:lnTo>
                <a:lnTo>
                  <a:pt x="0" y="0"/>
                </a:lnTo>
                <a:lnTo>
                  <a:pt x="125"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63" name="Rectangle 114"/>
          <p:cNvSpPr>
            <a:spLocks noChangeArrowheads="1"/>
          </p:cNvSpPr>
          <p:nvPr/>
        </p:nvSpPr>
        <p:spPr bwMode="auto">
          <a:xfrm>
            <a:off x="4451350" y="3673475"/>
            <a:ext cx="401638"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64" name="Freeform 115"/>
          <p:cNvSpPr>
            <a:spLocks/>
          </p:cNvSpPr>
          <p:nvPr/>
        </p:nvSpPr>
        <p:spPr bwMode="auto">
          <a:xfrm>
            <a:off x="6848475" y="4025900"/>
            <a:ext cx="207963" cy="131763"/>
          </a:xfrm>
          <a:custGeom>
            <a:avLst/>
            <a:gdLst>
              <a:gd name="T0" fmla="*/ 2147483646 w 126"/>
              <a:gd name="T1" fmla="*/ 2147483646 h 60"/>
              <a:gd name="T2" fmla="*/ 0 w 126"/>
              <a:gd name="T3" fmla="*/ 2147483646 h 60"/>
              <a:gd name="T4" fmla="*/ 0 w 126"/>
              <a:gd name="T5" fmla="*/ 2147483646 h 60"/>
              <a:gd name="T6" fmla="*/ 0 w 126"/>
              <a:gd name="T7" fmla="*/ 0 h 60"/>
              <a:gd name="T8" fmla="*/ 2147483646 w 126"/>
              <a:gd name="T9" fmla="*/ 2147483646 h 60"/>
              <a:gd name="T10" fmla="*/ 0 60000 65536"/>
              <a:gd name="T11" fmla="*/ 0 60000 65536"/>
              <a:gd name="T12" fmla="*/ 0 60000 65536"/>
              <a:gd name="T13" fmla="*/ 0 60000 65536"/>
              <a:gd name="T14" fmla="*/ 0 60000 65536"/>
              <a:gd name="T15" fmla="*/ 0 w 126"/>
              <a:gd name="T16" fmla="*/ 0 h 60"/>
              <a:gd name="T17" fmla="*/ 126 w 126"/>
              <a:gd name="T18" fmla="*/ 60 h 60"/>
            </a:gdLst>
            <a:ahLst/>
            <a:cxnLst>
              <a:cxn ang="T10">
                <a:pos x="T0" y="T1"/>
              </a:cxn>
              <a:cxn ang="T11">
                <a:pos x="T2" y="T3"/>
              </a:cxn>
              <a:cxn ang="T12">
                <a:pos x="T4" y="T5"/>
              </a:cxn>
              <a:cxn ang="T13">
                <a:pos x="T6" y="T7"/>
              </a:cxn>
              <a:cxn ang="T14">
                <a:pos x="T8" y="T9"/>
              </a:cxn>
            </a:cxnLst>
            <a:rect l="T15" t="T16" r="T17" b="T18"/>
            <a:pathLst>
              <a:path w="126" h="60">
                <a:moveTo>
                  <a:pt x="126" y="30"/>
                </a:moveTo>
                <a:lnTo>
                  <a:pt x="0" y="60"/>
                </a:lnTo>
                <a:lnTo>
                  <a:pt x="0" y="30"/>
                </a:lnTo>
                <a:lnTo>
                  <a:pt x="0" y="0"/>
                </a:lnTo>
                <a:lnTo>
                  <a:pt x="126"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65" name="Rectangle 116"/>
          <p:cNvSpPr>
            <a:spLocks noChangeArrowheads="1"/>
          </p:cNvSpPr>
          <p:nvPr/>
        </p:nvSpPr>
        <p:spPr bwMode="auto">
          <a:xfrm>
            <a:off x="6432550" y="4090988"/>
            <a:ext cx="415925"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66" name="Freeform 117"/>
          <p:cNvSpPr>
            <a:spLocks/>
          </p:cNvSpPr>
          <p:nvPr/>
        </p:nvSpPr>
        <p:spPr bwMode="auto">
          <a:xfrm>
            <a:off x="6848475" y="4616450"/>
            <a:ext cx="207963" cy="131763"/>
          </a:xfrm>
          <a:custGeom>
            <a:avLst/>
            <a:gdLst>
              <a:gd name="T0" fmla="*/ 2147483646 w 126"/>
              <a:gd name="T1" fmla="*/ 2147483646 h 60"/>
              <a:gd name="T2" fmla="*/ 0 w 126"/>
              <a:gd name="T3" fmla="*/ 2147483646 h 60"/>
              <a:gd name="T4" fmla="*/ 0 w 126"/>
              <a:gd name="T5" fmla="*/ 2147483646 h 60"/>
              <a:gd name="T6" fmla="*/ 0 w 126"/>
              <a:gd name="T7" fmla="*/ 0 h 60"/>
              <a:gd name="T8" fmla="*/ 2147483646 w 126"/>
              <a:gd name="T9" fmla="*/ 2147483646 h 60"/>
              <a:gd name="T10" fmla="*/ 0 60000 65536"/>
              <a:gd name="T11" fmla="*/ 0 60000 65536"/>
              <a:gd name="T12" fmla="*/ 0 60000 65536"/>
              <a:gd name="T13" fmla="*/ 0 60000 65536"/>
              <a:gd name="T14" fmla="*/ 0 60000 65536"/>
              <a:gd name="T15" fmla="*/ 0 w 126"/>
              <a:gd name="T16" fmla="*/ 0 h 60"/>
              <a:gd name="T17" fmla="*/ 126 w 126"/>
              <a:gd name="T18" fmla="*/ 60 h 60"/>
            </a:gdLst>
            <a:ahLst/>
            <a:cxnLst>
              <a:cxn ang="T10">
                <a:pos x="T0" y="T1"/>
              </a:cxn>
              <a:cxn ang="T11">
                <a:pos x="T2" y="T3"/>
              </a:cxn>
              <a:cxn ang="T12">
                <a:pos x="T4" y="T5"/>
              </a:cxn>
              <a:cxn ang="T13">
                <a:pos x="T6" y="T7"/>
              </a:cxn>
              <a:cxn ang="T14">
                <a:pos x="T8" y="T9"/>
              </a:cxn>
            </a:cxnLst>
            <a:rect l="T15" t="T16" r="T17" b="T18"/>
            <a:pathLst>
              <a:path w="126" h="60">
                <a:moveTo>
                  <a:pt x="126" y="30"/>
                </a:moveTo>
                <a:lnTo>
                  <a:pt x="0" y="60"/>
                </a:lnTo>
                <a:lnTo>
                  <a:pt x="0" y="30"/>
                </a:lnTo>
                <a:lnTo>
                  <a:pt x="0" y="0"/>
                </a:lnTo>
                <a:lnTo>
                  <a:pt x="126"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67" name="Rectangle 118"/>
          <p:cNvSpPr>
            <a:spLocks noChangeArrowheads="1"/>
          </p:cNvSpPr>
          <p:nvPr/>
        </p:nvSpPr>
        <p:spPr bwMode="auto">
          <a:xfrm>
            <a:off x="6432550" y="4681538"/>
            <a:ext cx="415925"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68" name="Rectangle 119"/>
          <p:cNvSpPr>
            <a:spLocks noChangeArrowheads="1"/>
          </p:cNvSpPr>
          <p:nvPr/>
        </p:nvSpPr>
        <p:spPr bwMode="auto">
          <a:xfrm>
            <a:off x="1849438" y="1268413"/>
            <a:ext cx="606425"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69" name="Rectangle 120"/>
          <p:cNvSpPr>
            <a:spLocks noChangeArrowheads="1"/>
          </p:cNvSpPr>
          <p:nvPr/>
        </p:nvSpPr>
        <p:spPr bwMode="auto">
          <a:xfrm>
            <a:off x="2455863" y="1268413"/>
            <a:ext cx="15875" cy="8096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70" name="Rectangle 121"/>
          <p:cNvSpPr>
            <a:spLocks noChangeArrowheads="1"/>
          </p:cNvSpPr>
          <p:nvPr/>
        </p:nvSpPr>
        <p:spPr bwMode="auto">
          <a:xfrm>
            <a:off x="3829050" y="2274888"/>
            <a:ext cx="622300"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71" name="Rectangle 122"/>
          <p:cNvSpPr>
            <a:spLocks noChangeArrowheads="1"/>
          </p:cNvSpPr>
          <p:nvPr/>
        </p:nvSpPr>
        <p:spPr bwMode="auto">
          <a:xfrm>
            <a:off x="4451350" y="2274888"/>
            <a:ext cx="17463" cy="80803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72" name="Rectangle 123"/>
          <p:cNvSpPr>
            <a:spLocks noChangeArrowheads="1"/>
          </p:cNvSpPr>
          <p:nvPr/>
        </p:nvSpPr>
        <p:spPr bwMode="auto">
          <a:xfrm>
            <a:off x="5827713" y="3281363"/>
            <a:ext cx="604837"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73" name="Rectangle 124"/>
          <p:cNvSpPr>
            <a:spLocks noChangeArrowheads="1"/>
          </p:cNvSpPr>
          <p:nvPr/>
        </p:nvSpPr>
        <p:spPr bwMode="auto">
          <a:xfrm>
            <a:off x="6432550" y="3281363"/>
            <a:ext cx="15875" cy="8096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774" name="Rectangle 125"/>
          <p:cNvSpPr>
            <a:spLocks noChangeArrowheads="1"/>
          </p:cNvSpPr>
          <p:nvPr/>
        </p:nvSpPr>
        <p:spPr bwMode="auto">
          <a:xfrm>
            <a:off x="522288" y="8096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3775" name="Rectangle 126"/>
          <p:cNvSpPr>
            <a:spLocks noChangeArrowheads="1"/>
          </p:cNvSpPr>
          <p:nvPr/>
        </p:nvSpPr>
        <p:spPr bwMode="auto">
          <a:xfrm>
            <a:off x="514350" y="14001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24</a:t>
            </a:r>
          </a:p>
        </p:txBody>
      </p:sp>
      <p:sp>
        <p:nvSpPr>
          <p:cNvPr id="73776" name="Rectangle 127"/>
          <p:cNvSpPr>
            <a:spLocks noChangeArrowheads="1"/>
          </p:cNvSpPr>
          <p:nvPr/>
        </p:nvSpPr>
        <p:spPr bwMode="auto">
          <a:xfrm>
            <a:off x="2519363" y="18145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3777" name="Rectangle 128"/>
          <p:cNvSpPr>
            <a:spLocks noChangeArrowheads="1"/>
          </p:cNvSpPr>
          <p:nvPr/>
        </p:nvSpPr>
        <p:spPr bwMode="auto">
          <a:xfrm>
            <a:off x="2519363" y="24050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4</a:t>
            </a:r>
          </a:p>
        </p:txBody>
      </p:sp>
      <p:sp>
        <p:nvSpPr>
          <p:cNvPr id="73778" name="Rectangle 129"/>
          <p:cNvSpPr>
            <a:spLocks noChangeArrowheads="1"/>
          </p:cNvSpPr>
          <p:nvPr/>
        </p:nvSpPr>
        <p:spPr bwMode="auto">
          <a:xfrm>
            <a:off x="4500563" y="28003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3779" name="Rectangle 130"/>
          <p:cNvSpPr>
            <a:spLocks noChangeArrowheads="1"/>
          </p:cNvSpPr>
          <p:nvPr/>
        </p:nvSpPr>
        <p:spPr bwMode="auto">
          <a:xfrm>
            <a:off x="4500563" y="34131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7</a:t>
            </a:r>
          </a:p>
        </p:txBody>
      </p:sp>
      <p:sp>
        <p:nvSpPr>
          <p:cNvPr id="73780" name="Rectangle 131"/>
          <p:cNvSpPr>
            <a:spLocks noChangeArrowheads="1"/>
          </p:cNvSpPr>
          <p:nvPr/>
        </p:nvSpPr>
        <p:spPr bwMode="auto">
          <a:xfrm>
            <a:off x="6480175" y="38052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3781" name="Rectangle 132"/>
          <p:cNvSpPr>
            <a:spLocks noChangeArrowheads="1"/>
          </p:cNvSpPr>
          <p:nvPr/>
        </p:nvSpPr>
        <p:spPr bwMode="auto">
          <a:xfrm>
            <a:off x="6480175" y="44180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6</a:t>
            </a:r>
          </a:p>
        </p:txBody>
      </p:sp>
      <p:sp>
        <p:nvSpPr>
          <p:cNvPr id="73782" name="Rectangle 133"/>
          <p:cNvSpPr>
            <a:spLocks noChangeArrowheads="1"/>
          </p:cNvSpPr>
          <p:nvPr/>
        </p:nvSpPr>
        <p:spPr bwMode="auto">
          <a:xfrm>
            <a:off x="1044575" y="83026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83" name="Rectangle 134"/>
          <p:cNvSpPr>
            <a:spLocks noChangeArrowheads="1"/>
          </p:cNvSpPr>
          <p:nvPr/>
        </p:nvSpPr>
        <p:spPr bwMode="auto">
          <a:xfrm>
            <a:off x="1044575" y="102870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84" name="Rectangle 135"/>
          <p:cNvSpPr>
            <a:spLocks noChangeArrowheads="1"/>
          </p:cNvSpPr>
          <p:nvPr/>
        </p:nvSpPr>
        <p:spPr bwMode="auto">
          <a:xfrm>
            <a:off x="3041650" y="183673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85" name="Rectangle 136"/>
          <p:cNvSpPr>
            <a:spLocks noChangeArrowheads="1"/>
          </p:cNvSpPr>
          <p:nvPr/>
        </p:nvSpPr>
        <p:spPr bwMode="auto">
          <a:xfrm>
            <a:off x="3041650" y="203358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86" name="Rectangle 137"/>
          <p:cNvSpPr>
            <a:spLocks noChangeArrowheads="1"/>
          </p:cNvSpPr>
          <p:nvPr/>
        </p:nvSpPr>
        <p:spPr bwMode="auto">
          <a:xfrm>
            <a:off x="5021263" y="304006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87" name="Rectangle 138"/>
          <p:cNvSpPr>
            <a:spLocks noChangeArrowheads="1"/>
          </p:cNvSpPr>
          <p:nvPr/>
        </p:nvSpPr>
        <p:spPr bwMode="auto">
          <a:xfrm>
            <a:off x="7002463" y="404653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88" name="Rectangle 139"/>
          <p:cNvSpPr>
            <a:spLocks noChangeArrowheads="1"/>
          </p:cNvSpPr>
          <p:nvPr/>
        </p:nvSpPr>
        <p:spPr bwMode="auto">
          <a:xfrm>
            <a:off x="5021263" y="284480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89" name="Rectangle 140"/>
          <p:cNvSpPr>
            <a:spLocks noChangeArrowheads="1"/>
          </p:cNvSpPr>
          <p:nvPr/>
        </p:nvSpPr>
        <p:spPr bwMode="auto">
          <a:xfrm>
            <a:off x="7002463" y="382746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3790" name="Rectangle 141"/>
          <p:cNvSpPr>
            <a:spLocks noChangeArrowheads="1"/>
          </p:cNvSpPr>
          <p:nvPr/>
        </p:nvSpPr>
        <p:spPr bwMode="auto">
          <a:xfrm>
            <a:off x="1279525" y="120173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3791" name="Rectangle 142"/>
          <p:cNvSpPr>
            <a:spLocks noChangeArrowheads="1"/>
          </p:cNvSpPr>
          <p:nvPr/>
        </p:nvSpPr>
        <p:spPr bwMode="auto">
          <a:xfrm>
            <a:off x="3275013" y="220980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3792" name="Rectangle 143"/>
          <p:cNvSpPr>
            <a:spLocks noChangeArrowheads="1"/>
          </p:cNvSpPr>
          <p:nvPr/>
        </p:nvSpPr>
        <p:spPr bwMode="auto">
          <a:xfrm>
            <a:off x="5254625" y="321468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3793" name="Rectangle 144"/>
          <p:cNvSpPr>
            <a:spLocks noChangeArrowheads="1"/>
          </p:cNvSpPr>
          <p:nvPr/>
        </p:nvSpPr>
        <p:spPr bwMode="auto">
          <a:xfrm>
            <a:off x="7235825" y="422116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3794" name="Rectangle 145"/>
          <p:cNvSpPr>
            <a:spLocks noChangeArrowheads="1"/>
          </p:cNvSpPr>
          <p:nvPr/>
        </p:nvSpPr>
        <p:spPr bwMode="auto">
          <a:xfrm>
            <a:off x="2420938" y="809625"/>
            <a:ext cx="2033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T</a:t>
            </a:r>
            <a:r>
              <a:rPr lang="en-US" altLang="ko-KR" sz="1600" b="1">
                <a:solidFill>
                  <a:srgbClr val="000000"/>
                </a:solidFill>
                <a:latin typeface="Arial" panose="020B0604020202020204" pitchFamily="34" charset="0"/>
                <a:ea typeface="Gulim" panose="020B0600000101010101" pitchFamily="34" charset="-127"/>
              </a:rPr>
              <a:t>1 signal, 1.544Mbps</a:t>
            </a:r>
          </a:p>
        </p:txBody>
      </p:sp>
      <p:sp>
        <p:nvSpPr>
          <p:cNvPr id="73795" name="Rectangle 146"/>
          <p:cNvSpPr>
            <a:spLocks noChangeArrowheads="1"/>
          </p:cNvSpPr>
          <p:nvPr/>
        </p:nvSpPr>
        <p:spPr bwMode="auto">
          <a:xfrm>
            <a:off x="3492500" y="1600200"/>
            <a:ext cx="2033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T2</a:t>
            </a:r>
            <a:r>
              <a:rPr lang="en-US" altLang="ko-KR" sz="1600" b="1">
                <a:solidFill>
                  <a:srgbClr val="000000"/>
                </a:solidFill>
                <a:latin typeface="Arial" panose="020B0604020202020204" pitchFamily="34" charset="0"/>
                <a:ea typeface="Gulim" panose="020B0600000101010101" pitchFamily="34" charset="-127"/>
              </a:rPr>
              <a:t> signal, 6.312Mbps</a:t>
            </a:r>
          </a:p>
        </p:txBody>
      </p:sp>
      <p:sp>
        <p:nvSpPr>
          <p:cNvPr id="73796" name="Rectangle 147"/>
          <p:cNvSpPr>
            <a:spLocks noChangeArrowheads="1"/>
          </p:cNvSpPr>
          <p:nvPr/>
        </p:nvSpPr>
        <p:spPr bwMode="auto">
          <a:xfrm>
            <a:off x="6213475" y="2800350"/>
            <a:ext cx="214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T</a:t>
            </a:r>
            <a:r>
              <a:rPr lang="en-US" altLang="ko-KR" sz="1600" b="1">
                <a:solidFill>
                  <a:srgbClr val="000000"/>
                </a:solidFill>
                <a:latin typeface="Arial" panose="020B0604020202020204" pitchFamily="34" charset="0"/>
                <a:ea typeface="Gulim" panose="020B0600000101010101" pitchFamily="34" charset="-127"/>
              </a:rPr>
              <a:t>3 signal, 44.736Mpbs</a:t>
            </a:r>
          </a:p>
        </p:txBody>
      </p:sp>
      <p:sp>
        <p:nvSpPr>
          <p:cNvPr id="73797" name="Rectangle 148"/>
          <p:cNvSpPr>
            <a:spLocks noChangeArrowheads="1"/>
          </p:cNvSpPr>
          <p:nvPr/>
        </p:nvSpPr>
        <p:spPr bwMode="auto">
          <a:xfrm>
            <a:off x="7524750" y="5008563"/>
            <a:ext cx="938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T</a:t>
            </a:r>
            <a:r>
              <a:rPr lang="en-US" altLang="ko-KR" sz="1600" b="1">
                <a:solidFill>
                  <a:srgbClr val="000000"/>
                </a:solidFill>
                <a:latin typeface="Arial" panose="020B0604020202020204" pitchFamily="34" charset="0"/>
                <a:ea typeface="Gulim" panose="020B0600000101010101" pitchFamily="34" charset="-127"/>
              </a:rPr>
              <a:t>4 signal </a:t>
            </a:r>
          </a:p>
        </p:txBody>
      </p:sp>
      <p:sp>
        <p:nvSpPr>
          <p:cNvPr id="73798" name="Rectangle 149"/>
          <p:cNvSpPr>
            <a:spLocks noChangeArrowheads="1"/>
          </p:cNvSpPr>
          <p:nvPr/>
        </p:nvSpPr>
        <p:spPr bwMode="auto">
          <a:xfrm>
            <a:off x="7480300" y="5359400"/>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274.176Mbps</a:t>
            </a:r>
          </a:p>
        </p:txBody>
      </p:sp>
      <p:sp>
        <p:nvSpPr>
          <p:cNvPr id="73799" name="Freeform 150"/>
          <p:cNvSpPr>
            <a:spLocks/>
          </p:cNvSpPr>
          <p:nvPr/>
        </p:nvSpPr>
        <p:spPr bwMode="auto">
          <a:xfrm>
            <a:off x="8223250" y="4221163"/>
            <a:ext cx="206375" cy="131762"/>
          </a:xfrm>
          <a:custGeom>
            <a:avLst/>
            <a:gdLst>
              <a:gd name="T0" fmla="*/ 2147483646 w 125"/>
              <a:gd name="T1" fmla="*/ 2147483646 h 60"/>
              <a:gd name="T2" fmla="*/ 0 w 125"/>
              <a:gd name="T3" fmla="*/ 2147483646 h 60"/>
              <a:gd name="T4" fmla="*/ 0 w 125"/>
              <a:gd name="T5" fmla="*/ 2147483646 h 60"/>
              <a:gd name="T6" fmla="*/ 0 w 125"/>
              <a:gd name="T7" fmla="*/ 0 h 60"/>
              <a:gd name="T8" fmla="*/ 2147483646 w 125"/>
              <a:gd name="T9" fmla="*/ 2147483646 h 60"/>
              <a:gd name="T10" fmla="*/ 0 60000 65536"/>
              <a:gd name="T11" fmla="*/ 0 60000 65536"/>
              <a:gd name="T12" fmla="*/ 0 60000 65536"/>
              <a:gd name="T13" fmla="*/ 0 60000 65536"/>
              <a:gd name="T14" fmla="*/ 0 60000 65536"/>
              <a:gd name="T15" fmla="*/ 0 w 125"/>
              <a:gd name="T16" fmla="*/ 0 h 60"/>
              <a:gd name="T17" fmla="*/ 125 w 125"/>
              <a:gd name="T18" fmla="*/ 60 h 60"/>
            </a:gdLst>
            <a:ahLst/>
            <a:cxnLst>
              <a:cxn ang="T10">
                <a:pos x="T0" y="T1"/>
              </a:cxn>
              <a:cxn ang="T11">
                <a:pos x="T2" y="T3"/>
              </a:cxn>
              <a:cxn ang="T12">
                <a:pos x="T4" y="T5"/>
              </a:cxn>
              <a:cxn ang="T13">
                <a:pos x="T6" y="T7"/>
              </a:cxn>
              <a:cxn ang="T14">
                <a:pos x="T8" y="T9"/>
              </a:cxn>
            </a:cxnLst>
            <a:rect l="T15" t="T16" r="T17" b="T18"/>
            <a:pathLst>
              <a:path w="125" h="60">
                <a:moveTo>
                  <a:pt x="125" y="30"/>
                </a:moveTo>
                <a:lnTo>
                  <a:pt x="0" y="60"/>
                </a:lnTo>
                <a:lnTo>
                  <a:pt x="0" y="30"/>
                </a:lnTo>
                <a:lnTo>
                  <a:pt x="0" y="0"/>
                </a:lnTo>
                <a:lnTo>
                  <a:pt x="125"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800" name="Rectangle 151"/>
          <p:cNvSpPr>
            <a:spLocks noChangeArrowheads="1"/>
          </p:cNvSpPr>
          <p:nvPr/>
        </p:nvSpPr>
        <p:spPr bwMode="auto">
          <a:xfrm>
            <a:off x="7823200" y="4286250"/>
            <a:ext cx="400050" cy="2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3801" name="Rectangle 152"/>
          <p:cNvSpPr>
            <a:spLocks noChangeArrowheads="1"/>
          </p:cNvSpPr>
          <p:nvPr/>
        </p:nvSpPr>
        <p:spPr bwMode="auto">
          <a:xfrm>
            <a:off x="327025" y="2012950"/>
            <a:ext cx="698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64kbps</a:t>
            </a:r>
            <a:endParaRPr lang="en-US" altLang="ko-KR" sz="1600" b="1">
              <a:solidFill>
                <a:srgbClr val="000000"/>
              </a:solidFill>
              <a:latin typeface="Arial" panose="020B0604020202020204" pitchFamily="34" charset="0"/>
              <a:ea typeface="Gulim" panose="020B0600000101010101" pitchFamily="34" charset="-127"/>
            </a:endParaRPr>
          </a:p>
        </p:txBody>
      </p:sp>
      <p:sp>
        <p:nvSpPr>
          <p:cNvPr id="73802" name="Rectangle 153"/>
          <p:cNvSpPr>
            <a:spLocks noChangeArrowheads="1"/>
          </p:cNvSpPr>
          <p:nvPr/>
        </p:nvSpPr>
        <p:spPr bwMode="auto">
          <a:xfrm>
            <a:off x="1909763" y="220980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4 </a:t>
            </a:r>
            <a:r>
              <a:rPr lang="en-US" altLang="zh-CN" sz="1600" b="1">
                <a:solidFill>
                  <a:srgbClr val="000000"/>
                </a:solidFill>
                <a:latin typeface="Arial" panose="020B0604020202020204" pitchFamily="34" charset="0"/>
                <a:ea typeface="Gulim" panose="020B0600000101010101" pitchFamily="34" charset="-127"/>
              </a:rPr>
              <a:t>T</a:t>
            </a:r>
            <a:r>
              <a:rPr lang="en-US" altLang="ko-KR" sz="1600" b="1">
                <a:solidFill>
                  <a:srgbClr val="000000"/>
                </a:solidFill>
                <a:latin typeface="Arial" panose="020B0604020202020204" pitchFamily="34" charset="0"/>
                <a:ea typeface="Gulim" panose="020B0600000101010101" pitchFamily="34" charset="-127"/>
              </a:rPr>
              <a:t>1</a:t>
            </a:r>
          </a:p>
        </p:txBody>
      </p:sp>
      <p:sp>
        <p:nvSpPr>
          <p:cNvPr id="73803" name="Rectangle 154"/>
          <p:cNvSpPr>
            <a:spLocks noChangeArrowheads="1"/>
          </p:cNvSpPr>
          <p:nvPr/>
        </p:nvSpPr>
        <p:spPr bwMode="auto">
          <a:xfrm>
            <a:off x="3744913" y="321468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7 </a:t>
            </a:r>
            <a:r>
              <a:rPr lang="en-US" altLang="zh-CN" sz="1600" b="1">
                <a:solidFill>
                  <a:srgbClr val="000000"/>
                </a:solidFill>
                <a:latin typeface="Arial" panose="020B0604020202020204" pitchFamily="34" charset="0"/>
                <a:ea typeface="Gulim" panose="020B0600000101010101" pitchFamily="34" charset="-127"/>
              </a:rPr>
              <a:t>T2</a:t>
            </a:r>
            <a:endParaRPr lang="en-US" altLang="ko-KR" sz="1600" b="1">
              <a:solidFill>
                <a:srgbClr val="000000"/>
              </a:solidFill>
              <a:latin typeface="Arial" panose="020B0604020202020204" pitchFamily="34" charset="0"/>
              <a:ea typeface="Gulim" panose="020B0600000101010101" pitchFamily="34" charset="-127"/>
            </a:endParaRPr>
          </a:p>
        </p:txBody>
      </p:sp>
      <p:sp>
        <p:nvSpPr>
          <p:cNvPr id="73804" name="Rectangle 155"/>
          <p:cNvSpPr>
            <a:spLocks noChangeArrowheads="1"/>
          </p:cNvSpPr>
          <p:nvPr/>
        </p:nvSpPr>
        <p:spPr bwMode="auto">
          <a:xfrm>
            <a:off x="5741988" y="422116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6 </a:t>
            </a:r>
            <a:r>
              <a:rPr lang="en-US" altLang="zh-CN" sz="1600" b="1">
                <a:solidFill>
                  <a:srgbClr val="000000"/>
                </a:solidFill>
                <a:latin typeface="Arial" panose="020B0604020202020204" pitchFamily="34" charset="0"/>
                <a:ea typeface="Gulim" panose="020B0600000101010101" pitchFamily="34" charset="-127"/>
              </a:rPr>
              <a:t>T</a:t>
            </a:r>
            <a:r>
              <a:rPr lang="en-US" altLang="ko-KR" sz="1600" b="1">
                <a:solidFill>
                  <a:srgbClr val="000000"/>
                </a:solidFill>
                <a:latin typeface="Arial" panose="020B0604020202020204" pitchFamily="34" charset="0"/>
                <a:ea typeface="Gulim" panose="020B0600000101010101" pitchFamily="34" charset="-127"/>
              </a:rPr>
              <a:t>3</a:t>
            </a:r>
          </a:p>
        </p:txBody>
      </p:sp>
      <p:sp>
        <p:nvSpPr>
          <p:cNvPr id="73805" name="Rectangle 158"/>
          <p:cNvSpPr>
            <a:spLocks noGrp="1" noChangeArrowheads="1"/>
          </p:cNvSpPr>
          <p:nvPr>
            <p:ph type="title"/>
          </p:nvPr>
        </p:nvSpPr>
        <p:spPr>
          <a:xfrm>
            <a:off x="827088" y="115888"/>
            <a:ext cx="7793037" cy="503237"/>
          </a:xfrm>
          <a:noFill/>
        </p:spPr>
        <p:txBody>
          <a:bodyPr/>
          <a:lstStyle/>
          <a:p>
            <a:pPr algn="ctr" eaLnBrk="1" hangingPunct="1"/>
            <a:r>
              <a:rPr lang="en-US" altLang="zh-CN" sz="3200" b="1"/>
              <a:t>T</a:t>
            </a:r>
            <a:r>
              <a:rPr lang="zh-CN" altLang="en-US" sz="3200" b="1"/>
              <a:t>系列</a:t>
            </a:r>
          </a:p>
        </p:txBody>
      </p:sp>
      <p:pic>
        <p:nvPicPr>
          <p:cNvPr id="138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214313"/>
            <a:ext cx="3706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98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80">
                                            <p:txEl>
                                              <p:pRg st="0" end="0"/>
                                            </p:txEl>
                                          </p:spTgt>
                                        </p:tgtEl>
                                        <p:attrNameLst>
                                          <p:attrName>style.visibility</p:attrName>
                                        </p:attrNameLst>
                                      </p:cBhvr>
                                      <p:to>
                                        <p:strVal val="visible"/>
                                      </p:to>
                                    </p:set>
                                    <p:anim calcmode="lin" valueType="num">
                                      <p:cBhvr additive="base">
                                        <p:cTn id="7" dur="500" fill="hold"/>
                                        <p:tgtEl>
                                          <p:spTgt spid="1536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8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80">
                                            <p:txEl>
                                              <p:pRg st="1" end="1"/>
                                            </p:txEl>
                                          </p:spTgt>
                                        </p:tgtEl>
                                        <p:attrNameLst>
                                          <p:attrName>style.visibility</p:attrName>
                                        </p:attrNameLst>
                                      </p:cBhvr>
                                      <p:to>
                                        <p:strVal val="visible"/>
                                      </p:to>
                                    </p:set>
                                    <p:anim calcmode="lin" valueType="num">
                                      <p:cBhvr additive="base">
                                        <p:cTn id="11" dur="500" fill="hold"/>
                                        <p:tgtEl>
                                          <p:spTgt spid="15368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8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680">
                                            <p:txEl>
                                              <p:pRg st="2" end="2"/>
                                            </p:txEl>
                                          </p:spTgt>
                                        </p:tgtEl>
                                        <p:attrNameLst>
                                          <p:attrName>style.visibility</p:attrName>
                                        </p:attrNameLst>
                                      </p:cBhvr>
                                      <p:to>
                                        <p:strVal val="visible"/>
                                      </p:to>
                                    </p:set>
                                    <p:anim calcmode="lin" valueType="num">
                                      <p:cBhvr additive="base">
                                        <p:cTn id="15" dur="500" fill="hold"/>
                                        <p:tgtEl>
                                          <p:spTgt spid="15368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38242"/>
                                        </p:tgtEl>
                                        <p:attrNameLst>
                                          <p:attrName>style.visibility</p:attrName>
                                        </p:attrNameLst>
                                      </p:cBhvr>
                                      <p:to>
                                        <p:strVal val="visible"/>
                                      </p:to>
                                    </p:set>
                                    <p:animEffect transition="in" filter="blinds(horizontal)">
                                      <p:cBhvr>
                                        <p:cTn id="21" dur="500"/>
                                        <p:tgtEl>
                                          <p:spTgt spid="1382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3680">
                                            <p:txEl>
                                              <p:pRg st="3" end="3"/>
                                            </p:txEl>
                                          </p:spTgt>
                                        </p:tgtEl>
                                        <p:attrNameLst>
                                          <p:attrName>style.visibility</p:attrName>
                                        </p:attrNameLst>
                                      </p:cBhvr>
                                      <p:to>
                                        <p:strVal val="visible"/>
                                      </p:to>
                                    </p:set>
                                    <p:anim calcmode="lin" valueType="num">
                                      <p:cBhvr additive="base">
                                        <p:cTn id="26" dur="500" fill="hold"/>
                                        <p:tgtEl>
                                          <p:spTgt spid="15368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36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3680">
                                            <p:txEl>
                                              <p:pRg st="4" end="4"/>
                                            </p:txEl>
                                          </p:spTgt>
                                        </p:tgtEl>
                                        <p:attrNameLst>
                                          <p:attrName>style.visibility</p:attrName>
                                        </p:attrNameLst>
                                      </p:cBhvr>
                                      <p:to>
                                        <p:strVal val="visible"/>
                                      </p:to>
                                    </p:set>
                                    <p:anim calcmode="lin" valueType="num">
                                      <p:cBhvr additive="base">
                                        <p:cTn id="32" dur="500" fill="hold"/>
                                        <p:tgtEl>
                                          <p:spTgt spid="153680">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368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4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grpSp>
        <p:nvGrpSpPr>
          <p:cNvPr id="75779" name="Group 75"/>
          <p:cNvGrpSpPr>
            <a:grpSpLocks/>
          </p:cNvGrpSpPr>
          <p:nvPr/>
        </p:nvGrpSpPr>
        <p:grpSpPr bwMode="auto">
          <a:xfrm>
            <a:off x="230188" y="209550"/>
            <a:ext cx="8518525" cy="4443413"/>
            <a:chOff x="394" y="1020"/>
            <a:chExt cx="5366" cy="2499"/>
          </a:xfrm>
        </p:grpSpPr>
        <p:sp>
          <p:nvSpPr>
            <p:cNvPr id="75782" name="AutoShape 76"/>
            <p:cNvSpPr>
              <a:spLocks noChangeAspect="1" noChangeArrowheads="1" noTextEdit="1"/>
            </p:cNvSpPr>
            <p:nvPr/>
          </p:nvSpPr>
          <p:spPr bwMode="auto">
            <a:xfrm>
              <a:off x="394" y="1020"/>
              <a:ext cx="5366"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783" name="Rectangle 77"/>
            <p:cNvSpPr>
              <a:spLocks noChangeArrowheads="1"/>
            </p:cNvSpPr>
            <p:nvPr/>
          </p:nvSpPr>
          <p:spPr bwMode="auto">
            <a:xfrm>
              <a:off x="1232" y="1314"/>
              <a:ext cx="440" cy="538"/>
            </a:xfrm>
            <a:prstGeom prst="rect">
              <a:avLst/>
            </a:prstGeom>
            <a:solidFill>
              <a:srgbClr val="7E9C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84" name="Rectangle 78"/>
            <p:cNvSpPr>
              <a:spLocks noChangeArrowheads="1"/>
            </p:cNvSpPr>
            <p:nvPr/>
          </p:nvSpPr>
          <p:spPr bwMode="auto">
            <a:xfrm>
              <a:off x="1232" y="1314"/>
              <a:ext cx="449"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85" name="Rectangle 79"/>
            <p:cNvSpPr>
              <a:spLocks noChangeArrowheads="1"/>
            </p:cNvSpPr>
            <p:nvPr/>
          </p:nvSpPr>
          <p:spPr bwMode="auto">
            <a:xfrm>
              <a:off x="1672" y="1314"/>
              <a:ext cx="9" cy="54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86" name="Rectangle 80"/>
            <p:cNvSpPr>
              <a:spLocks noChangeArrowheads="1"/>
            </p:cNvSpPr>
            <p:nvPr/>
          </p:nvSpPr>
          <p:spPr bwMode="auto">
            <a:xfrm>
              <a:off x="1232" y="1852"/>
              <a:ext cx="440"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87" name="Rectangle 81"/>
            <p:cNvSpPr>
              <a:spLocks noChangeArrowheads="1"/>
            </p:cNvSpPr>
            <p:nvPr/>
          </p:nvSpPr>
          <p:spPr bwMode="auto">
            <a:xfrm>
              <a:off x="1232" y="1314"/>
              <a:ext cx="9" cy="53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88" name="Rectangle 82"/>
            <p:cNvSpPr>
              <a:spLocks noChangeArrowheads="1"/>
            </p:cNvSpPr>
            <p:nvPr/>
          </p:nvSpPr>
          <p:spPr bwMode="auto">
            <a:xfrm>
              <a:off x="2344" y="1843"/>
              <a:ext cx="430" cy="547"/>
            </a:xfrm>
            <a:prstGeom prst="rect">
              <a:avLst/>
            </a:prstGeom>
            <a:solidFill>
              <a:srgbClr val="7E9CE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89" name="Rectangle 83"/>
            <p:cNvSpPr>
              <a:spLocks noChangeArrowheads="1"/>
            </p:cNvSpPr>
            <p:nvPr/>
          </p:nvSpPr>
          <p:spPr bwMode="auto">
            <a:xfrm>
              <a:off x="2344" y="1843"/>
              <a:ext cx="439"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0" name="Rectangle 84"/>
            <p:cNvSpPr>
              <a:spLocks noChangeArrowheads="1"/>
            </p:cNvSpPr>
            <p:nvPr/>
          </p:nvSpPr>
          <p:spPr bwMode="auto">
            <a:xfrm>
              <a:off x="2774" y="1843"/>
              <a:ext cx="9" cy="55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1" name="Rectangle 85"/>
            <p:cNvSpPr>
              <a:spLocks noChangeArrowheads="1"/>
            </p:cNvSpPr>
            <p:nvPr/>
          </p:nvSpPr>
          <p:spPr bwMode="auto">
            <a:xfrm>
              <a:off x="2344" y="2390"/>
              <a:ext cx="430"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2" name="Rectangle 86"/>
            <p:cNvSpPr>
              <a:spLocks noChangeArrowheads="1"/>
            </p:cNvSpPr>
            <p:nvPr/>
          </p:nvSpPr>
          <p:spPr bwMode="auto">
            <a:xfrm>
              <a:off x="2344" y="1843"/>
              <a:ext cx="9" cy="54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3" name="Rectangle 87"/>
            <p:cNvSpPr>
              <a:spLocks noChangeArrowheads="1"/>
            </p:cNvSpPr>
            <p:nvPr/>
          </p:nvSpPr>
          <p:spPr bwMode="auto">
            <a:xfrm>
              <a:off x="3447" y="2372"/>
              <a:ext cx="439" cy="546"/>
            </a:xfrm>
            <a:prstGeom prst="rect">
              <a:avLst/>
            </a:prstGeom>
            <a:solidFill>
              <a:srgbClr val="7E9CE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4" name="Rectangle 88"/>
            <p:cNvSpPr>
              <a:spLocks noChangeArrowheads="1"/>
            </p:cNvSpPr>
            <p:nvPr/>
          </p:nvSpPr>
          <p:spPr bwMode="auto">
            <a:xfrm>
              <a:off x="3447" y="2372"/>
              <a:ext cx="448"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5" name="Rectangle 89"/>
            <p:cNvSpPr>
              <a:spLocks noChangeArrowheads="1"/>
            </p:cNvSpPr>
            <p:nvPr/>
          </p:nvSpPr>
          <p:spPr bwMode="auto">
            <a:xfrm>
              <a:off x="3886" y="2372"/>
              <a:ext cx="9" cy="55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6" name="Rectangle 90"/>
            <p:cNvSpPr>
              <a:spLocks noChangeArrowheads="1"/>
            </p:cNvSpPr>
            <p:nvPr/>
          </p:nvSpPr>
          <p:spPr bwMode="auto">
            <a:xfrm>
              <a:off x="3447" y="2918"/>
              <a:ext cx="439"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7" name="Rectangle 91"/>
            <p:cNvSpPr>
              <a:spLocks noChangeArrowheads="1"/>
            </p:cNvSpPr>
            <p:nvPr/>
          </p:nvSpPr>
          <p:spPr bwMode="auto">
            <a:xfrm>
              <a:off x="3447" y="2372"/>
              <a:ext cx="9" cy="54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8" name="Rectangle 92"/>
            <p:cNvSpPr>
              <a:spLocks noChangeArrowheads="1"/>
            </p:cNvSpPr>
            <p:nvPr/>
          </p:nvSpPr>
          <p:spPr bwMode="auto">
            <a:xfrm>
              <a:off x="4550" y="2909"/>
              <a:ext cx="430" cy="538"/>
            </a:xfrm>
            <a:prstGeom prst="rect">
              <a:avLst/>
            </a:prstGeom>
            <a:solidFill>
              <a:srgbClr val="7E9CE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799" name="Rectangle 93"/>
            <p:cNvSpPr>
              <a:spLocks noChangeArrowheads="1"/>
            </p:cNvSpPr>
            <p:nvPr/>
          </p:nvSpPr>
          <p:spPr bwMode="auto">
            <a:xfrm>
              <a:off x="4550" y="2909"/>
              <a:ext cx="439"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00" name="Rectangle 94"/>
            <p:cNvSpPr>
              <a:spLocks noChangeArrowheads="1"/>
            </p:cNvSpPr>
            <p:nvPr/>
          </p:nvSpPr>
          <p:spPr bwMode="auto">
            <a:xfrm>
              <a:off x="4980" y="2909"/>
              <a:ext cx="9" cy="54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01" name="Rectangle 95"/>
            <p:cNvSpPr>
              <a:spLocks noChangeArrowheads="1"/>
            </p:cNvSpPr>
            <p:nvPr/>
          </p:nvSpPr>
          <p:spPr bwMode="auto">
            <a:xfrm>
              <a:off x="4550" y="3447"/>
              <a:ext cx="430"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02" name="Rectangle 96"/>
            <p:cNvSpPr>
              <a:spLocks noChangeArrowheads="1"/>
            </p:cNvSpPr>
            <p:nvPr/>
          </p:nvSpPr>
          <p:spPr bwMode="auto">
            <a:xfrm>
              <a:off x="4550" y="2909"/>
              <a:ext cx="9" cy="53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03" name="Freeform 97"/>
            <p:cNvSpPr>
              <a:spLocks/>
            </p:cNvSpPr>
            <p:nvPr/>
          </p:nvSpPr>
          <p:spPr bwMode="auto">
            <a:xfrm>
              <a:off x="1125" y="1377"/>
              <a:ext cx="107" cy="71"/>
            </a:xfrm>
            <a:custGeom>
              <a:avLst/>
              <a:gdLst>
                <a:gd name="T0" fmla="*/ 107 w 107"/>
                <a:gd name="T1" fmla="*/ 44 h 71"/>
                <a:gd name="T2" fmla="*/ 0 w 107"/>
                <a:gd name="T3" fmla="*/ 71 h 71"/>
                <a:gd name="T4" fmla="*/ 0 w 107"/>
                <a:gd name="T5" fmla="*/ 44 h 71"/>
                <a:gd name="T6" fmla="*/ 0 w 107"/>
                <a:gd name="T7" fmla="*/ 0 h 71"/>
                <a:gd name="T8" fmla="*/ 107 w 107"/>
                <a:gd name="T9" fmla="*/ 44 h 71"/>
                <a:gd name="T10" fmla="*/ 0 60000 65536"/>
                <a:gd name="T11" fmla="*/ 0 60000 65536"/>
                <a:gd name="T12" fmla="*/ 0 60000 65536"/>
                <a:gd name="T13" fmla="*/ 0 60000 65536"/>
                <a:gd name="T14" fmla="*/ 0 60000 65536"/>
                <a:gd name="T15" fmla="*/ 0 w 107"/>
                <a:gd name="T16" fmla="*/ 0 h 71"/>
                <a:gd name="T17" fmla="*/ 107 w 107"/>
                <a:gd name="T18" fmla="*/ 71 h 71"/>
              </a:gdLst>
              <a:ahLst/>
              <a:cxnLst>
                <a:cxn ang="T10">
                  <a:pos x="T0" y="T1"/>
                </a:cxn>
                <a:cxn ang="T11">
                  <a:pos x="T2" y="T3"/>
                </a:cxn>
                <a:cxn ang="T12">
                  <a:pos x="T4" y="T5"/>
                </a:cxn>
                <a:cxn ang="T13">
                  <a:pos x="T6" y="T7"/>
                </a:cxn>
                <a:cxn ang="T14">
                  <a:pos x="T8" y="T9"/>
                </a:cxn>
              </a:cxnLst>
              <a:rect l="T15" t="T16" r="T17" b="T18"/>
              <a:pathLst>
                <a:path w="107" h="71">
                  <a:moveTo>
                    <a:pt x="107" y="44"/>
                  </a:moveTo>
                  <a:lnTo>
                    <a:pt x="0" y="71"/>
                  </a:lnTo>
                  <a:lnTo>
                    <a:pt x="0" y="44"/>
                  </a:lnTo>
                  <a:lnTo>
                    <a:pt x="0" y="0"/>
                  </a:lnTo>
                  <a:lnTo>
                    <a:pt x="107" y="44"/>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04" name="Rectangle 98"/>
            <p:cNvSpPr>
              <a:spLocks noChangeArrowheads="1"/>
            </p:cNvSpPr>
            <p:nvPr/>
          </p:nvSpPr>
          <p:spPr bwMode="auto">
            <a:xfrm>
              <a:off x="892" y="1421"/>
              <a:ext cx="233"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05" name="Freeform 99"/>
            <p:cNvSpPr>
              <a:spLocks/>
            </p:cNvSpPr>
            <p:nvPr/>
          </p:nvSpPr>
          <p:spPr bwMode="auto">
            <a:xfrm>
              <a:off x="1125" y="1699"/>
              <a:ext cx="107" cy="72"/>
            </a:xfrm>
            <a:custGeom>
              <a:avLst/>
              <a:gdLst>
                <a:gd name="T0" fmla="*/ 107 w 107"/>
                <a:gd name="T1" fmla="*/ 36 h 72"/>
                <a:gd name="T2" fmla="*/ 0 w 107"/>
                <a:gd name="T3" fmla="*/ 72 h 72"/>
                <a:gd name="T4" fmla="*/ 0 w 107"/>
                <a:gd name="T5" fmla="*/ 36 h 72"/>
                <a:gd name="T6" fmla="*/ 0 w 107"/>
                <a:gd name="T7" fmla="*/ 0 h 72"/>
                <a:gd name="T8" fmla="*/ 107 w 107"/>
                <a:gd name="T9" fmla="*/ 36 h 72"/>
                <a:gd name="T10" fmla="*/ 0 60000 65536"/>
                <a:gd name="T11" fmla="*/ 0 60000 65536"/>
                <a:gd name="T12" fmla="*/ 0 60000 65536"/>
                <a:gd name="T13" fmla="*/ 0 60000 65536"/>
                <a:gd name="T14" fmla="*/ 0 60000 65536"/>
                <a:gd name="T15" fmla="*/ 0 w 107"/>
                <a:gd name="T16" fmla="*/ 0 h 72"/>
                <a:gd name="T17" fmla="*/ 107 w 107"/>
                <a:gd name="T18" fmla="*/ 72 h 72"/>
              </a:gdLst>
              <a:ahLst/>
              <a:cxnLst>
                <a:cxn ang="T10">
                  <a:pos x="T0" y="T1"/>
                </a:cxn>
                <a:cxn ang="T11">
                  <a:pos x="T2" y="T3"/>
                </a:cxn>
                <a:cxn ang="T12">
                  <a:pos x="T4" y="T5"/>
                </a:cxn>
                <a:cxn ang="T13">
                  <a:pos x="T6" y="T7"/>
                </a:cxn>
                <a:cxn ang="T14">
                  <a:pos x="T8" y="T9"/>
                </a:cxn>
              </a:cxnLst>
              <a:rect l="T15" t="T16" r="T17" b="T18"/>
              <a:pathLst>
                <a:path w="107" h="72">
                  <a:moveTo>
                    <a:pt x="107" y="36"/>
                  </a:moveTo>
                  <a:lnTo>
                    <a:pt x="0" y="72"/>
                  </a:lnTo>
                  <a:lnTo>
                    <a:pt x="0" y="36"/>
                  </a:lnTo>
                  <a:lnTo>
                    <a:pt x="0" y="0"/>
                  </a:lnTo>
                  <a:lnTo>
                    <a:pt x="107" y="3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06" name="Rectangle 100"/>
            <p:cNvSpPr>
              <a:spLocks noChangeArrowheads="1"/>
            </p:cNvSpPr>
            <p:nvPr/>
          </p:nvSpPr>
          <p:spPr bwMode="auto">
            <a:xfrm>
              <a:off x="892" y="1735"/>
              <a:ext cx="233"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07" name="Freeform 101"/>
            <p:cNvSpPr>
              <a:spLocks/>
            </p:cNvSpPr>
            <p:nvPr/>
          </p:nvSpPr>
          <p:spPr bwMode="auto">
            <a:xfrm>
              <a:off x="2228" y="1914"/>
              <a:ext cx="116" cy="72"/>
            </a:xfrm>
            <a:custGeom>
              <a:avLst/>
              <a:gdLst>
                <a:gd name="T0" fmla="*/ 116 w 116"/>
                <a:gd name="T1" fmla="*/ 36 h 72"/>
                <a:gd name="T2" fmla="*/ 0 w 116"/>
                <a:gd name="T3" fmla="*/ 72 h 72"/>
                <a:gd name="T4" fmla="*/ 0 w 116"/>
                <a:gd name="T5" fmla="*/ 36 h 72"/>
                <a:gd name="T6" fmla="*/ 0 w 116"/>
                <a:gd name="T7" fmla="*/ 0 h 72"/>
                <a:gd name="T8" fmla="*/ 116 w 116"/>
                <a:gd name="T9" fmla="*/ 36 h 72"/>
                <a:gd name="T10" fmla="*/ 0 60000 65536"/>
                <a:gd name="T11" fmla="*/ 0 60000 65536"/>
                <a:gd name="T12" fmla="*/ 0 60000 65536"/>
                <a:gd name="T13" fmla="*/ 0 60000 65536"/>
                <a:gd name="T14" fmla="*/ 0 60000 65536"/>
                <a:gd name="T15" fmla="*/ 0 w 116"/>
                <a:gd name="T16" fmla="*/ 0 h 72"/>
                <a:gd name="T17" fmla="*/ 116 w 116"/>
                <a:gd name="T18" fmla="*/ 72 h 72"/>
              </a:gdLst>
              <a:ahLst/>
              <a:cxnLst>
                <a:cxn ang="T10">
                  <a:pos x="T0" y="T1"/>
                </a:cxn>
                <a:cxn ang="T11">
                  <a:pos x="T2" y="T3"/>
                </a:cxn>
                <a:cxn ang="T12">
                  <a:pos x="T4" y="T5"/>
                </a:cxn>
                <a:cxn ang="T13">
                  <a:pos x="T6" y="T7"/>
                </a:cxn>
                <a:cxn ang="T14">
                  <a:pos x="T8" y="T9"/>
                </a:cxn>
              </a:cxnLst>
              <a:rect l="T15" t="T16" r="T17" b="T18"/>
              <a:pathLst>
                <a:path w="116" h="72">
                  <a:moveTo>
                    <a:pt x="116" y="36"/>
                  </a:moveTo>
                  <a:lnTo>
                    <a:pt x="0" y="72"/>
                  </a:lnTo>
                  <a:lnTo>
                    <a:pt x="0" y="36"/>
                  </a:lnTo>
                  <a:lnTo>
                    <a:pt x="0" y="0"/>
                  </a:lnTo>
                  <a:lnTo>
                    <a:pt x="116" y="3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08" name="Rectangle 102"/>
            <p:cNvSpPr>
              <a:spLocks noChangeArrowheads="1"/>
            </p:cNvSpPr>
            <p:nvPr/>
          </p:nvSpPr>
          <p:spPr bwMode="auto">
            <a:xfrm>
              <a:off x="2003" y="1950"/>
              <a:ext cx="225"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09" name="Freeform 103"/>
            <p:cNvSpPr>
              <a:spLocks/>
            </p:cNvSpPr>
            <p:nvPr/>
          </p:nvSpPr>
          <p:spPr bwMode="auto">
            <a:xfrm>
              <a:off x="2228" y="2237"/>
              <a:ext cx="116" cy="63"/>
            </a:xfrm>
            <a:custGeom>
              <a:avLst/>
              <a:gdLst>
                <a:gd name="T0" fmla="*/ 116 w 116"/>
                <a:gd name="T1" fmla="*/ 27 h 63"/>
                <a:gd name="T2" fmla="*/ 0 w 116"/>
                <a:gd name="T3" fmla="*/ 63 h 63"/>
                <a:gd name="T4" fmla="*/ 0 w 116"/>
                <a:gd name="T5" fmla="*/ 27 h 63"/>
                <a:gd name="T6" fmla="*/ 0 w 116"/>
                <a:gd name="T7" fmla="*/ 0 h 63"/>
                <a:gd name="T8" fmla="*/ 116 w 116"/>
                <a:gd name="T9" fmla="*/ 27 h 63"/>
                <a:gd name="T10" fmla="*/ 0 60000 65536"/>
                <a:gd name="T11" fmla="*/ 0 60000 65536"/>
                <a:gd name="T12" fmla="*/ 0 60000 65536"/>
                <a:gd name="T13" fmla="*/ 0 60000 65536"/>
                <a:gd name="T14" fmla="*/ 0 60000 65536"/>
                <a:gd name="T15" fmla="*/ 0 w 116"/>
                <a:gd name="T16" fmla="*/ 0 h 63"/>
                <a:gd name="T17" fmla="*/ 116 w 116"/>
                <a:gd name="T18" fmla="*/ 63 h 63"/>
              </a:gdLst>
              <a:ahLst/>
              <a:cxnLst>
                <a:cxn ang="T10">
                  <a:pos x="T0" y="T1"/>
                </a:cxn>
                <a:cxn ang="T11">
                  <a:pos x="T2" y="T3"/>
                </a:cxn>
                <a:cxn ang="T12">
                  <a:pos x="T4" y="T5"/>
                </a:cxn>
                <a:cxn ang="T13">
                  <a:pos x="T6" y="T7"/>
                </a:cxn>
                <a:cxn ang="T14">
                  <a:pos x="T8" y="T9"/>
                </a:cxn>
              </a:cxnLst>
              <a:rect l="T15" t="T16" r="T17" b="T18"/>
              <a:pathLst>
                <a:path w="116" h="63">
                  <a:moveTo>
                    <a:pt x="116" y="27"/>
                  </a:moveTo>
                  <a:lnTo>
                    <a:pt x="0" y="63"/>
                  </a:lnTo>
                  <a:lnTo>
                    <a:pt x="0" y="27"/>
                  </a:lnTo>
                  <a:lnTo>
                    <a:pt x="0" y="0"/>
                  </a:lnTo>
                  <a:lnTo>
                    <a:pt x="116" y="2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10" name="Rectangle 104"/>
            <p:cNvSpPr>
              <a:spLocks noChangeArrowheads="1"/>
            </p:cNvSpPr>
            <p:nvPr/>
          </p:nvSpPr>
          <p:spPr bwMode="auto">
            <a:xfrm>
              <a:off x="2003" y="2264"/>
              <a:ext cx="225"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11" name="Freeform 105"/>
            <p:cNvSpPr>
              <a:spLocks/>
            </p:cNvSpPr>
            <p:nvPr/>
          </p:nvSpPr>
          <p:spPr bwMode="auto">
            <a:xfrm>
              <a:off x="3339" y="2443"/>
              <a:ext cx="108" cy="72"/>
            </a:xfrm>
            <a:custGeom>
              <a:avLst/>
              <a:gdLst>
                <a:gd name="T0" fmla="*/ 108 w 108"/>
                <a:gd name="T1" fmla="*/ 36 h 72"/>
                <a:gd name="T2" fmla="*/ 0 w 108"/>
                <a:gd name="T3" fmla="*/ 72 h 72"/>
                <a:gd name="T4" fmla="*/ 0 w 108"/>
                <a:gd name="T5" fmla="*/ 36 h 72"/>
                <a:gd name="T6" fmla="*/ 0 w 108"/>
                <a:gd name="T7" fmla="*/ 0 h 72"/>
                <a:gd name="T8" fmla="*/ 108 w 108"/>
                <a:gd name="T9" fmla="*/ 36 h 72"/>
                <a:gd name="T10" fmla="*/ 0 60000 65536"/>
                <a:gd name="T11" fmla="*/ 0 60000 65536"/>
                <a:gd name="T12" fmla="*/ 0 60000 65536"/>
                <a:gd name="T13" fmla="*/ 0 60000 65536"/>
                <a:gd name="T14" fmla="*/ 0 60000 65536"/>
                <a:gd name="T15" fmla="*/ 0 w 108"/>
                <a:gd name="T16" fmla="*/ 0 h 72"/>
                <a:gd name="T17" fmla="*/ 108 w 108"/>
                <a:gd name="T18" fmla="*/ 72 h 72"/>
              </a:gdLst>
              <a:ahLst/>
              <a:cxnLst>
                <a:cxn ang="T10">
                  <a:pos x="T0" y="T1"/>
                </a:cxn>
                <a:cxn ang="T11">
                  <a:pos x="T2" y="T3"/>
                </a:cxn>
                <a:cxn ang="T12">
                  <a:pos x="T4" y="T5"/>
                </a:cxn>
                <a:cxn ang="T13">
                  <a:pos x="T6" y="T7"/>
                </a:cxn>
                <a:cxn ang="T14">
                  <a:pos x="T8" y="T9"/>
                </a:cxn>
              </a:cxnLst>
              <a:rect l="T15" t="T16" r="T17" b="T18"/>
              <a:pathLst>
                <a:path w="108" h="72">
                  <a:moveTo>
                    <a:pt x="108" y="36"/>
                  </a:moveTo>
                  <a:lnTo>
                    <a:pt x="0" y="72"/>
                  </a:lnTo>
                  <a:lnTo>
                    <a:pt x="0" y="36"/>
                  </a:lnTo>
                  <a:lnTo>
                    <a:pt x="0" y="0"/>
                  </a:lnTo>
                  <a:lnTo>
                    <a:pt x="108" y="3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12" name="Rectangle 106"/>
            <p:cNvSpPr>
              <a:spLocks noChangeArrowheads="1"/>
            </p:cNvSpPr>
            <p:nvPr/>
          </p:nvSpPr>
          <p:spPr bwMode="auto">
            <a:xfrm>
              <a:off x="3106" y="2479"/>
              <a:ext cx="233"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13" name="Freeform 107"/>
            <p:cNvSpPr>
              <a:spLocks/>
            </p:cNvSpPr>
            <p:nvPr/>
          </p:nvSpPr>
          <p:spPr bwMode="auto">
            <a:xfrm>
              <a:off x="3339" y="2766"/>
              <a:ext cx="108" cy="72"/>
            </a:xfrm>
            <a:custGeom>
              <a:avLst/>
              <a:gdLst>
                <a:gd name="T0" fmla="*/ 108 w 108"/>
                <a:gd name="T1" fmla="*/ 36 h 72"/>
                <a:gd name="T2" fmla="*/ 0 w 108"/>
                <a:gd name="T3" fmla="*/ 72 h 72"/>
                <a:gd name="T4" fmla="*/ 0 w 108"/>
                <a:gd name="T5" fmla="*/ 36 h 72"/>
                <a:gd name="T6" fmla="*/ 0 w 108"/>
                <a:gd name="T7" fmla="*/ 0 h 72"/>
                <a:gd name="T8" fmla="*/ 108 w 108"/>
                <a:gd name="T9" fmla="*/ 36 h 72"/>
                <a:gd name="T10" fmla="*/ 0 60000 65536"/>
                <a:gd name="T11" fmla="*/ 0 60000 65536"/>
                <a:gd name="T12" fmla="*/ 0 60000 65536"/>
                <a:gd name="T13" fmla="*/ 0 60000 65536"/>
                <a:gd name="T14" fmla="*/ 0 60000 65536"/>
                <a:gd name="T15" fmla="*/ 0 w 108"/>
                <a:gd name="T16" fmla="*/ 0 h 72"/>
                <a:gd name="T17" fmla="*/ 108 w 108"/>
                <a:gd name="T18" fmla="*/ 72 h 72"/>
              </a:gdLst>
              <a:ahLst/>
              <a:cxnLst>
                <a:cxn ang="T10">
                  <a:pos x="T0" y="T1"/>
                </a:cxn>
                <a:cxn ang="T11">
                  <a:pos x="T2" y="T3"/>
                </a:cxn>
                <a:cxn ang="T12">
                  <a:pos x="T4" y="T5"/>
                </a:cxn>
                <a:cxn ang="T13">
                  <a:pos x="T6" y="T7"/>
                </a:cxn>
                <a:cxn ang="T14">
                  <a:pos x="T8" y="T9"/>
                </a:cxn>
              </a:cxnLst>
              <a:rect l="T15" t="T16" r="T17" b="T18"/>
              <a:pathLst>
                <a:path w="108" h="72">
                  <a:moveTo>
                    <a:pt x="108" y="36"/>
                  </a:moveTo>
                  <a:lnTo>
                    <a:pt x="0" y="72"/>
                  </a:lnTo>
                  <a:lnTo>
                    <a:pt x="0" y="36"/>
                  </a:lnTo>
                  <a:lnTo>
                    <a:pt x="0" y="0"/>
                  </a:lnTo>
                  <a:lnTo>
                    <a:pt x="108" y="3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14" name="Rectangle 108"/>
            <p:cNvSpPr>
              <a:spLocks noChangeArrowheads="1"/>
            </p:cNvSpPr>
            <p:nvPr/>
          </p:nvSpPr>
          <p:spPr bwMode="auto">
            <a:xfrm>
              <a:off x="3106" y="2802"/>
              <a:ext cx="233"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15" name="Freeform 109"/>
            <p:cNvSpPr>
              <a:spLocks/>
            </p:cNvSpPr>
            <p:nvPr/>
          </p:nvSpPr>
          <p:spPr bwMode="auto">
            <a:xfrm>
              <a:off x="4442" y="2981"/>
              <a:ext cx="108" cy="72"/>
            </a:xfrm>
            <a:custGeom>
              <a:avLst/>
              <a:gdLst>
                <a:gd name="T0" fmla="*/ 108 w 108"/>
                <a:gd name="T1" fmla="*/ 36 h 72"/>
                <a:gd name="T2" fmla="*/ 0 w 108"/>
                <a:gd name="T3" fmla="*/ 72 h 72"/>
                <a:gd name="T4" fmla="*/ 0 w 108"/>
                <a:gd name="T5" fmla="*/ 36 h 72"/>
                <a:gd name="T6" fmla="*/ 0 w 108"/>
                <a:gd name="T7" fmla="*/ 0 h 72"/>
                <a:gd name="T8" fmla="*/ 108 w 108"/>
                <a:gd name="T9" fmla="*/ 36 h 72"/>
                <a:gd name="T10" fmla="*/ 0 60000 65536"/>
                <a:gd name="T11" fmla="*/ 0 60000 65536"/>
                <a:gd name="T12" fmla="*/ 0 60000 65536"/>
                <a:gd name="T13" fmla="*/ 0 60000 65536"/>
                <a:gd name="T14" fmla="*/ 0 60000 65536"/>
                <a:gd name="T15" fmla="*/ 0 w 108"/>
                <a:gd name="T16" fmla="*/ 0 h 72"/>
                <a:gd name="T17" fmla="*/ 108 w 108"/>
                <a:gd name="T18" fmla="*/ 72 h 72"/>
              </a:gdLst>
              <a:ahLst/>
              <a:cxnLst>
                <a:cxn ang="T10">
                  <a:pos x="T0" y="T1"/>
                </a:cxn>
                <a:cxn ang="T11">
                  <a:pos x="T2" y="T3"/>
                </a:cxn>
                <a:cxn ang="T12">
                  <a:pos x="T4" y="T5"/>
                </a:cxn>
                <a:cxn ang="T13">
                  <a:pos x="T6" y="T7"/>
                </a:cxn>
                <a:cxn ang="T14">
                  <a:pos x="T8" y="T9"/>
                </a:cxn>
              </a:cxnLst>
              <a:rect l="T15" t="T16" r="T17" b="T18"/>
              <a:pathLst>
                <a:path w="108" h="72">
                  <a:moveTo>
                    <a:pt x="108" y="36"/>
                  </a:moveTo>
                  <a:lnTo>
                    <a:pt x="0" y="72"/>
                  </a:lnTo>
                  <a:lnTo>
                    <a:pt x="0" y="36"/>
                  </a:lnTo>
                  <a:lnTo>
                    <a:pt x="0" y="0"/>
                  </a:lnTo>
                  <a:lnTo>
                    <a:pt x="108" y="3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16" name="Rectangle 110"/>
            <p:cNvSpPr>
              <a:spLocks noChangeArrowheads="1"/>
            </p:cNvSpPr>
            <p:nvPr/>
          </p:nvSpPr>
          <p:spPr bwMode="auto">
            <a:xfrm>
              <a:off x="4218" y="3017"/>
              <a:ext cx="224"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17" name="Freeform 111"/>
            <p:cNvSpPr>
              <a:spLocks/>
            </p:cNvSpPr>
            <p:nvPr/>
          </p:nvSpPr>
          <p:spPr bwMode="auto">
            <a:xfrm>
              <a:off x="4442" y="3295"/>
              <a:ext cx="108" cy="72"/>
            </a:xfrm>
            <a:custGeom>
              <a:avLst/>
              <a:gdLst>
                <a:gd name="T0" fmla="*/ 108 w 108"/>
                <a:gd name="T1" fmla="*/ 36 h 72"/>
                <a:gd name="T2" fmla="*/ 0 w 108"/>
                <a:gd name="T3" fmla="*/ 72 h 72"/>
                <a:gd name="T4" fmla="*/ 0 w 108"/>
                <a:gd name="T5" fmla="*/ 36 h 72"/>
                <a:gd name="T6" fmla="*/ 0 w 108"/>
                <a:gd name="T7" fmla="*/ 0 h 72"/>
                <a:gd name="T8" fmla="*/ 108 w 108"/>
                <a:gd name="T9" fmla="*/ 36 h 72"/>
                <a:gd name="T10" fmla="*/ 0 60000 65536"/>
                <a:gd name="T11" fmla="*/ 0 60000 65536"/>
                <a:gd name="T12" fmla="*/ 0 60000 65536"/>
                <a:gd name="T13" fmla="*/ 0 60000 65536"/>
                <a:gd name="T14" fmla="*/ 0 60000 65536"/>
                <a:gd name="T15" fmla="*/ 0 w 108"/>
                <a:gd name="T16" fmla="*/ 0 h 72"/>
                <a:gd name="T17" fmla="*/ 108 w 108"/>
                <a:gd name="T18" fmla="*/ 72 h 72"/>
              </a:gdLst>
              <a:ahLst/>
              <a:cxnLst>
                <a:cxn ang="T10">
                  <a:pos x="T0" y="T1"/>
                </a:cxn>
                <a:cxn ang="T11">
                  <a:pos x="T2" y="T3"/>
                </a:cxn>
                <a:cxn ang="T12">
                  <a:pos x="T4" y="T5"/>
                </a:cxn>
                <a:cxn ang="T13">
                  <a:pos x="T6" y="T7"/>
                </a:cxn>
                <a:cxn ang="T14">
                  <a:pos x="T8" y="T9"/>
                </a:cxn>
              </a:cxnLst>
              <a:rect l="T15" t="T16" r="T17" b="T18"/>
              <a:pathLst>
                <a:path w="108" h="72">
                  <a:moveTo>
                    <a:pt x="108" y="36"/>
                  </a:moveTo>
                  <a:lnTo>
                    <a:pt x="0" y="72"/>
                  </a:lnTo>
                  <a:lnTo>
                    <a:pt x="0" y="36"/>
                  </a:lnTo>
                  <a:lnTo>
                    <a:pt x="0" y="0"/>
                  </a:lnTo>
                  <a:lnTo>
                    <a:pt x="108" y="3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18" name="Rectangle 112"/>
            <p:cNvSpPr>
              <a:spLocks noChangeArrowheads="1"/>
            </p:cNvSpPr>
            <p:nvPr/>
          </p:nvSpPr>
          <p:spPr bwMode="auto">
            <a:xfrm>
              <a:off x="4218" y="3331"/>
              <a:ext cx="224"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19" name="Rectangle 113"/>
            <p:cNvSpPr>
              <a:spLocks noChangeArrowheads="1"/>
            </p:cNvSpPr>
            <p:nvPr/>
          </p:nvSpPr>
          <p:spPr bwMode="auto">
            <a:xfrm>
              <a:off x="1663" y="1520"/>
              <a:ext cx="340"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20" name="Rectangle 114"/>
            <p:cNvSpPr>
              <a:spLocks noChangeArrowheads="1"/>
            </p:cNvSpPr>
            <p:nvPr/>
          </p:nvSpPr>
          <p:spPr bwMode="auto">
            <a:xfrm>
              <a:off x="2003" y="1520"/>
              <a:ext cx="9" cy="43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21" name="Rectangle 115"/>
            <p:cNvSpPr>
              <a:spLocks noChangeArrowheads="1"/>
            </p:cNvSpPr>
            <p:nvPr/>
          </p:nvSpPr>
          <p:spPr bwMode="auto">
            <a:xfrm>
              <a:off x="2766" y="2058"/>
              <a:ext cx="340"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22" name="Rectangle 116"/>
            <p:cNvSpPr>
              <a:spLocks noChangeArrowheads="1"/>
            </p:cNvSpPr>
            <p:nvPr/>
          </p:nvSpPr>
          <p:spPr bwMode="auto">
            <a:xfrm>
              <a:off x="3106" y="2058"/>
              <a:ext cx="9" cy="421"/>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23" name="Rectangle 117"/>
            <p:cNvSpPr>
              <a:spLocks noChangeArrowheads="1"/>
            </p:cNvSpPr>
            <p:nvPr/>
          </p:nvSpPr>
          <p:spPr bwMode="auto">
            <a:xfrm>
              <a:off x="3877" y="2587"/>
              <a:ext cx="341"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24" name="Rectangle 118"/>
            <p:cNvSpPr>
              <a:spLocks noChangeArrowheads="1"/>
            </p:cNvSpPr>
            <p:nvPr/>
          </p:nvSpPr>
          <p:spPr bwMode="auto">
            <a:xfrm>
              <a:off x="4218" y="2587"/>
              <a:ext cx="9" cy="43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25" name="Rectangle 119"/>
            <p:cNvSpPr>
              <a:spLocks noChangeArrowheads="1"/>
            </p:cNvSpPr>
            <p:nvPr/>
          </p:nvSpPr>
          <p:spPr bwMode="auto">
            <a:xfrm>
              <a:off x="924" y="1305"/>
              <a:ext cx="7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5826" name="Rectangle 120"/>
            <p:cNvSpPr>
              <a:spLocks noChangeArrowheads="1"/>
            </p:cNvSpPr>
            <p:nvPr/>
          </p:nvSpPr>
          <p:spPr bwMode="auto">
            <a:xfrm>
              <a:off x="915" y="1628"/>
              <a:ext cx="14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30</a:t>
              </a:r>
            </a:p>
          </p:txBody>
        </p:sp>
        <p:sp>
          <p:nvSpPr>
            <p:cNvPr id="75827" name="Rectangle 121"/>
            <p:cNvSpPr>
              <a:spLocks noChangeArrowheads="1"/>
            </p:cNvSpPr>
            <p:nvPr/>
          </p:nvSpPr>
          <p:spPr bwMode="auto">
            <a:xfrm>
              <a:off x="2026" y="1834"/>
              <a:ext cx="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5828" name="Rectangle 122"/>
            <p:cNvSpPr>
              <a:spLocks noChangeArrowheads="1"/>
            </p:cNvSpPr>
            <p:nvPr/>
          </p:nvSpPr>
          <p:spPr bwMode="auto">
            <a:xfrm>
              <a:off x="2026" y="2157"/>
              <a:ext cx="7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4</a:t>
              </a:r>
            </a:p>
          </p:txBody>
        </p:sp>
        <p:sp>
          <p:nvSpPr>
            <p:cNvPr id="75829" name="Rectangle 123"/>
            <p:cNvSpPr>
              <a:spLocks noChangeArrowheads="1"/>
            </p:cNvSpPr>
            <p:nvPr/>
          </p:nvSpPr>
          <p:spPr bwMode="auto">
            <a:xfrm>
              <a:off x="3138" y="2372"/>
              <a:ext cx="7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5830" name="Rectangle 124"/>
            <p:cNvSpPr>
              <a:spLocks noChangeArrowheads="1"/>
            </p:cNvSpPr>
            <p:nvPr/>
          </p:nvSpPr>
          <p:spPr bwMode="auto">
            <a:xfrm>
              <a:off x="4232" y="2901"/>
              <a:ext cx="7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1</a:t>
              </a:r>
            </a:p>
          </p:txBody>
        </p:sp>
        <p:sp>
          <p:nvSpPr>
            <p:cNvPr id="75831" name="Rectangle 125"/>
            <p:cNvSpPr>
              <a:spLocks noChangeArrowheads="1"/>
            </p:cNvSpPr>
            <p:nvPr/>
          </p:nvSpPr>
          <p:spPr bwMode="auto">
            <a:xfrm>
              <a:off x="4232" y="3223"/>
              <a:ext cx="7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4</a:t>
              </a:r>
            </a:p>
          </p:txBody>
        </p:sp>
        <p:sp>
          <p:nvSpPr>
            <p:cNvPr id="75832" name="Rectangle 126"/>
            <p:cNvSpPr>
              <a:spLocks noChangeArrowheads="1"/>
            </p:cNvSpPr>
            <p:nvPr/>
          </p:nvSpPr>
          <p:spPr bwMode="auto">
            <a:xfrm>
              <a:off x="1219" y="1341"/>
              <a:ext cx="3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33" name="Rectangle 127"/>
            <p:cNvSpPr>
              <a:spLocks noChangeArrowheads="1"/>
            </p:cNvSpPr>
            <p:nvPr/>
          </p:nvSpPr>
          <p:spPr bwMode="auto">
            <a:xfrm>
              <a:off x="1219" y="1448"/>
              <a:ext cx="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34" name="Rectangle 128"/>
            <p:cNvSpPr>
              <a:spLocks noChangeArrowheads="1"/>
            </p:cNvSpPr>
            <p:nvPr/>
          </p:nvSpPr>
          <p:spPr bwMode="auto">
            <a:xfrm>
              <a:off x="2321" y="1870"/>
              <a:ext cx="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35" name="Rectangle 129"/>
            <p:cNvSpPr>
              <a:spLocks noChangeArrowheads="1"/>
            </p:cNvSpPr>
            <p:nvPr/>
          </p:nvSpPr>
          <p:spPr bwMode="auto">
            <a:xfrm>
              <a:off x="2321" y="1977"/>
              <a:ext cx="3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36" name="Rectangle 130"/>
            <p:cNvSpPr>
              <a:spLocks noChangeArrowheads="1"/>
            </p:cNvSpPr>
            <p:nvPr/>
          </p:nvSpPr>
          <p:spPr bwMode="auto">
            <a:xfrm>
              <a:off x="3424" y="2506"/>
              <a:ext cx="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37" name="Rectangle 131"/>
            <p:cNvSpPr>
              <a:spLocks noChangeArrowheads="1"/>
            </p:cNvSpPr>
            <p:nvPr/>
          </p:nvSpPr>
          <p:spPr bwMode="auto">
            <a:xfrm>
              <a:off x="4527" y="3044"/>
              <a:ext cx="3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38" name="Rectangle 132"/>
            <p:cNvSpPr>
              <a:spLocks noChangeArrowheads="1"/>
            </p:cNvSpPr>
            <p:nvPr/>
          </p:nvSpPr>
          <p:spPr bwMode="auto">
            <a:xfrm>
              <a:off x="3424" y="2408"/>
              <a:ext cx="3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39" name="Rectangle 133"/>
            <p:cNvSpPr>
              <a:spLocks noChangeArrowheads="1"/>
            </p:cNvSpPr>
            <p:nvPr/>
          </p:nvSpPr>
          <p:spPr bwMode="auto">
            <a:xfrm>
              <a:off x="4527" y="2936"/>
              <a:ext cx="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a:t>
              </a:r>
            </a:p>
          </p:txBody>
        </p:sp>
        <p:sp>
          <p:nvSpPr>
            <p:cNvPr id="75840" name="Rectangle 134"/>
            <p:cNvSpPr>
              <a:spLocks noChangeArrowheads="1"/>
            </p:cNvSpPr>
            <p:nvPr/>
          </p:nvSpPr>
          <p:spPr bwMode="auto">
            <a:xfrm>
              <a:off x="1337" y="1520"/>
              <a:ext cx="2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5841" name="Rectangle 135"/>
            <p:cNvSpPr>
              <a:spLocks noChangeArrowheads="1"/>
            </p:cNvSpPr>
            <p:nvPr/>
          </p:nvSpPr>
          <p:spPr bwMode="auto">
            <a:xfrm>
              <a:off x="2440" y="2049"/>
              <a:ext cx="25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5842" name="Rectangle 136"/>
            <p:cNvSpPr>
              <a:spLocks noChangeArrowheads="1"/>
            </p:cNvSpPr>
            <p:nvPr/>
          </p:nvSpPr>
          <p:spPr bwMode="auto">
            <a:xfrm>
              <a:off x="3534" y="2578"/>
              <a:ext cx="2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5843" name="Rectangle 137"/>
            <p:cNvSpPr>
              <a:spLocks noChangeArrowheads="1"/>
            </p:cNvSpPr>
            <p:nvPr/>
          </p:nvSpPr>
          <p:spPr bwMode="auto">
            <a:xfrm>
              <a:off x="4645" y="3116"/>
              <a:ext cx="25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Mux</a:t>
              </a:r>
            </a:p>
          </p:txBody>
        </p:sp>
        <p:sp>
          <p:nvSpPr>
            <p:cNvPr id="75844" name="Rectangle 138"/>
            <p:cNvSpPr>
              <a:spLocks noChangeArrowheads="1"/>
            </p:cNvSpPr>
            <p:nvPr/>
          </p:nvSpPr>
          <p:spPr bwMode="auto">
            <a:xfrm>
              <a:off x="1873" y="1305"/>
              <a:ext cx="88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E1 </a:t>
              </a:r>
              <a:r>
                <a:rPr lang="en-US" altLang="ko-KR" sz="1600" b="1">
                  <a:solidFill>
                    <a:srgbClr val="000000"/>
                  </a:solidFill>
                  <a:latin typeface="Arial" panose="020B0604020202020204" pitchFamily="34" charset="0"/>
                  <a:ea typeface="Gulim" panose="020B0600000101010101" pitchFamily="34" charset="-127"/>
                </a:rPr>
                <a:t>2.048 Mbps</a:t>
              </a:r>
            </a:p>
          </p:txBody>
        </p:sp>
        <p:sp>
          <p:nvSpPr>
            <p:cNvPr id="75845" name="Rectangle 139"/>
            <p:cNvSpPr>
              <a:spLocks noChangeArrowheads="1"/>
            </p:cNvSpPr>
            <p:nvPr/>
          </p:nvSpPr>
          <p:spPr bwMode="auto">
            <a:xfrm>
              <a:off x="2886" y="1834"/>
              <a:ext cx="8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E2 </a:t>
              </a:r>
              <a:r>
                <a:rPr lang="en-US" altLang="ko-KR" sz="1600" b="1">
                  <a:solidFill>
                    <a:srgbClr val="000000"/>
                  </a:solidFill>
                  <a:latin typeface="Arial" panose="020B0604020202020204" pitchFamily="34" charset="0"/>
                  <a:ea typeface="Gulim" panose="020B0600000101010101" pitchFamily="34" charset="-127"/>
                </a:rPr>
                <a:t>8.448 Mbps</a:t>
              </a:r>
            </a:p>
          </p:txBody>
        </p:sp>
        <p:sp>
          <p:nvSpPr>
            <p:cNvPr id="75846" name="Rectangle 140"/>
            <p:cNvSpPr>
              <a:spLocks noChangeArrowheads="1"/>
            </p:cNvSpPr>
            <p:nvPr/>
          </p:nvSpPr>
          <p:spPr bwMode="auto">
            <a:xfrm>
              <a:off x="3981" y="2372"/>
              <a:ext cx="95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E3 </a:t>
              </a:r>
              <a:r>
                <a:rPr lang="en-US" altLang="ko-KR" sz="1600" b="1">
                  <a:solidFill>
                    <a:srgbClr val="000000"/>
                  </a:solidFill>
                  <a:latin typeface="Arial" panose="020B0604020202020204" pitchFamily="34" charset="0"/>
                  <a:ea typeface="Gulim" panose="020B0600000101010101" pitchFamily="34" charset="-127"/>
                </a:rPr>
                <a:t>34.368 Mpbs</a:t>
              </a:r>
            </a:p>
          </p:txBody>
        </p:sp>
        <p:sp>
          <p:nvSpPr>
            <p:cNvPr id="75847" name="Rectangle 141"/>
            <p:cNvSpPr>
              <a:spLocks noChangeArrowheads="1"/>
            </p:cNvSpPr>
            <p:nvPr/>
          </p:nvSpPr>
          <p:spPr bwMode="auto">
            <a:xfrm>
              <a:off x="4734" y="2685"/>
              <a:ext cx="102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zh-CN" sz="1600" b="1">
                  <a:solidFill>
                    <a:srgbClr val="000000"/>
                  </a:solidFill>
                  <a:latin typeface="Arial" panose="020B0604020202020204" pitchFamily="34" charset="0"/>
                  <a:ea typeface="Gulim" panose="020B0600000101010101" pitchFamily="34" charset="-127"/>
                </a:rPr>
                <a:t>E4 </a:t>
              </a:r>
              <a:r>
                <a:rPr lang="en-US" altLang="ko-KR" sz="1600" b="1">
                  <a:solidFill>
                    <a:srgbClr val="000000"/>
                  </a:solidFill>
                  <a:latin typeface="Arial" panose="020B0604020202020204" pitchFamily="34" charset="0"/>
                  <a:ea typeface="Gulim" panose="020B0600000101010101" pitchFamily="34" charset="-127"/>
                </a:rPr>
                <a:t>139.264 Mbps</a:t>
              </a:r>
            </a:p>
          </p:txBody>
        </p:sp>
        <p:sp>
          <p:nvSpPr>
            <p:cNvPr id="75848" name="Freeform 142"/>
            <p:cNvSpPr>
              <a:spLocks/>
            </p:cNvSpPr>
            <p:nvPr/>
          </p:nvSpPr>
          <p:spPr bwMode="auto">
            <a:xfrm>
              <a:off x="5204" y="3080"/>
              <a:ext cx="108" cy="71"/>
            </a:xfrm>
            <a:custGeom>
              <a:avLst/>
              <a:gdLst>
                <a:gd name="T0" fmla="*/ 108 w 108"/>
                <a:gd name="T1" fmla="*/ 36 h 71"/>
                <a:gd name="T2" fmla="*/ 0 w 108"/>
                <a:gd name="T3" fmla="*/ 71 h 71"/>
                <a:gd name="T4" fmla="*/ 0 w 108"/>
                <a:gd name="T5" fmla="*/ 36 h 71"/>
                <a:gd name="T6" fmla="*/ 0 w 108"/>
                <a:gd name="T7" fmla="*/ 0 h 71"/>
                <a:gd name="T8" fmla="*/ 108 w 108"/>
                <a:gd name="T9" fmla="*/ 36 h 71"/>
                <a:gd name="T10" fmla="*/ 0 60000 65536"/>
                <a:gd name="T11" fmla="*/ 0 60000 65536"/>
                <a:gd name="T12" fmla="*/ 0 60000 65536"/>
                <a:gd name="T13" fmla="*/ 0 60000 65536"/>
                <a:gd name="T14" fmla="*/ 0 60000 65536"/>
                <a:gd name="T15" fmla="*/ 0 w 108"/>
                <a:gd name="T16" fmla="*/ 0 h 71"/>
                <a:gd name="T17" fmla="*/ 108 w 108"/>
                <a:gd name="T18" fmla="*/ 71 h 71"/>
              </a:gdLst>
              <a:ahLst/>
              <a:cxnLst>
                <a:cxn ang="T10">
                  <a:pos x="T0" y="T1"/>
                </a:cxn>
                <a:cxn ang="T11">
                  <a:pos x="T2" y="T3"/>
                </a:cxn>
                <a:cxn ang="T12">
                  <a:pos x="T4" y="T5"/>
                </a:cxn>
                <a:cxn ang="T13">
                  <a:pos x="T6" y="T7"/>
                </a:cxn>
                <a:cxn ang="T14">
                  <a:pos x="T8" y="T9"/>
                </a:cxn>
              </a:cxnLst>
              <a:rect l="T15" t="T16" r="T17" b="T18"/>
              <a:pathLst>
                <a:path w="108" h="71">
                  <a:moveTo>
                    <a:pt x="108" y="36"/>
                  </a:moveTo>
                  <a:lnTo>
                    <a:pt x="0" y="71"/>
                  </a:lnTo>
                  <a:lnTo>
                    <a:pt x="0" y="36"/>
                  </a:lnTo>
                  <a:lnTo>
                    <a:pt x="0" y="0"/>
                  </a:lnTo>
                  <a:lnTo>
                    <a:pt x="108" y="3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849" name="Rectangle 143"/>
            <p:cNvSpPr>
              <a:spLocks noChangeArrowheads="1"/>
            </p:cNvSpPr>
            <p:nvPr/>
          </p:nvSpPr>
          <p:spPr bwMode="auto">
            <a:xfrm>
              <a:off x="4971" y="3116"/>
              <a:ext cx="233" cy="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5850" name="Rectangle 144"/>
            <p:cNvSpPr>
              <a:spLocks noChangeArrowheads="1"/>
            </p:cNvSpPr>
            <p:nvPr/>
          </p:nvSpPr>
          <p:spPr bwMode="auto">
            <a:xfrm>
              <a:off x="801" y="1941"/>
              <a:ext cx="49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lang="en-US" altLang="ko-KR" sz="1600" b="1">
                  <a:solidFill>
                    <a:srgbClr val="000000"/>
                  </a:solidFill>
                  <a:latin typeface="Arial" panose="020B0604020202020204" pitchFamily="34" charset="0"/>
                  <a:ea typeface="Gulim" panose="020B0600000101010101" pitchFamily="34" charset="-127"/>
                </a:rPr>
                <a:t>64 Kbps</a:t>
              </a:r>
            </a:p>
          </p:txBody>
        </p:sp>
      </p:grpSp>
      <p:sp>
        <p:nvSpPr>
          <p:cNvPr id="151697" name="Rectangle 145"/>
          <p:cNvSpPr>
            <a:spLocks noChangeArrowheads="1"/>
          </p:cNvSpPr>
          <p:nvPr/>
        </p:nvSpPr>
        <p:spPr bwMode="auto">
          <a:xfrm>
            <a:off x="250825" y="4149725"/>
            <a:ext cx="51133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90000"/>
              </a:lnSpc>
            </a:pPr>
            <a:r>
              <a:rPr lang="en-US" altLang="ko-KR" sz="2600" b="1">
                <a:ea typeface="Gulim" panose="020B0600000101010101" pitchFamily="34" charset="-127"/>
              </a:rPr>
              <a:t>E1,   2.048 Mbps channel </a:t>
            </a:r>
          </a:p>
          <a:p>
            <a:pPr eaLnBrk="1" hangingPunct="1">
              <a:lnSpc>
                <a:spcPct val="90000"/>
              </a:lnSpc>
            </a:pPr>
            <a:r>
              <a:rPr lang="en-US" altLang="ko-KR" sz="2600" b="1">
                <a:ea typeface="Gulim" panose="020B0600000101010101" pitchFamily="34" charset="-127"/>
              </a:rPr>
              <a:t>E2,   8.448 Mbps channel</a:t>
            </a:r>
          </a:p>
          <a:p>
            <a:pPr eaLnBrk="1" hangingPunct="1">
              <a:lnSpc>
                <a:spcPct val="90000"/>
              </a:lnSpc>
            </a:pPr>
            <a:r>
              <a:rPr lang="en-US" altLang="ko-KR" sz="2600" b="1">
                <a:ea typeface="Gulim" panose="020B0600000101010101" pitchFamily="34" charset="-127"/>
              </a:rPr>
              <a:t>E3,   34.368 Mbps channel</a:t>
            </a:r>
          </a:p>
          <a:p>
            <a:pPr eaLnBrk="1" hangingPunct="1">
              <a:lnSpc>
                <a:spcPct val="90000"/>
              </a:lnSpc>
            </a:pPr>
            <a:r>
              <a:rPr lang="en-US" altLang="ko-KR" sz="2600" b="1">
                <a:ea typeface="Gulim" panose="020B0600000101010101" pitchFamily="34" charset="-127"/>
              </a:rPr>
              <a:t>E4,  139.264 Mbps channel</a:t>
            </a:r>
          </a:p>
          <a:p>
            <a:pPr eaLnBrk="1" hangingPunct="1">
              <a:lnSpc>
                <a:spcPct val="90000"/>
              </a:lnSpc>
            </a:pPr>
            <a:endParaRPr lang="ko-KR" altLang="en-US" sz="2600" b="1">
              <a:ea typeface="Gulim" panose="020B0600000101010101" pitchFamily="34" charset="-127"/>
            </a:endParaRPr>
          </a:p>
        </p:txBody>
      </p:sp>
      <p:sp>
        <p:nvSpPr>
          <p:cNvPr id="75781" name="Rectangle 148"/>
          <p:cNvSpPr>
            <a:spLocks noGrp="1" noChangeArrowheads="1"/>
          </p:cNvSpPr>
          <p:nvPr>
            <p:ph type="title"/>
          </p:nvPr>
        </p:nvSpPr>
        <p:spPr>
          <a:xfrm>
            <a:off x="827088" y="115888"/>
            <a:ext cx="7793037" cy="503237"/>
          </a:xfrm>
          <a:noFill/>
        </p:spPr>
        <p:txBody>
          <a:bodyPr/>
          <a:lstStyle/>
          <a:p>
            <a:pPr algn="ctr" eaLnBrk="1" hangingPunct="1"/>
            <a:r>
              <a:rPr lang="en-US" altLang="zh-CN" sz="3200" b="1"/>
              <a:t>E</a:t>
            </a:r>
            <a:r>
              <a:rPr lang="zh-CN" altLang="en-US" sz="3200" b="1"/>
              <a:t>系列</a:t>
            </a:r>
          </a:p>
        </p:txBody>
      </p:sp>
    </p:spTree>
    <p:extLst>
      <p:ext uri="{BB962C8B-B14F-4D97-AF65-F5344CB8AC3E}">
        <p14:creationId xmlns:p14="http://schemas.microsoft.com/office/powerpoint/2010/main" val="7759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697"/>
                                        </p:tgtEl>
                                        <p:attrNameLst>
                                          <p:attrName>style.visibility</p:attrName>
                                        </p:attrNameLst>
                                      </p:cBhvr>
                                      <p:to>
                                        <p:strVal val="visible"/>
                                      </p:to>
                                    </p:set>
                                    <p:anim calcmode="lin" valueType="num">
                                      <p:cBhvr additive="base">
                                        <p:cTn id="7" dur="500" fill="hold"/>
                                        <p:tgtEl>
                                          <p:spTgt spid="151697"/>
                                        </p:tgtEl>
                                        <p:attrNameLst>
                                          <p:attrName>ppt_x</p:attrName>
                                        </p:attrNameLst>
                                      </p:cBhvr>
                                      <p:tavLst>
                                        <p:tav tm="0">
                                          <p:val>
                                            <p:strVal val="#ppt_x"/>
                                          </p:val>
                                        </p:tav>
                                        <p:tav tm="100000">
                                          <p:val>
                                            <p:strVal val="#ppt_x"/>
                                          </p:val>
                                        </p:tav>
                                      </p:tavLst>
                                    </p:anim>
                                    <p:anim calcmode="lin" valueType="num">
                                      <p:cBhvr additive="base">
                                        <p:cTn id="8" dur="500" fill="hold"/>
                                        <p:tgtEl>
                                          <p:spTgt spid="1516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0938" y="2348880"/>
            <a:ext cx="8501883"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问题</a:t>
            </a:r>
            <a:r>
              <a:rPr lang="en-US" altLang="zh-CN" sz="2800" b="1" dirty="0">
                <a:solidFill>
                  <a:schemeClr val="tx1"/>
                </a:solidFill>
              </a:rPr>
              <a:t>1</a:t>
            </a:r>
            <a:r>
              <a:rPr lang="zh-CN" altLang="en-US" sz="2800" b="1" dirty="0">
                <a:solidFill>
                  <a:schemeClr val="tx1"/>
                </a:solidFill>
              </a:rPr>
              <a:t>：物理介质为什么会有最大传输速率限制？</a:t>
            </a:r>
            <a:endParaRPr lang="zh-CN" altLang="en-US" sz="2800" b="1" dirty="0"/>
          </a:p>
        </p:txBody>
      </p:sp>
      <p:sp>
        <p:nvSpPr>
          <p:cNvPr id="2" name="矩形 1">
            <a:extLst>
              <a:ext uri="{FF2B5EF4-FFF2-40B4-BE49-F238E27FC236}">
                <a16:creationId xmlns="" xmlns:a16="http://schemas.microsoft.com/office/drawing/2014/main" id="{14BAE37F-C6D9-BE1B-E242-D592DFDD4700}"/>
              </a:ext>
            </a:extLst>
          </p:cNvPr>
          <p:cNvSpPr/>
          <p:nvPr/>
        </p:nvSpPr>
        <p:spPr>
          <a:xfrm>
            <a:off x="449210" y="4509120"/>
            <a:ext cx="853361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问题</a:t>
            </a:r>
            <a:r>
              <a:rPr lang="en-US" altLang="zh-CN" sz="2800" b="1" dirty="0">
                <a:solidFill>
                  <a:schemeClr val="tx1"/>
                </a:solidFill>
              </a:rPr>
              <a:t>2</a:t>
            </a:r>
            <a:r>
              <a:rPr lang="zh-CN" altLang="en-US" sz="2800" b="1" dirty="0">
                <a:solidFill>
                  <a:schemeClr val="tx1"/>
                </a:solidFill>
              </a:rPr>
              <a:t>：（物理介质）信道的最大传输速率是多少？</a:t>
            </a:r>
            <a:endParaRPr lang="zh-CN" altLang="en-US" sz="2800" b="1" dirty="0"/>
          </a:p>
        </p:txBody>
      </p:sp>
    </p:spTree>
    <p:extLst>
      <p:ext uri="{BB962C8B-B14F-4D97-AF65-F5344CB8AC3E}">
        <p14:creationId xmlns:p14="http://schemas.microsoft.com/office/powerpoint/2010/main" val="35423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79875" name="Rectangle 2"/>
          <p:cNvSpPr>
            <a:spLocks noGrp="1" noChangeArrowheads="1"/>
          </p:cNvSpPr>
          <p:nvPr>
            <p:ph type="title"/>
          </p:nvPr>
        </p:nvSpPr>
        <p:spPr>
          <a:xfrm>
            <a:off x="971550" y="188913"/>
            <a:ext cx="7793038" cy="406400"/>
          </a:xfrm>
        </p:spPr>
        <p:txBody>
          <a:bodyPr/>
          <a:lstStyle/>
          <a:p>
            <a:pPr algn="ctr" eaLnBrk="1" hangingPunct="1"/>
            <a:r>
              <a:rPr lang="en-US" altLang="zh-CN" sz="3200" b="1"/>
              <a:t>SONET/SDH</a:t>
            </a:r>
            <a:r>
              <a:rPr lang="zh-CN" altLang="en-US" sz="3200" b="1"/>
              <a:t>的速率等级</a:t>
            </a:r>
          </a:p>
        </p:txBody>
      </p:sp>
      <p:graphicFrame>
        <p:nvGraphicFramePr>
          <p:cNvPr id="110653" name="Group 61"/>
          <p:cNvGraphicFramePr>
            <a:graphicFrameLocks noGrp="1"/>
          </p:cNvGraphicFramePr>
          <p:nvPr>
            <p:ph idx="1"/>
          </p:nvPr>
        </p:nvGraphicFramePr>
        <p:xfrm>
          <a:off x="179388" y="692150"/>
          <a:ext cx="8785225" cy="4335463"/>
        </p:xfrm>
        <a:graphic>
          <a:graphicData uri="http://schemas.openxmlformats.org/drawingml/2006/table">
            <a:tbl>
              <a:tblPr/>
              <a:tblGrid>
                <a:gridCol w="882650">
                  <a:extLst>
                    <a:ext uri="{9D8B030D-6E8A-4147-A177-3AD203B41FA5}">
                      <a16:colId xmlns="" xmlns:a16="http://schemas.microsoft.com/office/drawing/2014/main" val="20000"/>
                    </a:ext>
                  </a:extLst>
                </a:gridCol>
                <a:gridCol w="2679700">
                  <a:extLst>
                    <a:ext uri="{9D8B030D-6E8A-4147-A177-3AD203B41FA5}">
                      <a16:colId xmlns="" xmlns:a16="http://schemas.microsoft.com/office/drawing/2014/main" val="20001"/>
                    </a:ext>
                  </a:extLst>
                </a:gridCol>
                <a:gridCol w="3670300">
                  <a:extLst>
                    <a:ext uri="{9D8B030D-6E8A-4147-A177-3AD203B41FA5}">
                      <a16:colId xmlns="" xmlns:a16="http://schemas.microsoft.com/office/drawing/2014/main" val="20002"/>
                    </a:ext>
                  </a:extLst>
                </a:gridCol>
                <a:gridCol w="1552575">
                  <a:extLst>
                    <a:ext uri="{9D8B030D-6E8A-4147-A177-3AD203B41FA5}">
                      <a16:colId xmlns="" xmlns:a16="http://schemas.microsoft.com/office/drawing/2014/main" val="20003"/>
                    </a:ext>
                  </a:extLst>
                </a:gridCol>
              </a:tblGrid>
              <a:tr h="762056">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dirty="0">
                          <a:ln>
                            <a:noFill/>
                          </a:ln>
                          <a:solidFill>
                            <a:schemeClr val="tx1"/>
                          </a:solidFill>
                          <a:effectLst/>
                          <a:latin typeface="Tahoma" pitchFamily="34" charset="0"/>
                          <a:ea typeface="宋体" pitchFamily="2" charset="-122"/>
                        </a:rPr>
                        <a:t>SDH</a:t>
                      </a:r>
                      <a:r>
                        <a:rPr kumimoji="0" lang="zh-CN" altLang="en-US" sz="2000" b="1" i="0" u="none" strike="noStrike" cap="none" normalizeH="0" baseline="0" dirty="0">
                          <a:ln>
                            <a:noFill/>
                          </a:ln>
                          <a:solidFill>
                            <a:schemeClr val="tx1"/>
                          </a:solidFill>
                          <a:effectLst/>
                          <a:latin typeface="Tahoma" pitchFamily="34" charset="0"/>
                          <a:ea typeface="宋体" pitchFamily="2" charset="-122"/>
                        </a:rPr>
                        <a:t>等级</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1" i="0" u="none" strike="noStrike" cap="none" normalizeH="0" baseline="0" dirty="0">
                          <a:ln>
                            <a:noFill/>
                          </a:ln>
                          <a:solidFill>
                            <a:schemeClr val="tx1"/>
                          </a:solidFill>
                          <a:effectLst/>
                          <a:latin typeface="Tahoma" pitchFamily="34" charset="0"/>
                          <a:ea typeface="宋体" pitchFamily="2" charset="-122"/>
                        </a:rPr>
                        <a:t>电信号</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SONET</a:t>
                      </a:r>
                      <a:r>
                        <a:rPr kumimoji="0" lang="zh-CN" altLang="en-US" sz="2000" b="1" i="0" u="none" strike="noStrike" cap="none" normalizeH="0" baseline="0">
                          <a:ln>
                            <a:noFill/>
                          </a:ln>
                          <a:solidFill>
                            <a:schemeClr val="tx1"/>
                          </a:solidFill>
                          <a:effectLst/>
                          <a:latin typeface="Tahoma" pitchFamily="34" charset="0"/>
                          <a:ea typeface="宋体" pitchFamily="2" charset="-122"/>
                        </a:rPr>
                        <a:t>等级</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1" i="0" u="none" strike="noStrike" cap="none" normalizeH="0" baseline="0">
                          <a:ln>
                            <a:noFill/>
                          </a:ln>
                          <a:solidFill>
                            <a:schemeClr val="tx1"/>
                          </a:solidFill>
                          <a:effectLst/>
                          <a:latin typeface="Tahoma" pitchFamily="34" charset="0"/>
                          <a:ea typeface="宋体" pitchFamily="2" charset="-122"/>
                        </a:rPr>
                        <a:t>光信号</a:t>
                      </a:r>
                      <a:r>
                        <a:rPr kumimoji="0" lang="en-US" altLang="zh-CN" sz="2000" b="1" i="0" u="none" strike="noStrike" cap="none" normalizeH="0" baseline="0">
                          <a:ln>
                            <a:noFill/>
                          </a:ln>
                          <a:solidFill>
                            <a:schemeClr val="tx1"/>
                          </a:solidFill>
                          <a:effectLst/>
                          <a:latin typeface="Tahoma" pitchFamily="34" charset="0"/>
                          <a:ea typeface="宋体" pitchFamily="2" charset="-122"/>
                        </a:rPr>
                        <a:t>/</a:t>
                      </a:r>
                      <a:r>
                        <a:rPr kumimoji="0" lang="zh-CN" altLang="en-US" sz="2000" b="1" i="0" u="none" strike="noStrike" cap="none" normalizeH="0" baseline="0">
                          <a:ln>
                            <a:noFill/>
                          </a:ln>
                          <a:solidFill>
                            <a:schemeClr val="tx1"/>
                          </a:solidFill>
                          <a:effectLst/>
                          <a:latin typeface="Tahoma" pitchFamily="34" charset="0"/>
                          <a:ea typeface="宋体" pitchFamily="2" charset="-122"/>
                        </a:rPr>
                        <a:t>电信号</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1" i="0" u="none" strike="noStrike" cap="none" normalizeH="0" baseline="0">
                          <a:ln>
                            <a:noFill/>
                          </a:ln>
                          <a:solidFill>
                            <a:schemeClr val="tx1"/>
                          </a:solidFill>
                          <a:effectLst/>
                          <a:latin typeface="Tahoma" pitchFamily="34" charset="0"/>
                          <a:ea typeface="宋体" pitchFamily="2" charset="-122"/>
                        </a:rPr>
                        <a:t>标准速率（</a:t>
                      </a:r>
                      <a:r>
                        <a:rPr kumimoji="0" lang="en-US" altLang="zh-CN" sz="2000" b="1" i="0" u="none" strike="noStrike" cap="none" normalizeH="0" baseline="0">
                          <a:ln>
                            <a:noFill/>
                          </a:ln>
                          <a:solidFill>
                            <a:schemeClr val="tx1"/>
                          </a:solidFill>
                          <a:effectLst/>
                          <a:latin typeface="Tahoma" pitchFamily="34" charset="0"/>
                          <a:ea typeface="宋体" pitchFamily="2" charset="-122"/>
                        </a:rPr>
                        <a:t>Mbps</a:t>
                      </a:r>
                      <a:r>
                        <a:rPr kumimoji="0" lang="zh-CN" altLang="en-US" sz="2000" b="1" i="0" u="none" strike="noStrike" cap="none" normalizeH="0" baseline="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032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OC-1/STS-1 </a:t>
                      </a:r>
                      <a:r>
                        <a:rPr kumimoji="0" lang="zh-CN" altLang="en-US" sz="2000" b="0" i="0" u="none" strike="noStrike" cap="none" normalizeH="0" baseline="0" dirty="0">
                          <a:ln>
                            <a:noFill/>
                          </a:ln>
                          <a:solidFill>
                            <a:schemeClr val="tx1"/>
                          </a:solidFill>
                          <a:effectLst/>
                          <a:latin typeface="Tahoma" pitchFamily="34" charset="0"/>
                          <a:ea typeface="宋体" pitchFamily="2" charset="-122"/>
                        </a:rPr>
                        <a:t>（</a:t>
                      </a:r>
                      <a:r>
                        <a:rPr kumimoji="0" lang="en-US" altLang="zh-CN" sz="2000" b="0" i="0" u="none" strike="noStrike" cap="none" normalizeH="0" baseline="0" dirty="0">
                          <a:ln>
                            <a:noFill/>
                          </a:ln>
                          <a:solidFill>
                            <a:schemeClr val="tx1"/>
                          </a:solidFill>
                          <a:effectLst/>
                          <a:latin typeface="Tahoma" pitchFamily="34" charset="0"/>
                          <a:ea typeface="宋体" pitchFamily="2" charset="-122"/>
                        </a:rPr>
                        <a:t>480 CH</a:t>
                      </a:r>
                      <a:r>
                        <a:rPr kumimoji="0" lang="zh-CN" altLang="en-US" sz="2000" b="0" i="0" u="none" strike="noStrike" cap="none" normalizeH="0" baseline="0" dirty="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51.8400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155 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STM-1</a:t>
                      </a:r>
                      <a:r>
                        <a:rPr kumimoji="0" lang="zh-CN" altLang="en-US" sz="2000" b="0" i="0" u="none" strike="noStrike" cap="none" normalizeH="0" baseline="0" dirty="0">
                          <a:ln>
                            <a:noFill/>
                          </a:ln>
                          <a:solidFill>
                            <a:schemeClr val="tx1"/>
                          </a:solidFill>
                          <a:effectLst/>
                          <a:latin typeface="Tahoma" pitchFamily="34" charset="0"/>
                          <a:ea typeface="宋体" pitchFamily="2" charset="-122"/>
                        </a:rPr>
                        <a:t>（</a:t>
                      </a:r>
                      <a:r>
                        <a:rPr kumimoji="0" lang="en-US" altLang="zh-CN" sz="2000" b="0" i="0" u="none" strike="noStrike" cap="none" normalizeH="0" baseline="0" dirty="0">
                          <a:ln>
                            <a:noFill/>
                          </a:ln>
                          <a:solidFill>
                            <a:schemeClr val="tx1"/>
                          </a:solidFill>
                          <a:effectLst/>
                          <a:latin typeface="Tahoma" pitchFamily="34" charset="0"/>
                          <a:ea typeface="宋体" pitchFamily="2" charset="-122"/>
                        </a:rPr>
                        <a:t>1920 CH</a:t>
                      </a:r>
                      <a:r>
                        <a:rPr kumimoji="0" lang="zh-CN" altLang="en-US" sz="2000" b="0" i="0" u="none" strike="noStrike" cap="none" normalizeH="0" baseline="0" dirty="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OC-3/STS-3 </a:t>
                      </a:r>
                      <a:r>
                        <a:rPr kumimoji="0" lang="zh-CN" altLang="en-US" sz="2000" b="0" i="0" u="none" strike="noStrike" cap="none" normalizeH="0" baseline="0" dirty="0">
                          <a:ln>
                            <a:noFill/>
                          </a:ln>
                          <a:solidFill>
                            <a:schemeClr val="tx1"/>
                          </a:solidFill>
                          <a:effectLst/>
                          <a:latin typeface="Tahoma" pitchFamily="34" charset="0"/>
                          <a:ea typeface="宋体" pitchFamily="2" charset="-122"/>
                        </a:rPr>
                        <a:t>（</a:t>
                      </a:r>
                      <a:r>
                        <a:rPr kumimoji="0" lang="en-US" altLang="zh-CN" sz="2000" b="0" i="0" u="none" strike="noStrike" cap="none" normalizeH="0" baseline="0" dirty="0">
                          <a:ln>
                            <a:noFill/>
                          </a:ln>
                          <a:solidFill>
                            <a:schemeClr val="tx1"/>
                          </a:solidFill>
                          <a:effectLst/>
                          <a:latin typeface="Tahoma" pitchFamily="34" charset="0"/>
                          <a:ea typeface="宋体" pitchFamily="2" charset="-122"/>
                        </a:rPr>
                        <a:t>1440 CH</a:t>
                      </a:r>
                      <a:r>
                        <a:rPr kumimoji="0" lang="zh-CN" altLang="en-US" sz="2000" b="0" i="0" u="none" strike="noStrike" cap="none" normalizeH="0" baseline="0" dirty="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155.520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OC-9/STS-9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466.560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622 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STM-4</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7696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OC-12/STS-12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8046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622.080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OC-18/STS-18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933.120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OC-24/STS-24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1244.160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OC-36/STS-36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1866.240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2.5 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STM-16</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30720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OC-48/STS-48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32356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2488.320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96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10 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STM-64</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122880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OC-192/STS-192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129024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9953.280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79932" name="Rectangle 63"/>
          <p:cNvSpPr>
            <a:spLocks noChangeArrowheads="1"/>
          </p:cNvSpPr>
          <p:nvPr/>
        </p:nvSpPr>
        <p:spPr bwMode="auto">
          <a:xfrm>
            <a:off x="214313" y="5321300"/>
            <a:ext cx="88217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dirty="0"/>
              <a:t>SDH</a:t>
            </a:r>
            <a:r>
              <a:rPr lang="zh-CN" altLang="en-US" sz="1800" b="1" dirty="0"/>
              <a:t>的基本信道从</a:t>
            </a:r>
            <a:r>
              <a:rPr lang="en-US" altLang="zh-CN" sz="1800" b="1" dirty="0"/>
              <a:t>OC-3</a:t>
            </a:r>
            <a:r>
              <a:rPr lang="zh-CN" altLang="en-US" sz="1800" b="1" dirty="0"/>
              <a:t>开始，称作同步传输模块</a:t>
            </a:r>
            <a:r>
              <a:rPr lang="en-US" altLang="zh-CN" sz="1800" b="1" dirty="0"/>
              <a:t>STM-1</a:t>
            </a:r>
            <a:r>
              <a:rPr lang="zh-CN" altLang="en-US" sz="1800" b="1" dirty="0"/>
              <a:t>（</a:t>
            </a:r>
            <a:r>
              <a:rPr lang="en-US" altLang="zh-CN" sz="1800" b="1" dirty="0"/>
              <a:t>Synchronous Transport Module-1</a:t>
            </a:r>
            <a:r>
              <a:rPr lang="zh-CN" altLang="en-US" sz="1800" b="1" dirty="0"/>
              <a:t>）。</a:t>
            </a:r>
            <a:endParaRPr lang="zh-CN" altLang="en-US" sz="1800" b="1" dirty="0">
              <a:sym typeface="Symbol" panose="05050102010706020507" pitchFamily="18" charset="2"/>
            </a:endParaRPr>
          </a:p>
          <a:p>
            <a:pPr eaLnBrk="1" hangingPunct="1">
              <a:spcBef>
                <a:spcPct val="0"/>
              </a:spcBef>
              <a:buClrTx/>
              <a:buSzTx/>
              <a:buFontTx/>
              <a:buNone/>
            </a:pPr>
            <a:r>
              <a:rPr lang="en-US" altLang="zh-CN" sz="1800" b="1" dirty="0"/>
              <a:t>OC-</a:t>
            </a:r>
            <a:r>
              <a:rPr lang="en-US" altLang="zh-CN" sz="1800" b="1" i="1" dirty="0"/>
              <a:t>n</a:t>
            </a:r>
            <a:r>
              <a:rPr lang="zh-CN" altLang="en-US" sz="1800" b="1" dirty="0"/>
              <a:t>表示由</a:t>
            </a:r>
            <a:r>
              <a:rPr lang="en-US" altLang="zh-CN" sz="1800" b="1" i="1" dirty="0"/>
              <a:t>n</a:t>
            </a:r>
            <a:r>
              <a:rPr lang="zh-CN" altLang="en-US" sz="1800" b="1" dirty="0"/>
              <a:t>条单独的</a:t>
            </a:r>
            <a:r>
              <a:rPr lang="en-US" altLang="zh-CN" sz="1800" b="1" dirty="0"/>
              <a:t>OC-1</a:t>
            </a:r>
            <a:r>
              <a:rPr lang="zh-CN" altLang="en-US" sz="1800" b="1" dirty="0"/>
              <a:t>线路组成。而</a:t>
            </a:r>
            <a:r>
              <a:rPr lang="en-US" altLang="zh-CN" sz="1800" b="1" dirty="0"/>
              <a:t>OC-</a:t>
            </a:r>
            <a:r>
              <a:rPr lang="en-US" altLang="zh-CN" sz="1800" b="1" i="1" dirty="0" err="1"/>
              <a:t>nc</a:t>
            </a:r>
            <a:r>
              <a:rPr lang="zh-CN" altLang="en-US" sz="1800" b="1" dirty="0"/>
              <a:t>表示从一个源来的数据流</a:t>
            </a:r>
          </a:p>
        </p:txBody>
      </p:sp>
    </p:spTree>
    <p:extLst>
      <p:ext uri="{BB962C8B-B14F-4D97-AF65-F5344CB8AC3E}">
        <p14:creationId xmlns:p14="http://schemas.microsoft.com/office/powerpoint/2010/main" val="3142397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6988"/>
            <a:ext cx="9144000" cy="4968876"/>
          </a:xfrm>
          <a:noFill/>
        </p:spPr>
      </p:pic>
      <p:sp>
        <p:nvSpPr>
          <p:cNvPr id="78851" name="Rectangle 8"/>
          <p:cNvSpPr>
            <a:spLocks noChangeArrowheads="1"/>
          </p:cNvSpPr>
          <p:nvPr/>
        </p:nvSpPr>
        <p:spPr bwMode="auto">
          <a:xfrm>
            <a:off x="179388" y="4941888"/>
            <a:ext cx="88566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t>&gt;&gt; T</a:t>
            </a:r>
            <a:r>
              <a:rPr lang="zh-CN" altLang="en-US" sz="2000" b="1"/>
              <a:t>系列帧和</a:t>
            </a:r>
            <a:r>
              <a:rPr lang="en-US" altLang="zh-CN" sz="2000" b="1"/>
              <a:t>E</a:t>
            </a:r>
            <a:r>
              <a:rPr lang="zh-CN" altLang="en-US" sz="2000" b="1"/>
              <a:t>系列帧可以通过速率映射到</a:t>
            </a:r>
            <a:r>
              <a:rPr lang="en-US" altLang="zh-CN" sz="2000" b="1"/>
              <a:t>STS</a:t>
            </a:r>
            <a:r>
              <a:rPr lang="zh-CN" altLang="en-US" sz="2000" b="1"/>
              <a:t>系列帧，实现了各种不同标准之间的兼容</a:t>
            </a:r>
          </a:p>
          <a:p>
            <a:pPr eaLnBrk="1" hangingPunct="1">
              <a:spcBef>
                <a:spcPct val="0"/>
              </a:spcBef>
              <a:buClrTx/>
              <a:buSzTx/>
              <a:buFontTx/>
              <a:buNone/>
            </a:pPr>
            <a:r>
              <a:rPr lang="en-US" altLang="zh-CN" sz="2000" b="1"/>
              <a:t>&gt;&gt; </a:t>
            </a:r>
            <a:r>
              <a:rPr lang="zh-CN" altLang="en-US" sz="2000" b="1"/>
              <a:t>多条</a:t>
            </a:r>
            <a:r>
              <a:rPr lang="en-US" altLang="zh-CN" sz="2000" b="1"/>
              <a:t>STS-1</a:t>
            </a:r>
            <a:r>
              <a:rPr lang="zh-CN" altLang="en-US" sz="2000" b="1"/>
              <a:t>支流（</a:t>
            </a:r>
            <a:r>
              <a:rPr lang="en-US" altLang="zh-CN" sz="2000" b="1"/>
              <a:t>tributary</a:t>
            </a:r>
            <a:r>
              <a:rPr lang="zh-CN" altLang="en-US" sz="2000" b="1"/>
              <a:t>）</a:t>
            </a:r>
            <a:r>
              <a:rPr lang="zh-CN" altLang="en-US" sz="2000" b="1">
                <a:solidFill>
                  <a:schemeClr val="hlink"/>
                </a:solidFill>
              </a:rPr>
              <a:t>按位</a:t>
            </a:r>
            <a:r>
              <a:rPr lang="zh-CN" altLang="en-US" sz="2000" b="1"/>
              <a:t>复用到更高阶</a:t>
            </a:r>
            <a:r>
              <a:rPr lang="en-US" altLang="zh-CN" sz="2000" b="1"/>
              <a:t>SONET/SDH</a:t>
            </a:r>
            <a:r>
              <a:rPr lang="zh-CN" altLang="en-US" sz="2000" b="1"/>
              <a:t>干线，如</a:t>
            </a:r>
            <a:r>
              <a:rPr lang="en-US" altLang="zh-CN" sz="2000" b="1"/>
              <a:t>3</a:t>
            </a:r>
            <a:r>
              <a:rPr lang="zh-CN" altLang="en-US" sz="2000" b="1"/>
              <a:t>条</a:t>
            </a:r>
            <a:r>
              <a:rPr lang="en-US" altLang="zh-CN" sz="2000" b="1"/>
              <a:t>STS-1&gt;</a:t>
            </a:r>
            <a:r>
              <a:rPr lang="zh-CN" altLang="en-US" sz="2000" b="1"/>
              <a:t>支流被合成为</a:t>
            </a:r>
            <a:r>
              <a:rPr lang="en-US" altLang="zh-CN" sz="2000" b="1"/>
              <a:t>1</a:t>
            </a:r>
            <a:r>
              <a:rPr lang="zh-CN" altLang="en-US" sz="2000" b="1"/>
              <a:t>条</a:t>
            </a:r>
            <a:r>
              <a:rPr lang="en-US" altLang="zh-CN" sz="2000" b="1"/>
              <a:t>3 </a:t>
            </a:r>
            <a:r>
              <a:rPr lang="en-US" altLang="zh-CN" sz="2000" b="1">
                <a:sym typeface="Symbol" panose="05050102010706020507" pitchFamily="18" charset="2"/>
              </a:rPr>
              <a:t></a:t>
            </a:r>
            <a:r>
              <a:rPr lang="en-US" altLang="zh-CN" sz="2000" b="1"/>
              <a:t> </a:t>
            </a:r>
            <a:r>
              <a:rPr lang="en-US" altLang="zh-CN" sz="2000" b="1">
                <a:sym typeface="Symbol" panose="05050102010706020507" pitchFamily="18" charset="2"/>
              </a:rPr>
              <a:t>51.84 Mbps =</a:t>
            </a:r>
            <a:r>
              <a:rPr lang="en-US" altLang="zh-CN" sz="2000" b="1"/>
              <a:t> 155.52</a:t>
            </a:r>
            <a:r>
              <a:rPr lang="en-US" altLang="zh-CN" sz="2000" b="1">
                <a:sym typeface="Symbol" panose="05050102010706020507" pitchFamily="18" charset="2"/>
              </a:rPr>
              <a:t> Mbps</a:t>
            </a:r>
            <a:r>
              <a:rPr lang="zh-CN" altLang="en-US" sz="2000" b="1">
                <a:sym typeface="Symbol" panose="05050102010706020507" pitchFamily="18" charset="2"/>
              </a:rPr>
              <a:t>的</a:t>
            </a:r>
            <a:r>
              <a:rPr lang="en-US" altLang="zh-CN" sz="2000" b="1"/>
              <a:t>STS-3</a:t>
            </a:r>
            <a:r>
              <a:rPr lang="zh-CN" altLang="en-US" sz="2000" b="1"/>
              <a:t>流</a:t>
            </a:r>
          </a:p>
          <a:p>
            <a:pPr eaLnBrk="1" hangingPunct="1">
              <a:spcBef>
                <a:spcPct val="0"/>
              </a:spcBef>
              <a:buClrTx/>
              <a:buSzTx/>
              <a:buFontTx/>
              <a:buNone/>
            </a:pPr>
            <a:r>
              <a:rPr lang="en-US" altLang="zh-CN" sz="2000" b="1"/>
              <a:t>&gt;&gt; </a:t>
            </a:r>
            <a:r>
              <a:rPr lang="zh-CN" altLang="en-US" sz="2000" b="1"/>
              <a:t>对应于</a:t>
            </a:r>
            <a:r>
              <a:rPr lang="en-US" altLang="zh-CN" sz="2000" b="1"/>
              <a:t>STS-</a:t>
            </a:r>
            <a:r>
              <a:rPr lang="en-US" altLang="zh-CN" sz="2000" b="1" i="1"/>
              <a:t>n</a:t>
            </a:r>
            <a:r>
              <a:rPr lang="zh-CN" altLang="en-US" sz="2000" b="1"/>
              <a:t>的光纤线路被称作</a:t>
            </a:r>
            <a:r>
              <a:rPr lang="en-US" altLang="zh-CN" sz="2000" b="1"/>
              <a:t>OC-n</a:t>
            </a:r>
            <a:r>
              <a:rPr lang="zh-CN" altLang="en-US" sz="2000" b="1"/>
              <a:t>（</a:t>
            </a:r>
            <a:r>
              <a:rPr lang="en-US" altLang="zh-CN" sz="2000" b="1"/>
              <a:t>Optical Carrier Level</a:t>
            </a:r>
            <a:r>
              <a:rPr lang="zh-CN" altLang="en-US" sz="2000" b="1"/>
              <a:t>）。</a:t>
            </a:r>
          </a:p>
        </p:txBody>
      </p:sp>
      <p:sp>
        <p:nvSpPr>
          <p:cNvPr id="78852" name="Rectangle 2"/>
          <p:cNvSpPr>
            <a:spLocks noGrp="1" noChangeArrowheads="1"/>
          </p:cNvSpPr>
          <p:nvPr>
            <p:ph type="title"/>
          </p:nvPr>
        </p:nvSpPr>
        <p:spPr>
          <a:xfrm>
            <a:off x="1116013" y="188913"/>
            <a:ext cx="7793037" cy="287337"/>
          </a:xfrm>
        </p:spPr>
        <p:txBody>
          <a:bodyPr/>
          <a:lstStyle/>
          <a:p>
            <a:pPr algn="ctr" eaLnBrk="1" hangingPunct="1"/>
            <a:r>
              <a:rPr lang="en-US" altLang="zh-CN" sz="3200" b="1"/>
              <a:t>SONET/SDH</a:t>
            </a:r>
            <a:r>
              <a:rPr lang="zh-CN" altLang="en-US" sz="3200" b="1"/>
              <a:t>高阶复用</a:t>
            </a:r>
          </a:p>
        </p:txBody>
      </p:sp>
      <p:sp>
        <p:nvSpPr>
          <p:cNvPr id="78853" name="Rectangle 10"/>
          <p:cNvSpPr>
            <a:spLocks noChangeArrowheads="1"/>
          </p:cNvSpPr>
          <p:nvPr/>
        </p:nvSpPr>
        <p:spPr bwMode="auto">
          <a:xfrm>
            <a:off x="1090613" y="328613"/>
            <a:ext cx="863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1200" b="1">
                <a:solidFill>
                  <a:srgbClr val="000000"/>
                </a:solidFill>
                <a:latin typeface="Arial" panose="020B0604020202020204" pitchFamily="34" charset="0"/>
              </a:rPr>
              <a:t>Low-speed</a:t>
            </a:r>
          </a:p>
          <a:p>
            <a:pPr algn="ctr">
              <a:spcBef>
                <a:spcPct val="0"/>
              </a:spcBef>
              <a:buClrTx/>
              <a:buSzTx/>
              <a:buFontTx/>
              <a:buNone/>
            </a:pPr>
            <a:r>
              <a:rPr lang="en-US" altLang="zh-CN" sz="1200" b="1">
                <a:solidFill>
                  <a:srgbClr val="000000"/>
                </a:solidFill>
                <a:latin typeface="Arial" panose="020B0604020202020204" pitchFamily="34" charset="0"/>
              </a:rPr>
              <a:t>mapping</a:t>
            </a:r>
          </a:p>
          <a:p>
            <a:pPr algn="ctr">
              <a:spcBef>
                <a:spcPct val="0"/>
              </a:spcBef>
              <a:buClrTx/>
              <a:buSzTx/>
              <a:buFontTx/>
              <a:buNone/>
            </a:pPr>
            <a:r>
              <a:rPr lang="en-US" altLang="zh-CN" sz="1200" b="1">
                <a:solidFill>
                  <a:srgbClr val="000000"/>
                </a:solidFill>
                <a:latin typeface="Arial" panose="020B0604020202020204" pitchFamily="34" charset="0"/>
              </a:rPr>
              <a:t>function</a:t>
            </a:r>
          </a:p>
        </p:txBody>
      </p:sp>
      <p:sp>
        <p:nvSpPr>
          <p:cNvPr id="78854" name="Rectangle 11"/>
          <p:cNvSpPr>
            <a:spLocks noChangeArrowheads="1"/>
          </p:cNvSpPr>
          <p:nvPr/>
        </p:nvSpPr>
        <p:spPr bwMode="auto">
          <a:xfrm>
            <a:off x="1042988" y="1989138"/>
            <a:ext cx="936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1200" b="1">
                <a:solidFill>
                  <a:srgbClr val="000000"/>
                </a:solidFill>
                <a:latin typeface="Arial" panose="020B0604020202020204" pitchFamily="34" charset="0"/>
              </a:rPr>
              <a:t>medium-speed</a:t>
            </a:r>
          </a:p>
          <a:p>
            <a:pPr algn="ctr">
              <a:spcBef>
                <a:spcPct val="0"/>
              </a:spcBef>
              <a:buClrTx/>
              <a:buSzTx/>
              <a:buFontTx/>
              <a:buNone/>
            </a:pPr>
            <a:r>
              <a:rPr lang="en-US" altLang="zh-CN" sz="1200" b="1">
                <a:solidFill>
                  <a:srgbClr val="000000"/>
                </a:solidFill>
                <a:latin typeface="Arial" panose="020B0604020202020204" pitchFamily="34" charset="0"/>
              </a:rPr>
              <a:t>mapping</a:t>
            </a:r>
          </a:p>
          <a:p>
            <a:pPr algn="ctr">
              <a:spcBef>
                <a:spcPct val="0"/>
              </a:spcBef>
              <a:buClrTx/>
              <a:buSzTx/>
              <a:buFontTx/>
              <a:buNone/>
            </a:pPr>
            <a:r>
              <a:rPr lang="en-US" altLang="zh-CN" sz="1200" b="1">
                <a:solidFill>
                  <a:srgbClr val="000000"/>
                </a:solidFill>
                <a:latin typeface="Arial" panose="020B0604020202020204" pitchFamily="34" charset="0"/>
              </a:rPr>
              <a:t>function</a:t>
            </a:r>
          </a:p>
        </p:txBody>
      </p:sp>
      <p:sp>
        <p:nvSpPr>
          <p:cNvPr id="78855" name="Rectangle 12"/>
          <p:cNvSpPr>
            <a:spLocks noChangeArrowheads="1"/>
          </p:cNvSpPr>
          <p:nvPr/>
        </p:nvSpPr>
        <p:spPr bwMode="auto">
          <a:xfrm>
            <a:off x="1042988" y="3644900"/>
            <a:ext cx="936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1200" b="1">
                <a:solidFill>
                  <a:srgbClr val="000000"/>
                </a:solidFill>
                <a:latin typeface="Arial" panose="020B0604020202020204" pitchFamily="34" charset="0"/>
              </a:rPr>
              <a:t>medium-speed</a:t>
            </a:r>
          </a:p>
          <a:p>
            <a:pPr algn="ctr">
              <a:spcBef>
                <a:spcPct val="0"/>
              </a:spcBef>
              <a:buClrTx/>
              <a:buSzTx/>
              <a:buFontTx/>
              <a:buNone/>
            </a:pPr>
            <a:r>
              <a:rPr lang="en-US" altLang="zh-CN" sz="1200" b="1">
                <a:solidFill>
                  <a:srgbClr val="000000"/>
                </a:solidFill>
                <a:latin typeface="Arial" panose="020B0604020202020204" pitchFamily="34" charset="0"/>
              </a:rPr>
              <a:t>mapping</a:t>
            </a:r>
          </a:p>
          <a:p>
            <a:pPr algn="ctr">
              <a:spcBef>
                <a:spcPct val="0"/>
              </a:spcBef>
              <a:buClrTx/>
              <a:buSzTx/>
              <a:buFontTx/>
              <a:buNone/>
            </a:pPr>
            <a:r>
              <a:rPr lang="en-US" altLang="zh-CN" sz="1200" b="1">
                <a:solidFill>
                  <a:srgbClr val="000000"/>
                </a:solidFill>
                <a:latin typeface="Arial" panose="020B0604020202020204" pitchFamily="34" charset="0"/>
              </a:rPr>
              <a:t>function</a:t>
            </a:r>
          </a:p>
        </p:txBody>
      </p:sp>
    </p:spTree>
    <p:extLst>
      <p:ext uri="{BB962C8B-B14F-4D97-AF65-F5344CB8AC3E}">
        <p14:creationId xmlns:p14="http://schemas.microsoft.com/office/powerpoint/2010/main" val="3524616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zh-CN" b="1"/>
              <a:t>Chapter 2 </a:t>
            </a:r>
            <a:r>
              <a:rPr lang="zh-CN" altLang="en-US" b="1"/>
              <a:t>物理层</a:t>
            </a:r>
          </a:p>
        </p:txBody>
      </p:sp>
      <p:sp>
        <p:nvSpPr>
          <p:cNvPr id="80899" name="Rectangle 4"/>
          <p:cNvSpPr>
            <a:spLocks noGrp="1" noChangeArrowheads="1"/>
          </p:cNvSpPr>
          <p:nvPr>
            <p:ph type="body" idx="1"/>
          </p:nvPr>
        </p:nvSpPr>
        <p:spPr>
          <a:xfrm>
            <a:off x="1182688" y="2017713"/>
            <a:ext cx="7046912" cy="3392487"/>
          </a:xfrm>
        </p:spPr>
        <p:txBody>
          <a:bodyPr/>
          <a:lstStyle/>
          <a:p>
            <a:pPr eaLnBrk="1" hangingPunct="1"/>
            <a:r>
              <a:rPr lang="en-US" altLang="zh-CN" b="1"/>
              <a:t>2.1</a:t>
            </a:r>
            <a:r>
              <a:rPr lang="zh-CN" altLang="en-US" b="1"/>
              <a:t>数据通信的理论基础</a:t>
            </a:r>
          </a:p>
          <a:p>
            <a:pPr eaLnBrk="1" hangingPunct="1"/>
            <a:r>
              <a:rPr lang="en-US" altLang="zh-CN" b="1"/>
              <a:t>2.2</a:t>
            </a:r>
            <a:r>
              <a:rPr lang="zh-CN" altLang="en-US" b="1"/>
              <a:t>传输介质</a:t>
            </a:r>
            <a:endParaRPr lang="en-US" altLang="zh-CN" b="1"/>
          </a:p>
          <a:p>
            <a:pPr eaLnBrk="1" hangingPunct="1"/>
            <a:r>
              <a:rPr lang="en-US" altLang="zh-CN" b="1"/>
              <a:t>2.3</a:t>
            </a:r>
            <a:r>
              <a:rPr lang="zh-CN" altLang="en-US" b="1"/>
              <a:t>数字调制与多路复用</a:t>
            </a:r>
          </a:p>
          <a:p>
            <a:pPr eaLnBrk="1" hangingPunct="1"/>
            <a:r>
              <a:rPr lang="en-US" altLang="zh-CN" b="1">
                <a:solidFill>
                  <a:srgbClr val="FF0000"/>
                </a:solidFill>
              </a:rPr>
              <a:t>2.3</a:t>
            </a:r>
            <a:r>
              <a:rPr lang="zh-CN" altLang="en-US" b="1">
                <a:solidFill>
                  <a:srgbClr val="FF0000"/>
                </a:solidFill>
              </a:rPr>
              <a:t>电话系统</a:t>
            </a:r>
          </a:p>
          <a:p>
            <a:pPr eaLnBrk="1" hangingPunct="1"/>
            <a:r>
              <a:rPr lang="en-US" altLang="zh-CN" b="1"/>
              <a:t>2.4</a:t>
            </a:r>
            <a:r>
              <a:rPr lang="zh-CN" altLang="en-US" b="1"/>
              <a:t>交换技术</a:t>
            </a:r>
          </a:p>
          <a:p>
            <a:pPr eaLnBrk="1" hangingPunct="1"/>
            <a:endParaRPr lang="en-US" altLang="zh-CN" b="1"/>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zh-CN" altLang="en-US" b="1" dirty="0"/>
              <a:t>公用电话交换网</a:t>
            </a:r>
          </a:p>
        </p:txBody>
      </p:sp>
      <p:pic>
        <p:nvPicPr>
          <p:cNvPr id="829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3276600"/>
            <a:ext cx="8497888" cy="2020888"/>
          </a:xfrm>
        </p:spPr>
      </p:pic>
      <p:sp>
        <p:nvSpPr>
          <p:cNvPr id="82948" name="Text Box 5"/>
          <p:cNvSpPr txBox="1">
            <a:spLocks noChangeArrowheads="1"/>
          </p:cNvSpPr>
          <p:nvPr/>
        </p:nvSpPr>
        <p:spPr bwMode="auto">
          <a:xfrm>
            <a:off x="762000" y="2057400"/>
            <a:ext cx="693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400" b="1" dirty="0"/>
              <a:t>公用电话交换网</a:t>
            </a:r>
            <a:r>
              <a:rPr lang="en-US" altLang="zh-CN" sz="2400" b="1" dirty="0"/>
              <a:t>PSTN</a:t>
            </a:r>
            <a:r>
              <a:rPr lang="zh-CN" altLang="en-US" sz="2400" b="1" dirty="0"/>
              <a:t>（</a:t>
            </a:r>
            <a:r>
              <a:rPr lang="en-US" altLang="zh-CN" sz="2400" b="1" dirty="0"/>
              <a:t>Public Switched Telephone Network)</a:t>
            </a:r>
          </a:p>
        </p:txBody>
      </p:sp>
      <p:sp>
        <p:nvSpPr>
          <p:cNvPr id="82949" name="Text Box 6"/>
          <p:cNvSpPr txBox="1">
            <a:spLocks noChangeArrowheads="1"/>
          </p:cNvSpPr>
          <p:nvPr/>
        </p:nvSpPr>
        <p:spPr bwMode="auto">
          <a:xfrm>
            <a:off x="2057400" y="3276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端局</a:t>
            </a:r>
          </a:p>
        </p:txBody>
      </p:sp>
      <p:sp>
        <p:nvSpPr>
          <p:cNvPr id="82950" name="Text Box 7"/>
          <p:cNvSpPr txBox="1">
            <a:spLocks noChangeArrowheads="1"/>
          </p:cNvSpPr>
          <p:nvPr/>
        </p:nvSpPr>
        <p:spPr bwMode="auto">
          <a:xfrm>
            <a:off x="28956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长途局</a:t>
            </a:r>
          </a:p>
        </p:txBody>
      </p:sp>
      <p:sp>
        <p:nvSpPr>
          <p:cNvPr id="82951" name="Text Box 8"/>
          <p:cNvSpPr txBox="1">
            <a:spLocks noChangeArrowheads="1"/>
          </p:cNvSpPr>
          <p:nvPr/>
        </p:nvSpPr>
        <p:spPr bwMode="auto">
          <a:xfrm>
            <a:off x="4038600" y="3124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中心交换局</a:t>
            </a:r>
          </a:p>
        </p:txBody>
      </p:sp>
      <p:sp>
        <p:nvSpPr>
          <p:cNvPr id="82952" name="Text Box 9"/>
          <p:cNvSpPr txBox="1">
            <a:spLocks noChangeArrowheads="1"/>
          </p:cNvSpPr>
          <p:nvPr/>
        </p:nvSpPr>
        <p:spPr bwMode="auto">
          <a:xfrm>
            <a:off x="6588125" y="32131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端局</a:t>
            </a:r>
          </a:p>
        </p:txBody>
      </p:sp>
      <p:sp>
        <p:nvSpPr>
          <p:cNvPr id="82953" name="Text Box 11"/>
          <p:cNvSpPr txBox="1">
            <a:spLocks noChangeArrowheads="1"/>
          </p:cNvSpPr>
          <p:nvPr/>
        </p:nvSpPr>
        <p:spPr bwMode="auto">
          <a:xfrm>
            <a:off x="5435600" y="314166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b="1"/>
              <a:t>长途局</a:t>
            </a:r>
          </a:p>
        </p:txBody>
      </p:sp>
      <p:sp>
        <p:nvSpPr>
          <p:cNvPr id="82954" name="Text Box 12"/>
          <p:cNvSpPr txBox="1">
            <a:spLocks noChangeArrowheads="1"/>
          </p:cNvSpPr>
          <p:nvPr/>
        </p:nvSpPr>
        <p:spPr bwMode="auto">
          <a:xfrm>
            <a:off x="827088" y="4652963"/>
            <a:ext cx="122396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本地回路</a:t>
            </a:r>
          </a:p>
        </p:txBody>
      </p:sp>
      <p:sp>
        <p:nvSpPr>
          <p:cNvPr id="82955" name="Text Box 13"/>
          <p:cNvSpPr txBox="1">
            <a:spLocks noChangeArrowheads="1"/>
          </p:cNvSpPr>
          <p:nvPr/>
        </p:nvSpPr>
        <p:spPr bwMode="auto">
          <a:xfrm>
            <a:off x="2268538" y="4652963"/>
            <a:ext cx="1295400"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长途干线</a:t>
            </a:r>
          </a:p>
        </p:txBody>
      </p:sp>
      <p:sp>
        <p:nvSpPr>
          <p:cNvPr id="82956" name="Text Box 15"/>
          <p:cNvSpPr txBox="1">
            <a:spLocks noChangeArrowheads="1"/>
          </p:cNvSpPr>
          <p:nvPr/>
        </p:nvSpPr>
        <p:spPr bwMode="auto">
          <a:xfrm>
            <a:off x="3924300" y="4652963"/>
            <a:ext cx="172878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很高带宽的中心长途干线</a:t>
            </a:r>
          </a:p>
        </p:txBody>
      </p:sp>
      <p:sp>
        <p:nvSpPr>
          <p:cNvPr id="82957" name="Text Box 17"/>
          <p:cNvSpPr txBox="1">
            <a:spLocks noChangeArrowheads="1"/>
          </p:cNvSpPr>
          <p:nvPr/>
        </p:nvSpPr>
        <p:spPr bwMode="auto">
          <a:xfrm>
            <a:off x="7092950" y="4652963"/>
            <a:ext cx="122396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本地回路</a:t>
            </a:r>
          </a:p>
        </p:txBody>
      </p:sp>
      <p:sp>
        <p:nvSpPr>
          <p:cNvPr id="82958" name="Text Box 18"/>
          <p:cNvSpPr txBox="1">
            <a:spLocks noChangeArrowheads="1"/>
          </p:cNvSpPr>
          <p:nvPr/>
        </p:nvSpPr>
        <p:spPr bwMode="auto">
          <a:xfrm>
            <a:off x="5867400" y="4724400"/>
            <a:ext cx="1295400"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长途干线</a:t>
            </a:r>
          </a:p>
        </p:txBody>
      </p:sp>
      <p:sp>
        <p:nvSpPr>
          <p:cNvPr id="82959" name="Rectangle 19"/>
          <p:cNvSpPr>
            <a:spLocks noChangeArrowheads="1"/>
          </p:cNvSpPr>
          <p:nvPr/>
        </p:nvSpPr>
        <p:spPr bwMode="auto">
          <a:xfrm>
            <a:off x="1116013" y="5373688"/>
            <a:ext cx="7488237" cy="115093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本地回路：双绞线将家庭连接到电信公司，模拟信号</a:t>
            </a:r>
          </a:p>
          <a:p>
            <a:pPr eaLnBrk="1" hangingPunct="1">
              <a:spcBef>
                <a:spcPct val="0"/>
              </a:spcBef>
              <a:buClrTx/>
              <a:buSzTx/>
              <a:buFontTx/>
              <a:buNone/>
            </a:pPr>
            <a:r>
              <a:rPr lang="zh-CN" altLang="en-US" sz="2400" b="1"/>
              <a:t>干线：光纤将交换局连接起来，数字信号</a:t>
            </a:r>
          </a:p>
          <a:p>
            <a:pPr eaLnBrk="1" hangingPunct="1">
              <a:spcBef>
                <a:spcPct val="0"/>
              </a:spcBef>
              <a:buClrTx/>
              <a:buSzTx/>
              <a:buFontTx/>
              <a:buNone/>
            </a:pPr>
            <a:r>
              <a:rPr lang="zh-CN" altLang="en-US" sz="2400" b="1"/>
              <a:t>交换局：将电话呼叫从一条干线交换到另一条干线</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50938" y="214313"/>
            <a:ext cx="7793037" cy="622300"/>
          </a:xfrm>
        </p:spPr>
        <p:txBody>
          <a:bodyPr/>
          <a:lstStyle/>
          <a:p>
            <a:pPr eaLnBrk="1" hangingPunct="1"/>
            <a:r>
              <a:rPr lang="zh-CN" altLang="en-US" sz="4000" b="1"/>
              <a:t>本地回路</a:t>
            </a:r>
          </a:p>
        </p:txBody>
      </p:sp>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6"/>
          <p:cNvSpPr txBox="1">
            <a:spLocks noChangeArrowheads="1"/>
          </p:cNvSpPr>
          <p:nvPr/>
        </p:nvSpPr>
        <p:spPr bwMode="auto">
          <a:xfrm>
            <a:off x="12700" y="3322638"/>
            <a:ext cx="10080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调制解调器</a:t>
            </a:r>
          </a:p>
        </p:txBody>
      </p:sp>
      <p:sp>
        <p:nvSpPr>
          <p:cNvPr id="83973" name="Text Box 7"/>
          <p:cNvSpPr txBox="1">
            <a:spLocks noChangeArrowheads="1"/>
          </p:cNvSpPr>
          <p:nvPr/>
        </p:nvSpPr>
        <p:spPr bwMode="auto">
          <a:xfrm>
            <a:off x="1116013" y="2276475"/>
            <a:ext cx="1223962"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本地回路</a:t>
            </a:r>
            <a:r>
              <a:rPr lang="en-US" altLang="zh-CN" sz="1800" b="1"/>
              <a:t>(</a:t>
            </a:r>
            <a:r>
              <a:rPr lang="zh-CN" altLang="en-US" sz="1800" b="1"/>
              <a:t>双绞线、模拟</a:t>
            </a:r>
            <a:r>
              <a:rPr lang="en-US" altLang="zh-CN" sz="1800" b="1"/>
              <a:t>)</a:t>
            </a:r>
          </a:p>
        </p:txBody>
      </p:sp>
      <p:sp>
        <p:nvSpPr>
          <p:cNvPr id="83974" name="Text Box 8"/>
          <p:cNvSpPr txBox="1">
            <a:spLocks noChangeArrowheads="1"/>
          </p:cNvSpPr>
          <p:nvPr/>
        </p:nvSpPr>
        <p:spPr bwMode="auto">
          <a:xfrm>
            <a:off x="2195513" y="4292600"/>
            <a:ext cx="122396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端局</a:t>
            </a:r>
          </a:p>
        </p:txBody>
      </p:sp>
      <p:sp>
        <p:nvSpPr>
          <p:cNvPr id="83975" name="Text Box 9"/>
          <p:cNvSpPr txBox="1">
            <a:spLocks noChangeArrowheads="1"/>
          </p:cNvSpPr>
          <p:nvPr/>
        </p:nvSpPr>
        <p:spPr bwMode="auto">
          <a:xfrm>
            <a:off x="1908175" y="3213100"/>
            <a:ext cx="12239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编解码器</a:t>
            </a:r>
          </a:p>
        </p:txBody>
      </p:sp>
      <p:sp>
        <p:nvSpPr>
          <p:cNvPr id="83976" name="Text Box 10"/>
          <p:cNvSpPr txBox="1">
            <a:spLocks noChangeArrowheads="1"/>
          </p:cNvSpPr>
          <p:nvPr/>
        </p:nvSpPr>
        <p:spPr bwMode="auto">
          <a:xfrm>
            <a:off x="2411413" y="2276475"/>
            <a:ext cx="1655762"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中带宽干线（光纤、数字）</a:t>
            </a:r>
          </a:p>
        </p:txBody>
      </p:sp>
      <p:sp>
        <p:nvSpPr>
          <p:cNvPr id="83977" name="Text Box 11"/>
          <p:cNvSpPr txBox="1">
            <a:spLocks noChangeArrowheads="1"/>
          </p:cNvSpPr>
          <p:nvPr/>
        </p:nvSpPr>
        <p:spPr bwMode="auto">
          <a:xfrm>
            <a:off x="7092950" y="2276475"/>
            <a:ext cx="10080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数字线</a:t>
            </a:r>
          </a:p>
        </p:txBody>
      </p:sp>
      <p:sp>
        <p:nvSpPr>
          <p:cNvPr id="83978" name="Text Box 12"/>
          <p:cNvSpPr txBox="1">
            <a:spLocks noChangeArrowheads="1"/>
          </p:cNvSpPr>
          <p:nvPr/>
        </p:nvSpPr>
        <p:spPr bwMode="auto">
          <a:xfrm>
            <a:off x="3922713" y="4365625"/>
            <a:ext cx="1944687"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高带宽干线（光纤、数字）</a:t>
            </a:r>
          </a:p>
        </p:txBody>
      </p:sp>
      <p:sp>
        <p:nvSpPr>
          <p:cNvPr id="83979" name="Rectangle 13"/>
          <p:cNvSpPr>
            <a:spLocks noChangeArrowheads="1"/>
          </p:cNvSpPr>
          <p:nvPr/>
        </p:nvSpPr>
        <p:spPr bwMode="auto">
          <a:xfrm>
            <a:off x="4427538" y="2565400"/>
            <a:ext cx="865187" cy="647700"/>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长途局</a:t>
            </a:r>
          </a:p>
        </p:txBody>
      </p:sp>
      <p:sp>
        <p:nvSpPr>
          <p:cNvPr id="83980" name="Rectangle 14"/>
          <p:cNvSpPr>
            <a:spLocks noChangeArrowheads="1"/>
          </p:cNvSpPr>
          <p:nvPr/>
        </p:nvSpPr>
        <p:spPr bwMode="auto">
          <a:xfrm>
            <a:off x="3708400" y="3573463"/>
            <a:ext cx="865188" cy="647700"/>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长途局</a:t>
            </a:r>
          </a:p>
        </p:txBody>
      </p:sp>
      <p:sp>
        <p:nvSpPr>
          <p:cNvPr id="83981" name="Rectangle 15"/>
          <p:cNvSpPr>
            <a:spLocks noChangeArrowheads="1"/>
          </p:cNvSpPr>
          <p:nvPr/>
        </p:nvSpPr>
        <p:spPr bwMode="auto">
          <a:xfrm>
            <a:off x="5148263" y="3573463"/>
            <a:ext cx="865187" cy="647700"/>
          </a:xfrm>
          <a:prstGeom prst="rect">
            <a:avLst/>
          </a:prstGeom>
          <a:solidFill>
            <a:schemeClr val="bg1"/>
          </a:solidFill>
          <a:ln w="9525">
            <a:solidFill>
              <a:schemeClr val="tx1"/>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长途局</a:t>
            </a:r>
          </a:p>
        </p:txBody>
      </p:sp>
      <p:sp>
        <p:nvSpPr>
          <p:cNvPr id="83982" name="Text Box 16"/>
          <p:cNvSpPr txBox="1">
            <a:spLocks noChangeArrowheads="1"/>
          </p:cNvSpPr>
          <p:nvPr/>
        </p:nvSpPr>
        <p:spPr bwMode="auto">
          <a:xfrm>
            <a:off x="7451725" y="3494088"/>
            <a:ext cx="16922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调制解调器群</a:t>
            </a:r>
          </a:p>
        </p:txBody>
      </p:sp>
      <p:sp>
        <p:nvSpPr>
          <p:cNvPr id="83983" name="Text Box 17"/>
          <p:cNvSpPr txBox="1">
            <a:spLocks noChangeArrowheads="1"/>
          </p:cNvSpPr>
          <p:nvPr/>
        </p:nvSpPr>
        <p:spPr bwMode="auto">
          <a:xfrm>
            <a:off x="6227763" y="4076700"/>
            <a:ext cx="122396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a:t>编解码器</a:t>
            </a:r>
          </a:p>
        </p:txBody>
      </p:sp>
      <p:sp>
        <p:nvSpPr>
          <p:cNvPr id="83984" name="Rectangle 18"/>
          <p:cNvSpPr>
            <a:spLocks noChangeArrowheads="1"/>
          </p:cNvSpPr>
          <p:nvPr/>
        </p:nvSpPr>
        <p:spPr bwMode="auto">
          <a:xfrm>
            <a:off x="250825" y="5157788"/>
            <a:ext cx="6624638"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solidFill>
                  <a:schemeClr val="hlink"/>
                </a:solidFill>
              </a:rPr>
              <a:t>调制解调器：</a:t>
            </a:r>
            <a:r>
              <a:rPr lang="zh-CN" altLang="en-US" sz="2000" b="1"/>
              <a:t>将来自计算机的数字信号调制成模拟信号，以在本地回路上传输，或执行相反的过程（在计算机端）</a:t>
            </a:r>
            <a:br>
              <a:rPr lang="zh-CN" altLang="en-US" sz="2000" b="1"/>
            </a:br>
            <a:endParaRPr lang="zh-CN" altLang="en-US" sz="2000" b="1"/>
          </a:p>
          <a:p>
            <a:pPr eaLnBrk="1" hangingPunct="1">
              <a:spcBef>
                <a:spcPct val="0"/>
              </a:spcBef>
              <a:buClrTx/>
              <a:buSzTx/>
              <a:buFontTx/>
              <a:buNone/>
            </a:pPr>
            <a:r>
              <a:rPr lang="zh-CN" altLang="en-US" sz="2000" b="1">
                <a:solidFill>
                  <a:schemeClr val="hlink"/>
                </a:solidFill>
              </a:rPr>
              <a:t>编解码器：</a:t>
            </a:r>
            <a:r>
              <a:rPr lang="zh-CN" altLang="en-US" sz="2000" b="1"/>
              <a:t>将来自本地回路的模拟信号转换成数字信号，在长途干线上传输，或者执行相反的过程（在端局端）</a:t>
            </a:r>
          </a:p>
        </p:txBody>
      </p:sp>
      <p:sp>
        <p:nvSpPr>
          <p:cNvPr id="2" name="任意多边形 1"/>
          <p:cNvSpPr/>
          <p:nvPr/>
        </p:nvSpPr>
        <p:spPr>
          <a:xfrm>
            <a:off x="603849" y="3122762"/>
            <a:ext cx="7237562" cy="1737412"/>
          </a:xfrm>
          <a:custGeom>
            <a:avLst/>
            <a:gdLst>
              <a:gd name="connsiteX0" fmla="*/ 0 w 7237562"/>
              <a:gd name="connsiteY0" fmla="*/ 0 h 1737412"/>
              <a:gd name="connsiteX1" fmla="*/ 1449238 w 7237562"/>
              <a:gd name="connsiteY1" fmla="*/ 750498 h 1737412"/>
              <a:gd name="connsiteX2" fmla="*/ 3252159 w 7237562"/>
              <a:gd name="connsiteY2" fmla="*/ 871268 h 1737412"/>
              <a:gd name="connsiteX3" fmla="*/ 4666891 w 7237562"/>
              <a:gd name="connsiteY3" fmla="*/ 845389 h 1737412"/>
              <a:gd name="connsiteX4" fmla="*/ 5883215 w 7237562"/>
              <a:gd name="connsiteY4" fmla="*/ 1725283 h 1737412"/>
              <a:gd name="connsiteX5" fmla="*/ 7237562 w 7237562"/>
              <a:gd name="connsiteY5" fmla="*/ 1276710 h 17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7562" h="1737412">
                <a:moveTo>
                  <a:pt x="0" y="0"/>
                </a:moveTo>
                <a:cubicBezTo>
                  <a:pt x="453606" y="302643"/>
                  <a:pt x="907212" y="605287"/>
                  <a:pt x="1449238" y="750498"/>
                </a:cubicBezTo>
                <a:cubicBezTo>
                  <a:pt x="1991264" y="895709"/>
                  <a:pt x="2715884" y="855453"/>
                  <a:pt x="3252159" y="871268"/>
                </a:cubicBezTo>
                <a:cubicBezTo>
                  <a:pt x="3788434" y="887083"/>
                  <a:pt x="4228382" y="703053"/>
                  <a:pt x="4666891" y="845389"/>
                </a:cubicBezTo>
                <a:cubicBezTo>
                  <a:pt x="5105400" y="987725"/>
                  <a:pt x="5454770" y="1653396"/>
                  <a:pt x="5883215" y="1725283"/>
                </a:cubicBezTo>
                <a:cubicBezTo>
                  <a:pt x="6311660" y="1797170"/>
                  <a:pt x="6774611" y="1536940"/>
                  <a:pt x="7237562" y="127671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zh-CN" altLang="en-US" b="1" dirty="0"/>
              <a:t>调制解调</a:t>
            </a:r>
          </a:p>
        </p:txBody>
      </p:sp>
      <p:sp>
        <p:nvSpPr>
          <p:cNvPr id="84995" name="Rectangle 4"/>
          <p:cNvSpPr>
            <a:spLocks noGrp="1" noChangeArrowheads="1"/>
          </p:cNvSpPr>
          <p:nvPr>
            <p:ph type="body" idx="1"/>
          </p:nvPr>
        </p:nvSpPr>
        <p:spPr>
          <a:xfrm>
            <a:off x="107950" y="2105025"/>
            <a:ext cx="5616575" cy="4752975"/>
          </a:xfrm>
          <a:noFill/>
        </p:spPr>
        <p:txBody>
          <a:bodyPr/>
          <a:lstStyle/>
          <a:p>
            <a:pPr eaLnBrk="1" hangingPunct="1">
              <a:lnSpc>
                <a:spcPct val="80000"/>
              </a:lnSpc>
            </a:pPr>
            <a:r>
              <a:rPr lang="zh-CN" altLang="en-US" sz="2400" b="1" dirty="0"/>
              <a:t>由于基带（</a:t>
            </a:r>
            <a:r>
              <a:rPr lang="en-US" altLang="zh-CN" sz="2400" b="1" dirty="0"/>
              <a:t>baseband</a:t>
            </a:r>
            <a:r>
              <a:rPr lang="zh-CN" altLang="en-US" sz="2400" b="1" dirty="0"/>
              <a:t>）信号在长距离的传输信道上会受到衰减、畸变及噪声等的影响，因此在发送端必须转换成一种适合于在信道上传输的信道信号，这个转换过程就叫调制（</a:t>
            </a:r>
            <a:r>
              <a:rPr lang="en-US" altLang="zh-CN" sz="2400" b="1" dirty="0"/>
              <a:t>modulation</a:t>
            </a:r>
            <a:r>
              <a:rPr lang="zh-CN" altLang="en-US" sz="2400" b="1" dirty="0"/>
              <a:t>），在接收端的相反转换过程称为解调（</a:t>
            </a:r>
            <a:r>
              <a:rPr lang="en-US" altLang="zh-CN" sz="2400" b="1" dirty="0"/>
              <a:t>demodulation</a:t>
            </a:r>
            <a:r>
              <a:rPr lang="zh-CN" altLang="en-US" sz="2400" b="1" dirty="0"/>
              <a:t>）</a:t>
            </a:r>
          </a:p>
          <a:p>
            <a:pPr eaLnBrk="1" hangingPunct="1">
              <a:lnSpc>
                <a:spcPct val="80000"/>
              </a:lnSpc>
            </a:pPr>
            <a:r>
              <a:rPr lang="zh-CN" altLang="en-US" sz="2400" b="1" dirty="0"/>
              <a:t>调制解调器（</a:t>
            </a:r>
            <a:r>
              <a:rPr lang="en-US" altLang="zh-CN" sz="2400" b="1" dirty="0"/>
              <a:t>MODEM</a:t>
            </a:r>
            <a:r>
              <a:rPr lang="zh-CN" altLang="en-US" sz="2400" b="1" dirty="0"/>
              <a:t>）就是调制器（</a:t>
            </a:r>
            <a:r>
              <a:rPr lang="en-US" altLang="zh-CN" sz="2400" b="1" dirty="0" err="1"/>
              <a:t>MOdulator</a:t>
            </a:r>
            <a:r>
              <a:rPr lang="zh-CN" altLang="en-US" sz="2400" b="1" dirty="0"/>
              <a:t>）和解调器（</a:t>
            </a:r>
            <a:r>
              <a:rPr lang="en-US" altLang="zh-CN" sz="2400" b="1" dirty="0" err="1"/>
              <a:t>DEModulator</a:t>
            </a:r>
            <a:r>
              <a:rPr lang="zh-CN" altLang="en-US" sz="2400" b="1" dirty="0"/>
              <a:t>）的组合</a:t>
            </a:r>
          </a:p>
          <a:p>
            <a:pPr eaLnBrk="1" hangingPunct="1">
              <a:lnSpc>
                <a:spcPct val="80000"/>
              </a:lnSpc>
            </a:pPr>
            <a:r>
              <a:rPr lang="zh-CN" altLang="en-US" sz="2400" b="1" dirty="0"/>
              <a:t>三类调制：</a:t>
            </a:r>
          </a:p>
          <a:p>
            <a:pPr lvl="1" eaLnBrk="1" hangingPunct="1">
              <a:lnSpc>
                <a:spcPct val="80000"/>
              </a:lnSpc>
            </a:pPr>
            <a:r>
              <a:rPr lang="zh-CN" altLang="en-US" sz="2000" b="1" dirty="0"/>
              <a:t>连续波数字调制（数字</a:t>
            </a:r>
            <a:r>
              <a:rPr lang="zh-CN" altLang="en-US" sz="2000" b="1" dirty="0">
                <a:sym typeface="Symbol" panose="05050102010706020507" pitchFamily="18" charset="2"/>
              </a:rPr>
              <a:t>模拟</a:t>
            </a:r>
            <a:r>
              <a:rPr lang="zh-CN" altLang="en-US" sz="2000" b="1" dirty="0"/>
              <a:t>）</a:t>
            </a:r>
          </a:p>
          <a:p>
            <a:pPr lvl="1" eaLnBrk="1" hangingPunct="1">
              <a:lnSpc>
                <a:spcPct val="80000"/>
              </a:lnSpc>
            </a:pPr>
            <a:r>
              <a:rPr lang="zh-CN" altLang="en-US" sz="2000" b="1" dirty="0"/>
              <a:t>脉冲数字调制（</a:t>
            </a:r>
            <a:r>
              <a:rPr lang="zh-CN" altLang="en-US" sz="2000" b="1" dirty="0">
                <a:sym typeface="Symbol" panose="05050102010706020507" pitchFamily="18" charset="2"/>
              </a:rPr>
              <a:t>模拟</a:t>
            </a:r>
            <a:r>
              <a:rPr lang="zh-CN" altLang="en-US" sz="2000" b="1" dirty="0"/>
              <a:t>数字）</a:t>
            </a:r>
          </a:p>
          <a:p>
            <a:pPr lvl="1" eaLnBrk="1" hangingPunct="1">
              <a:lnSpc>
                <a:spcPct val="80000"/>
              </a:lnSpc>
            </a:pPr>
            <a:r>
              <a:rPr lang="zh-CN" altLang="en-US" sz="2000" b="1" dirty="0"/>
              <a:t>数字数据的数字信号编码（数字</a:t>
            </a:r>
            <a:r>
              <a:rPr lang="zh-CN" altLang="en-US" sz="2000" b="1" dirty="0">
                <a:sym typeface="Symbol" panose="05050102010706020507" pitchFamily="18" charset="2"/>
              </a:rPr>
              <a:t></a:t>
            </a:r>
            <a:r>
              <a:rPr lang="zh-CN" altLang="en-US" sz="2000" b="1" dirty="0"/>
              <a:t>数字）</a:t>
            </a:r>
          </a:p>
        </p:txBody>
      </p:sp>
      <p:pic>
        <p:nvPicPr>
          <p:cNvPr id="849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3979863"/>
            <a:ext cx="354965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2108200"/>
            <a:ext cx="34940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0276" y="300434"/>
            <a:ext cx="7793037" cy="839688"/>
          </a:xfrm>
        </p:spPr>
        <p:txBody>
          <a:bodyPr/>
          <a:lstStyle/>
          <a:p>
            <a:r>
              <a:rPr lang="zh-CN" altLang="en-US" b="1" dirty="0"/>
              <a:t>固网接入：光进铜退</a:t>
            </a: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22660"/>
            <a:ext cx="868680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2670447"/>
            <a:ext cx="8640763"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11897"/>
            <a:ext cx="865028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413" y="5512072"/>
            <a:ext cx="84709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4861108" y="1306312"/>
            <a:ext cx="3789180" cy="461665"/>
          </a:xfrm>
          <a:prstGeom prst="rect">
            <a:avLst/>
          </a:prstGeom>
          <a:noFill/>
        </p:spPr>
        <p:txBody>
          <a:bodyPr wrap="square" rtlCol="0">
            <a:spAutoFit/>
          </a:bodyPr>
          <a:lstStyle/>
          <a:p>
            <a:r>
              <a:rPr lang="en-US" altLang="zh-CN" dirty="0"/>
              <a:t>FTTC</a:t>
            </a:r>
            <a:r>
              <a:rPr lang="en-US" altLang="zh-CN" dirty="0">
                <a:sym typeface="Wingdings" panose="05000000000000000000" pitchFamily="2" charset="2"/>
              </a:rPr>
              <a:t>FTTBFTTH/FTTO</a:t>
            </a:r>
          </a:p>
        </p:txBody>
      </p:sp>
    </p:spTree>
    <p:extLst>
      <p:ext uri="{BB962C8B-B14F-4D97-AF65-F5344CB8AC3E}">
        <p14:creationId xmlns:p14="http://schemas.microsoft.com/office/powerpoint/2010/main" val="3793380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zh-CN" b="1"/>
              <a:t>Chapter 2 </a:t>
            </a:r>
            <a:r>
              <a:rPr lang="zh-CN" altLang="en-US" b="1"/>
              <a:t>物理层</a:t>
            </a:r>
          </a:p>
        </p:txBody>
      </p:sp>
      <p:sp>
        <p:nvSpPr>
          <p:cNvPr id="96259" name="Rectangle 4"/>
          <p:cNvSpPr>
            <a:spLocks noGrp="1" noChangeArrowheads="1"/>
          </p:cNvSpPr>
          <p:nvPr>
            <p:ph type="body" idx="1"/>
          </p:nvPr>
        </p:nvSpPr>
        <p:spPr>
          <a:xfrm>
            <a:off x="1182688" y="2017713"/>
            <a:ext cx="7046912" cy="3392487"/>
          </a:xfrm>
        </p:spPr>
        <p:txBody>
          <a:bodyPr/>
          <a:lstStyle/>
          <a:p>
            <a:pPr eaLnBrk="1" hangingPunct="1"/>
            <a:r>
              <a:rPr lang="en-US" altLang="zh-CN" b="1"/>
              <a:t>2.1</a:t>
            </a:r>
            <a:r>
              <a:rPr lang="zh-CN" altLang="en-US" b="1"/>
              <a:t>数据通信的理论基础</a:t>
            </a:r>
          </a:p>
          <a:p>
            <a:pPr eaLnBrk="1" hangingPunct="1"/>
            <a:r>
              <a:rPr lang="en-US" altLang="zh-CN" b="1"/>
              <a:t>2.2</a:t>
            </a:r>
            <a:r>
              <a:rPr lang="zh-CN" altLang="en-US" b="1"/>
              <a:t>传输介质</a:t>
            </a:r>
            <a:endParaRPr lang="en-US" altLang="zh-CN" b="1"/>
          </a:p>
          <a:p>
            <a:pPr eaLnBrk="1" hangingPunct="1"/>
            <a:r>
              <a:rPr lang="en-US" altLang="zh-CN" b="1"/>
              <a:t>2.3</a:t>
            </a:r>
            <a:r>
              <a:rPr lang="zh-CN" altLang="en-US" b="1"/>
              <a:t>数字调制与多路复用</a:t>
            </a:r>
          </a:p>
          <a:p>
            <a:pPr eaLnBrk="1" hangingPunct="1"/>
            <a:r>
              <a:rPr lang="en-US" altLang="zh-CN" b="1"/>
              <a:t>2.3</a:t>
            </a:r>
            <a:r>
              <a:rPr lang="zh-CN" altLang="en-US" b="1"/>
              <a:t>电话系统</a:t>
            </a:r>
          </a:p>
          <a:p>
            <a:pPr eaLnBrk="1" hangingPunct="1"/>
            <a:r>
              <a:rPr lang="en-US" altLang="zh-CN" b="1">
                <a:solidFill>
                  <a:srgbClr val="FF0000"/>
                </a:solidFill>
              </a:rPr>
              <a:t>2.4</a:t>
            </a:r>
            <a:r>
              <a:rPr lang="zh-CN" altLang="en-US" b="1">
                <a:solidFill>
                  <a:srgbClr val="FF0000"/>
                </a:solidFill>
              </a:rPr>
              <a:t>交换技术</a:t>
            </a:r>
          </a:p>
          <a:p>
            <a:pPr eaLnBrk="1" hangingPunct="1"/>
            <a:endParaRPr lang="en-US" altLang="zh-CN" b="1"/>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p:cNvSpPr>
          <p:nvPr>
            <p:ph type="title"/>
          </p:nvPr>
        </p:nvSpPr>
        <p:spPr/>
        <p:txBody>
          <a:bodyPr/>
          <a:lstStyle/>
          <a:p>
            <a:r>
              <a:rPr lang="zh-CN" altLang="en-US" b="1"/>
              <a:t>基本概念</a:t>
            </a:r>
          </a:p>
        </p:txBody>
      </p:sp>
      <p:sp>
        <p:nvSpPr>
          <p:cNvPr id="30" name="Rectangle 3"/>
          <p:cNvSpPr txBox="1">
            <a:spLocks/>
          </p:cNvSpPr>
          <p:nvPr/>
        </p:nvSpPr>
        <p:spPr bwMode="auto">
          <a:xfrm>
            <a:off x="457200" y="1989138"/>
            <a:ext cx="8507413"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80000"/>
              </a:lnSpc>
              <a:buClrTx/>
              <a:buSzTx/>
              <a:buFont typeface="Arial" panose="020B0604020202020204" pitchFamily="34" charset="0"/>
              <a:buChar char="•"/>
            </a:pPr>
            <a:r>
              <a:rPr lang="zh-CN" altLang="en-US" sz="2400" b="1">
                <a:solidFill>
                  <a:srgbClr val="000000"/>
                </a:solidFill>
                <a:latin typeface="Calibri" panose="020F0502020204030204" pitchFamily="34" charset="0"/>
              </a:rPr>
              <a:t>为什么需要交换？</a:t>
            </a:r>
          </a:p>
          <a:p>
            <a:pPr lvl="1">
              <a:lnSpc>
                <a:spcPct val="80000"/>
              </a:lnSpc>
              <a:buClrTx/>
              <a:buSzTx/>
              <a:buFont typeface="Arial" panose="020B0604020202020204" pitchFamily="34" charset="0"/>
              <a:buChar char="–"/>
            </a:pPr>
            <a:r>
              <a:rPr lang="zh-CN" altLang="en-US" sz="2000" b="1">
                <a:solidFill>
                  <a:srgbClr val="000000"/>
                </a:solidFill>
                <a:latin typeface="Calibri" panose="020F0502020204030204" pitchFamily="34" charset="0"/>
              </a:rPr>
              <a:t>减少网络中节点之间所需的通信线路 </a:t>
            </a:r>
            <a:r>
              <a:rPr lang="en-US" altLang="zh-CN" sz="2000" b="1">
                <a:solidFill>
                  <a:srgbClr val="000000"/>
                </a:solidFill>
                <a:latin typeface="Calibri" panose="020F0502020204030204" pitchFamily="34" charset="0"/>
                <a:sym typeface="Wingdings" panose="05000000000000000000" pitchFamily="2" charset="2"/>
              </a:rPr>
              <a:t>  </a:t>
            </a:r>
            <a:r>
              <a:rPr lang="zh-CN" altLang="en-US" sz="2000" b="1">
                <a:solidFill>
                  <a:srgbClr val="FF0000"/>
                </a:solidFill>
                <a:latin typeface="Calibri" panose="020F0502020204030204" pitchFamily="34" charset="0"/>
                <a:sym typeface="Wingdings" panose="05000000000000000000" pitchFamily="2" charset="2"/>
              </a:rPr>
              <a:t>增强可扩展性</a:t>
            </a:r>
            <a:r>
              <a:rPr lang="en-US" altLang="zh-CN" sz="2000" b="1">
                <a:solidFill>
                  <a:srgbClr val="FF0000"/>
                </a:solidFill>
                <a:latin typeface="Calibri" panose="020F0502020204030204" pitchFamily="34" charset="0"/>
                <a:sym typeface="Wingdings" panose="05000000000000000000" pitchFamily="2" charset="2"/>
              </a:rPr>
              <a:t>,</a:t>
            </a:r>
            <a:r>
              <a:rPr lang="zh-CN" altLang="en-US" sz="2000" b="1">
                <a:solidFill>
                  <a:srgbClr val="FF0000"/>
                </a:solidFill>
                <a:latin typeface="Calibri" panose="020F0502020204030204" pitchFamily="34" charset="0"/>
                <a:sym typeface="Wingdings" panose="05000000000000000000" pitchFamily="2" charset="2"/>
              </a:rPr>
              <a:t>构建更大规模网络</a:t>
            </a:r>
            <a:endParaRPr lang="zh-CN" altLang="en-US" sz="2000" b="1">
              <a:solidFill>
                <a:srgbClr val="FF0000"/>
              </a:solidFill>
              <a:latin typeface="Calibri" panose="020F0502020204030204" pitchFamily="34" charset="0"/>
            </a:endParaRPr>
          </a:p>
          <a:p>
            <a:pPr lvl="2">
              <a:lnSpc>
                <a:spcPct val="80000"/>
              </a:lnSpc>
              <a:buClrTx/>
              <a:buSzTx/>
              <a:buFont typeface="Arial" panose="020B0604020202020204" pitchFamily="34" charset="0"/>
              <a:buChar char="•"/>
            </a:pPr>
            <a:endParaRPr lang="zh-CN" altLang="en-US" sz="1800" b="1">
              <a:solidFill>
                <a:srgbClr val="000000"/>
              </a:solidFill>
              <a:latin typeface="Calibri" panose="020F0502020204030204" pitchFamily="34" charset="0"/>
            </a:endParaRPr>
          </a:p>
          <a:p>
            <a:pPr lvl="2">
              <a:lnSpc>
                <a:spcPct val="80000"/>
              </a:lnSpc>
              <a:buClrTx/>
              <a:buSzTx/>
              <a:buFont typeface="Arial" panose="020B0604020202020204" pitchFamily="34" charset="0"/>
              <a:buChar char="•"/>
            </a:pPr>
            <a:endParaRPr lang="zh-CN" altLang="en-US" sz="1800" b="1">
              <a:solidFill>
                <a:srgbClr val="000000"/>
              </a:solidFill>
              <a:latin typeface="Calibri" panose="020F0502020204030204" pitchFamily="34" charset="0"/>
            </a:endParaRPr>
          </a:p>
          <a:p>
            <a:pPr lvl="2">
              <a:lnSpc>
                <a:spcPct val="80000"/>
              </a:lnSpc>
              <a:buClrTx/>
              <a:buSzTx/>
              <a:buFont typeface="Arial" panose="020B0604020202020204" pitchFamily="34" charset="0"/>
              <a:buChar char="•"/>
            </a:pPr>
            <a:endParaRPr lang="zh-CN" altLang="en-US" sz="1800" b="1">
              <a:solidFill>
                <a:srgbClr val="000000"/>
              </a:solidFill>
              <a:latin typeface="Calibri" panose="020F0502020204030204" pitchFamily="34" charset="0"/>
            </a:endParaRPr>
          </a:p>
          <a:p>
            <a:pPr lvl="2">
              <a:lnSpc>
                <a:spcPct val="80000"/>
              </a:lnSpc>
              <a:buClrTx/>
              <a:buSzTx/>
              <a:buFont typeface="Arial" panose="020B0604020202020204" pitchFamily="34" charset="0"/>
              <a:buChar char="•"/>
            </a:pPr>
            <a:endParaRPr lang="zh-CN" altLang="en-US" sz="1800" b="1">
              <a:solidFill>
                <a:srgbClr val="000000"/>
              </a:solidFill>
              <a:latin typeface="Calibri" panose="020F0502020204030204" pitchFamily="34" charset="0"/>
            </a:endParaRPr>
          </a:p>
          <a:p>
            <a:pPr lvl="2">
              <a:lnSpc>
                <a:spcPct val="80000"/>
              </a:lnSpc>
              <a:buClrTx/>
              <a:buSzTx/>
              <a:buFont typeface="Arial" panose="020B0604020202020204" pitchFamily="34" charset="0"/>
              <a:buChar char="•"/>
            </a:pPr>
            <a:endParaRPr lang="zh-CN" altLang="en-US" sz="1800" b="1">
              <a:solidFill>
                <a:srgbClr val="000000"/>
              </a:solidFill>
              <a:latin typeface="Calibri" panose="020F0502020204030204" pitchFamily="34" charset="0"/>
            </a:endParaRPr>
          </a:p>
          <a:p>
            <a:pPr lvl="2">
              <a:lnSpc>
                <a:spcPct val="80000"/>
              </a:lnSpc>
              <a:buClrTx/>
              <a:buSzTx/>
              <a:buFont typeface="Arial" panose="020B0604020202020204" pitchFamily="34" charset="0"/>
              <a:buChar char="•"/>
            </a:pPr>
            <a:endParaRPr lang="en-US" altLang="zh-CN" sz="1800" b="1">
              <a:solidFill>
                <a:srgbClr val="000000"/>
              </a:solidFill>
              <a:latin typeface="Calibri" panose="020F0502020204030204" pitchFamily="34" charset="0"/>
            </a:endParaRPr>
          </a:p>
          <a:p>
            <a:pPr lvl="2">
              <a:lnSpc>
                <a:spcPct val="80000"/>
              </a:lnSpc>
              <a:buClrTx/>
              <a:buSzTx/>
              <a:buFont typeface="Arial" panose="020B0604020202020204" pitchFamily="34" charset="0"/>
              <a:buChar char="•"/>
            </a:pPr>
            <a:endParaRPr lang="zh-CN" altLang="en-US" sz="1800" b="1">
              <a:solidFill>
                <a:srgbClr val="000000"/>
              </a:solidFill>
              <a:latin typeface="Calibri" panose="020F0502020204030204" pitchFamily="34" charset="0"/>
            </a:endParaRPr>
          </a:p>
          <a:p>
            <a:pPr>
              <a:lnSpc>
                <a:spcPct val="80000"/>
              </a:lnSpc>
              <a:buClrTx/>
              <a:buSzTx/>
              <a:buFont typeface="Arial" panose="020B0604020202020204" pitchFamily="34" charset="0"/>
              <a:buChar char="•"/>
            </a:pPr>
            <a:r>
              <a:rPr lang="zh-CN" altLang="en-US" sz="2400" b="1">
                <a:solidFill>
                  <a:srgbClr val="000000"/>
                </a:solidFill>
                <a:latin typeface="Calibri" panose="020F0502020204030204" pitchFamily="34" charset="0"/>
              </a:rPr>
              <a:t>交换的概念</a:t>
            </a:r>
          </a:p>
          <a:p>
            <a:pPr lvl="1">
              <a:lnSpc>
                <a:spcPct val="80000"/>
              </a:lnSpc>
              <a:buClrTx/>
              <a:buSzTx/>
              <a:buFont typeface="Arial" panose="020B0604020202020204" pitchFamily="34" charset="0"/>
              <a:buChar char="–"/>
            </a:pPr>
            <a:r>
              <a:rPr lang="zh-CN" altLang="en-US" sz="2000" b="1">
                <a:solidFill>
                  <a:srgbClr val="000000"/>
                </a:solidFill>
                <a:latin typeface="Calibri" panose="020F0502020204030204" pitchFamily="34" charset="0"/>
              </a:rPr>
              <a:t>交换操作由一系列过程组成：为输入数据选择输出线路</a:t>
            </a:r>
            <a:r>
              <a:rPr lang="en-US" altLang="zh-CN" sz="2000" b="1">
                <a:solidFill>
                  <a:srgbClr val="000000"/>
                </a:solidFill>
                <a:latin typeface="Calibri" panose="020F0502020204030204" pitchFamily="34" charset="0"/>
              </a:rPr>
              <a:t>/</a:t>
            </a:r>
            <a:r>
              <a:rPr lang="zh-CN" altLang="en-US" sz="2000" b="1">
                <a:solidFill>
                  <a:srgbClr val="000000"/>
                </a:solidFill>
                <a:latin typeface="Calibri" panose="020F0502020204030204" pitchFamily="34" charset="0"/>
              </a:rPr>
              <a:t>端口，在输入和输出之间建立连接，通过该连接将数据放到输出线路</a:t>
            </a:r>
            <a:r>
              <a:rPr lang="en-US" altLang="zh-CN" sz="2000" b="1">
                <a:solidFill>
                  <a:srgbClr val="000000"/>
                </a:solidFill>
                <a:latin typeface="Calibri" panose="020F0502020204030204" pitchFamily="34" charset="0"/>
              </a:rPr>
              <a:t>/</a:t>
            </a:r>
            <a:r>
              <a:rPr lang="zh-CN" altLang="en-US" sz="2000" b="1">
                <a:solidFill>
                  <a:srgbClr val="000000"/>
                </a:solidFill>
                <a:latin typeface="Calibri" panose="020F0502020204030204" pitchFamily="34" charset="0"/>
              </a:rPr>
              <a:t>端口上</a:t>
            </a:r>
          </a:p>
          <a:p>
            <a:pPr lvl="1">
              <a:lnSpc>
                <a:spcPct val="80000"/>
              </a:lnSpc>
              <a:buClrTx/>
              <a:buSzTx/>
              <a:buFont typeface="Arial" panose="020B0604020202020204" pitchFamily="34" charset="0"/>
              <a:buChar char="–"/>
            </a:pPr>
            <a:r>
              <a:rPr lang="zh-CN" altLang="en-US" sz="2000" b="1">
                <a:solidFill>
                  <a:srgbClr val="000000"/>
                </a:solidFill>
                <a:latin typeface="Calibri" panose="020F0502020204030204" pitchFamily="34" charset="0"/>
              </a:rPr>
              <a:t>网络中执行交换操作的设备称为交换机。通过一系列交换机的交换操作，在两个通信节点之间建立一条数据传输路径，这条路径由物理或者逻辑上的链路组成</a:t>
            </a:r>
          </a:p>
        </p:txBody>
      </p:sp>
      <p:grpSp>
        <p:nvGrpSpPr>
          <p:cNvPr id="2" name="组合 27"/>
          <p:cNvGrpSpPr>
            <a:grpSpLocks/>
          </p:cNvGrpSpPr>
          <p:nvPr/>
        </p:nvGrpSpPr>
        <p:grpSpPr bwMode="auto">
          <a:xfrm>
            <a:off x="1258888" y="3097213"/>
            <a:ext cx="3459162" cy="936625"/>
            <a:chOff x="5291138" y="4797425"/>
            <a:chExt cx="3459162" cy="936625"/>
          </a:xfrm>
        </p:grpSpPr>
        <p:sp>
          <p:nvSpPr>
            <p:cNvPr id="32" name="Oval 7"/>
            <p:cNvSpPr>
              <a:spLocks noChangeArrowheads="1"/>
            </p:cNvSpPr>
            <p:nvPr/>
          </p:nvSpPr>
          <p:spPr bwMode="auto">
            <a:xfrm>
              <a:off x="5291138" y="4941887"/>
              <a:ext cx="144462"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33" name="Oval 8"/>
            <p:cNvSpPr>
              <a:spLocks noChangeArrowheads="1"/>
            </p:cNvSpPr>
            <p:nvPr/>
          </p:nvSpPr>
          <p:spPr bwMode="auto">
            <a:xfrm>
              <a:off x="5291138" y="5518150"/>
              <a:ext cx="144462"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34" name="Oval 9"/>
            <p:cNvSpPr>
              <a:spLocks noChangeArrowheads="1"/>
            </p:cNvSpPr>
            <p:nvPr/>
          </p:nvSpPr>
          <p:spPr bwMode="auto">
            <a:xfrm>
              <a:off x="6083300" y="4941887"/>
              <a:ext cx="144463"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35" name="Oval 10"/>
            <p:cNvSpPr>
              <a:spLocks noChangeArrowheads="1"/>
            </p:cNvSpPr>
            <p:nvPr/>
          </p:nvSpPr>
          <p:spPr bwMode="auto">
            <a:xfrm>
              <a:off x="6083300" y="5518150"/>
              <a:ext cx="144463"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36" name="Line 11"/>
            <p:cNvSpPr>
              <a:spLocks noChangeShapeType="1"/>
            </p:cNvSpPr>
            <p:nvPr/>
          </p:nvSpPr>
          <p:spPr bwMode="auto">
            <a:xfrm>
              <a:off x="5434013" y="5086350"/>
              <a:ext cx="649287" cy="431800"/>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37" name="Line 12"/>
            <p:cNvSpPr>
              <a:spLocks noChangeShapeType="1"/>
            </p:cNvSpPr>
            <p:nvPr/>
          </p:nvSpPr>
          <p:spPr bwMode="auto">
            <a:xfrm flipV="1">
              <a:off x="5435600" y="5086350"/>
              <a:ext cx="647700" cy="431800"/>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38" name="Line 13"/>
            <p:cNvSpPr>
              <a:spLocks noChangeShapeType="1"/>
            </p:cNvSpPr>
            <p:nvPr/>
          </p:nvSpPr>
          <p:spPr bwMode="auto">
            <a:xfrm>
              <a:off x="5362575" y="5086350"/>
              <a:ext cx="0" cy="431800"/>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39" name="Line 14"/>
            <p:cNvSpPr>
              <a:spLocks noChangeShapeType="1"/>
            </p:cNvSpPr>
            <p:nvPr/>
          </p:nvSpPr>
          <p:spPr bwMode="auto">
            <a:xfrm>
              <a:off x="5435600" y="5589587"/>
              <a:ext cx="647700" cy="0"/>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0" name="Line 15"/>
            <p:cNvSpPr>
              <a:spLocks noChangeShapeType="1"/>
            </p:cNvSpPr>
            <p:nvPr/>
          </p:nvSpPr>
          <p:spPr bwMode="auto">
            <a:xfrm>
              <a:off x="5435600" y="5013325"/>
              <a:ext cx="647700" cy="0"/>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1" name="Line 16"/>
            <p:cNvSpPr>
              <a:spLocks noChangeShapeType="1"/>
            </p:cNvSpPr>
            <p:nvPr/>
          </p:nvSpPr>
          <p:spPr bwMode="auto">
            <a:xfrm>
              <a:off x="6154738" y="5086350"/>
              <a:ext cx="0" cy="431800"/>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2" name="AutoShape 17"/>
            <p:cNvSpPr>
              <a:spLocks noChangeArrowheads="1"/>
            </p:cNvSpPr>
            <p:nvPr/>
          </p:nvSpPr>
          <p:spPr bwMode="auto">
            <a:xfrm>
              <a:off x="6372225" y="5227637"/>
              <a:ext cx="719138" cy="144463"/>
            </a:xfrm>
            <a:prstGeom prst="rightArrow">
              <a:avLst>
                <a:gd name="adj1" fmla="val 50000"/>
                <a:gd name="adj2" fmla="val 124451"/>
              </a:avLst>
            </a:prstGeom>
            <a:solidFill>
              <a:srgbClr val="4F81BD"/>
            </a:solidFill>
            <a:ln w="9525" algn="ctr">
              <a:solidFill>
                <a:sysClr val="windowText" lastClr="000000"/>
              </a:solidFill>
              <a:miter lim="800000"/>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3" name="Oval 18"/>
            <p:cNvSpPr>
              <a:spLocks noChangeArrowheads="1"/>
            </p:cNvSpPr>
            <p:nvPr/>
          </p:nvSpPr>
          <p:spPr bwMode="auto">
            <a:xfrm>
              <a:off x="7092950" y="4797425"/>
              <a:ext cx="144463"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4" name="Oval 19"/>
            <p:cNvSpPr>
              <a:spLocks noChangeArrowheads="1"/>
            </p:cNvSpPr>
            <p:nvPr/>
          </p:nvSpPr>
          <p:spPr bwMode="auto">
            <a:xfrm>
              <a:off x="7165975" y="5589587"/>
              <a:ext cx="144463"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5" name="Oval 20"/>
            <p:cNvSpPr>
              <a:spLocks noChangeArrowheads="1"/>
            </p:cNvSpPr>
            <p:nvPr/>
          </p:nvSpPr>
          <p:spPr bwMode="auto">
            <a:xfrm>
              <a:off x="8605838" y="4797425"/>
              <a:ext cx="144462"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6" name="Oval 21"/>
            <p:cNvSpPr>
              <a:spLocks noChangeArrowheads="1"/>
            </p:cNvSpPr>
            <p:nvPr/>
          </p:nvSpPr>
          <p:spPr bwMode="auto">
            <a:xfrm>
              <a:off x="8605838" y="5591175"/>
              <a:ext cx="144462" cy="142875"/>
            </a:xfrm>
            <a:prstGeom prst="ellipse">
              <a:avLst/>
            </a:prstGeom>
            <a:solidFill>
              <a:srgbClr val="4F81BD"/>
            </a:solidFill>
            <a:ln w="9525" algn="ctr">
              <a:solidFill>
                <a:sysClr val="windowText" lastClr="000000"/>
              </a:solidFill>
              <a:round/>
              <a:headEnd/>
              <a:tailEnd/>
            </a:ln>
          </p:spPr>
          <p:txBody>
            <a:bodyPr wrap="none" anchor="ctr"/>
            <a:lstStyle/>
            <a:p>
              <a:pPr algn="ct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7" name="Rectangle 23"/>
            <p:cNvSpPr>
              <a:spLocks noChangeArrowheads="1"/>
            </p:cNvSpPr>
            <p:nvPr/>
          </p:nvSpPr>
          <p:spPr bwMode="auto">
            <a:xfrm>
              <a:off x="7669213" y="5086350"/>
              <a:ext cx="576262" cy="288925"/>
            </a:xfrm>
            <a:prstGeom prst="rect">
              <a:avLst/>
            </a:prstGeom>
            <a:noFill/>
            <a:ln w="9525" algn="ctr">
              <a:solidFill>
                <a:sysClr val="windowText" lastClr="000000"/>
              </a:solidFill>
              <a:miter lim="800000"/>
              <a:headEnd/>
              <a:tailEnd/>
            </a:ln>
          </p:spPr>
          <p:txBody>
            <a:bodyPr wrap="none" anchor="ctr"/>
            <a:lstStyle/>
            <a:p>
              <a:pPr algn="ctr" eaLnBrk="1" fontAlgn="auto" hangingPunct="1">
                <a:spcBef>
                  <a:spcPts val="0"/>
                </a:spcBef>
                <a:spcAft>
                  <a:spcPts val="0"/>
                </a:spcAft>
                <a:defRPr/>
              </a:pPr>
              <a:r>
                <a:rPr lang="zh-CN" altLang="en-US" sz="1400" kern="0">
                  <a:solidFill>
                    <a:sysClr val="windowText" lastClr="000000"/>
                  </a:solidFill>
                  <a:ea typeface="宋体" charset="-122"/>
                </a:rPr>
                <a:t>交换机</a:t>
              </a:r>
            </a:p>
          </p:txBody>
        </p:sp>
        <p:sp>
          <p:nvSpPr>
            <p:cNvPr id="48" name="Line 24"/>
            <p:cNvSpPr>
              <a:spLocks noChangeShapeType="1"/>
            </p:cNvSpPr>
            <p:nvPr/>
          </p:nvSpPr>
          <p:spPr bwMode="auto">
            <a:xfrm>
              <a:off x="7237413" y="4870450"/>
              <a:ext cx="431800" cy="287337"/>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49" name="Line 25"/>
            <p:cNvSpPr>
              <a:spLocks noChangeShapeType="1"/>
            </p:cNvSpPr>
            <p:nvPr/>
          </p:nvSpPr>
          <p:spPr bwMode="auto">
            <a:xfrm flipV="1">
              <a:off x="7308850" y="5302250"/>
              <a:ext cx="360363" cy="360362"/>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50" name="Line 26"/>
            <p:cNvSpPr>
              <a:spLocks noChangeShapeType="1"/>
            </p:cNvSpPr>
            <p:nvPr/>
          </p:nvSpPr>
          <p:spPr bwMode="auto">
            <a:xfrm flipH="1">
              <a:off x="8245475" y="4870450"/>
              <a:ext cx="360363" cy="287337"/>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51" name="Line 27"/>
            <p:cNvSpPr>
              <a:spLocks noChangeShapeType="1"/>
            </p:cNvSpPr>
            <p:nvPr/>
          </p:nvSpPr>
          <p:spPr bwMode="auto">
            <a:xfrm flipH="1" flipV="1">
              <a:off x="8245475" y="5302250"/>
              <a:ext cx="360363" cy="287337"/>
            </a:xfrm>
            <a:prstGeom prst="line">
              <a:avLst/>
            </a:prstGeom>
            <a:no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52" name="Text Box 28"/>
            <p:cNvSpPr txBox="1">
              <a:spLocks noChangeArrowheads="1"/>
            </p:cNvSpPr>
            <p:nvPr/>
          </p:nvSpPr>
          <p:spPr bwMode="auto">
            <a:xfrm>
              <a:off x="6370638" y="4868862"/>
              <a:ext cx="649287" cy="366713"/>
            </a:xfrm>
            <a:prstGeom prst="rect">
              <a:avLst/>
            </a:prstGeom>
            <a:noFill/>
            <a:ln w="9525" algn="ctr">
              <a:noFill/>
              <a:miter lim="800000"/>
              <a:headEnd/>
              <a:tailEnd/>
            </a:ln>
          </p:spPr>
          <p:txBody>
            <a:bodyPr>
              <a:spAutoFit/>
            </a:bodyPr>
            <a:lstStyle/>
            <a:p>
              <a:pPr algn="ctr" eaLnBrk="1" fontAlgn="auto" hangingPunct="1">
                <a:spcBef>
                  <a:spcPct val="50000"/>
                </a:spcBef>
                <a:spcAft>
                  <a:spcPts val="0"/>
                </a:spcAft>
                <a:defRPr/>
              </a:pPr>
              <a:r>
                <a:rPr lang="zh-CN" altLang="en-US" sz="1800" kern="0">
                  <a:solidFill>
                    <a:sysClr val="windowText" lastClr="000000"/>
                  </a:solidFill>
                  <a:ea typeface="宋体" charset="-122"/>
                </a:rPr>
                <a:t>交换</a:t>
              </a:r>
            </a:p>
          </p:txBody>
        </p:sp>
      </p:grpSp>
      <p:pic>
        <p:nvPicPr>
          <p:cNvPr id="53"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870200"/>
            <a:ext cx="2808288"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27"/>
          <p:cNvSpPr>
            <a:spLocks noChangeArrowheads="1"/>
          </p:cNvSpPr>
          <p:nvPr/>
        </p:nvSpPr>
        <p:spPr bwMode="auto">
          <a:xfrm>
            <a:off x="5076825" y="3457575"/>
            <a:ext cx="719138" cy="215900"/>
          </a:xfrm>
          <a:prstGeom prst="rightArrow">
            <a:avLst>
              <a:gd name="adj1" fmla="val 50000"/>
              <a:gd name="adj2" fmla="val 83272"/>
            </a:avLst>
          </a:prstGeom>
          <a:solidFill>
            <a:srgbClr val="4F81BD"/>
          </a:solidFill>
          <a:ln w="9525">
            <a:solidFill>
              <a:sysClr val="windowText" lastClr="000000"/>
            </a:solidFill>
            <a:miter lim="800000"/>
            <a:headEnd/>
            <a:tailEnd/>
          </a:ln>
        </p:spPr>
        <p:txBody>
          <a:bodyPr wrap="none" anchor="ctr"/>
          <a:lstStyle/>
          <a:p>
            <a:pPr eaLnBrk="1" fontAlgn="auto" hangingPunct="1">
              <a:spcBef>
                <a:spcPts val="0"/>
              </a:spcBef>
              <a:spcAft>
                <a:spcPts val="0"/>
              </a:spcAft>
              <a:defRPr/>
            </a:pPr>
            <a:endParaRPr lang="zh-CN" altLang="en-US" sz="1800" kern="0">
              <a:solidFill>
                <a:sysClr val="windowText" lastClr="000000"/>
              </a:solidFill>
              <a:ea typeface="宋体" charset="-122"/>
            </a:endParaRPr>
          </a:p>
        </p:txBody>
      </p:sp>
      <p:sp>
        <p:nvSpPr>
          <p:cNvPr id="55" name="TextBox 54"/>
          <p:cNvSpPr txBox="1">
            <a:spLocks noChangeArrowheads="1"/>
          </p:cNvSpPr>
          <p:nvPr/>
        </p:nvSpPr>
        <p:spPr bwMode="auto">
          <a:xfrm>
            <a:off x="900113" y="4033838"/>
            <a:ext cx="4319587" cy="646112"/>
          </a:xfrm>
          <a:prstGeom prst="rect">
            <a:avLst/>
          </a:prstGeom>
          <a:noFill/>
          <a:ln w="9525">
            <a:noFill/>
            <a:miter lim="800000"/>
            <a:headEnd/>
            <a:tailEnd/>
          </a:ln>
        </p:spPr>
        <p:txBody>
          <a:bodyPr>
            <a:spAutoFit/>
          </a:bodyPr>
          <a:lstStyle/>
          <a:p>
            <a:pPr marL="0" lvl="2" eaLnBrk="1" fontAlgn="auto" hangingPunct="1">
              <a:spcBef>
                <a:spcPts val="0"/>
              </a:spcBef>
              <a:spcAft>
                <a:spcPts val="0"/>
              </a:spcAft>
              <a:defRPr/>
            </a:pPr>
            <a:r>
              <a:rPr lang="en-US" altLang="zh-CN" sz="1800" kern="0">
                <a:solidFill>
                  <a:sysClr val="windowText" lastClr="000000"/>
                </a:solidFill>
                <a:ea typeface="宋体" charset="-122"/>
              </a:rPr>
              <a:t>n</a:t>
            </a:r>
            <a:r>
              <a:rPr lang="zh-CN" altLang="en-US" sz="1800" kern="0">
                <a:solidFill>
                  <a:sysClr val="windowText" lastClr="000000"/>
                </a:solidFill>
                <a:ea typeface="宋体" charset="-122"/>
              </a:rPr>
              <a:t>个节点，如果建立两两直接相连的线路，共需要</a:t>
            </a:r>
            <a:r>
              <a:rPr lang="en-US" altLang="zh-CN" sz="1800" kern="0">
                <a:solidFill>
                  <a:sysClr val="windowText" lastClr="000000"/>
                </a:solidFill>
                <a:ea typeface="宋体" charset="-122"/>
              </a:rPr>
              <a:t>n*(n-1)/2</a:t>
            </a:r>
            <a:r>
              <a:rPr lang="zh-CN" altLang="en-US" sz="1800" kern="0">
                <a:solidFill>
                  <a:sysClr val="windowText" lastClr="000000"/>
                </a:solidFill>
                <a:ea typeface="宋体" charset="-122"/>
              </a:rPr>
              <a:t>条，数量级是</a:t>
            </a:r>
            <a:r>
              <a:rPr lang="en-US" altLang="zh-CN" sz="1800" kern="0">
                <a:solidFill>
                  <a:sysClr val="windowText" lastClr="000000"/>
                </a:solidFill>
                <a:ea typeface="宋体" charset="-122"/>
              </a:rPr>
              <a:t>O(n</a:t>
            </a:r>
            <a:r>
              <a:rPr lang="en-US" altLang="zh-CN" sz="1800" kern="0" baseline="30000">
                <a:solidFill>
                  <a:sysClr val="windowText" lastClr="000000"/>
                </a:solidFill>
                <a:ea typeface="宋体" charset="-122"/>
              </a:rPr>
              <a:t>2</a:t>
            </a:r>
            <a:r>
              <a:rPr lang="en-US" altLang="zh-CN" sz="1800" kern="0">
                <a:solidFill>
                  <a:sysClr val="windowText" lastClr="000000"/>
                </a:solidFill>
                <a:ea typeface="宋体"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strips(downRight)">
                                      <p:cBhvr>
                                        <p:cTn id="7" dur="500"/>
                                        <p:tgtEl>
                                          <p:spTgt spid="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strips(downRight)">
                                      <p:cBhvr>
                                        <p:cTn id="12" dur="500"/>
                                        <p:tgtEl>
                                          <p:spTgt spid="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linds(horizontal)">
                                      <p:cBhvr>
                                        <p:cTn id="20" dur="500"/>
                                        <p:tgtEl>
                                          <p:spTgt spid="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downRight)">
                                      <p:cBhvr>
                                        <p:cTn id="25" dur="500"/>
                                        <p:tgtEl>
                                          <p:spTgt spid="54"/>
                                        </p:tgtEl>
                                      </p:cBhvr>
                                    </p:animEffect>
                                  </p:childTnLst>
                                </p:cTn>
                              </p:par>
                            </p:childTnLst>
                          </p:cTn>
                        </p:par>
                        <p:par>
                          <p:cTn id="26" fill="hold" nodeType="afterGroup">
                            <p:stCondLst>
                              <p:cond delay="500"/>
                            </p:stCondLst>
                            <p:childTnLst>
                              <p:par>
                                <p:cTn id="27" presetID="3" presetClass="entr" presetSubtype="1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linds(horizontal)">
                                      <p:cBhvr>
                                        <p:cTn id="29" dur="500"/>
                                        <p:tgtEl>
                                          <p:spTgt spid="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30">
                                            <p:txEl>
                                              <p:pRg st="9" end="9"/>
                                            </p:txEl>
                                          </p:spTgt>
                                        </p:tgtEl>
                                        <p:attrNameLst>
                                          <p:attrName>style.visibility</p:attrName>
                                        </p:attrNameLst>
                                      </p:cBhvr>
                                      <p:to>
                                        <p:strVal val="visible"/>
                                      </p:to>
                                    </p:set>
                                    <p:animEffect transition="in" filter="strips(downRight)">
                                      <p:cBhvr>
                                        <p:cTn id="34" dur="500"/>
                                        <p:tgtEl>
                                          <p:spTgt spid="30">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30">
                                            <p:txEl>
                                              <p:pRg st="10" end="10"/>
                                            </p:txEl>
                                          </p:spTgt>
                                        </p:tgtEl>
                                        <p:attrNameLst>
                                          <p:attrName>style.visibility</p:attrName>
                                        </p:attrNameLst>
                                      </p:cBhvr>
                                      <p:to>
                                        <p:strVal val="visible"/>
                                      </p:to>
                                    </p:set>
                                    <p:animEffect transition="in" filter="strips(downRight)">
                                      <p:cBhvr>
                                        <p:cTn id="39" dur="500"/>
                                        <p:tgtEl>
                                          <p:spTgt spid="30">
                                            <p:txEl>
                                              <p:pRg st="10" end="1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nodeType="clickEffect">
                                  <p:stCondLst>
                                    <p:cond delay="0"/>
                                  </p:stCondLst>
                                  <p:childTnLst>
                                    <p:set>
                                      <p:cBhvr>
                                        <p:cTn id="43" dur="1" fill="hold">
                                          <p:stCondLst>
                                            <p:cond delay="0"/>
                                          </p:stCondLst>
                                        </p:cTn>
                                        <p:tgtEl>
                                          <p:spTgt spid="30">
                                            <p:txEl>
                                              <p:pRg st="11" end="11"/>
                                            </p:txEl>
                                          </p:spTgt>
                                        </p:tgtEl>
                                        <p:attrNameLst>
                                          <p:attrName>style.visibility</p:attrName>
                                        </p:attrNameLst>
                                      </p:cBhvr>
                                      <p:to>
                                        <p:strVal val="visible"/>
                                      </p:to>
                                    </p:set>
                                    <p:animEffect transition="in" filter="strips(downRight)">
                                      <p:cBhvr>
                                        <p:cTn id="44" dur="500"/>
                                        <p:tgtEl>
                                          <p:spTgt spid="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p:cNvSpPr>
          <p:nvPr>
            <p:ph type="title"/>
          </p:nvPr>
        </p:nvSpPr>
        <p:spPr/>
        <p:txBody>
          <a:bodyPr/>
          <a:lstStyle/>
          <a:p>
            <a:r>
              <a:rPr lang="zh-CN" altLang="en-US" b="1"/>
              <a:t>交换类型</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55850"/>
            <a:ext cx="83280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3779838" y="1924050"/>
            <a:ext cx="1439862" cy="366713"/>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800" b="1" kern="0">
                <a:solidFill>
                  <a:sysClr val="windowText" lastClr="000000"/>
                </a:solidFill>
                <a:ea typeface="宋体" charset="-122"/>
              </a:rPr>
              <a:t>交换网络</a:t>
            </a:r>
          </a:p>
        </p:txBody>
      </p:sp>
      <p:sp>
        <p:nvSpPr>
          <p:cNvPr id="13" name="Text Box 5"/>
          <p:cNvSpPr txBox="1">
            <a:spLocks noChangeArrowheads="1"/>
          </p:cNvSpPr>
          <p:nvPr/>
        </p:nvSpPr>
        <p:spPr bwMode="auto">
          <a:xfrm>
            <a:off x="34925" y="4371975"/>
            <a:ext cx="2736850" cy="641350"/>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800" b="1" kern="0">
                <a:solidFill>
                  <a:sysClr val="windowText" lastClr="000000"/>
                </a:solidFill>
                <a:ea typeface="宋体" charset="-122"/>
              </a:rPr>
              <a:t>电路交换网络</a:t>
            </a:r>
            <a:br>
              <a:rPr lang="zh-CN" altLang="en-US" sz="1800" b="1" kern="0">
                <a:solidFill>
                  <a:sysClr val="windowText" lastClr="000000"/>
                </a:solidFill>
                <a:ea typeface="宋体" charset="-122"/>
              </a:rPr>
            </a:br>
            <a:r>
              <a:rPr lang="zh-CN" altLang="en-US" sz="1800" b="1" kern="0">
                <a:solidFill>
                  <a:sysClr val="windowText" lastClr="000000"/>
                </a:solidFill>
                <a:ea typeface="宋体" charset="-122"/>
              </a:rPr>
              <a:t>（例如：传统电话网络）</a:t>
            </a:r>
          </a:p>
        </p:txBody>
      </p:sp>
      <p:sp>
        <p:nvSpPr>
          <p:cNvPr id="14" name="Text Box 6"/>
          <p:cNvSpPr txBox="1">
            <a:spLocks noChangeArrowheads="1"/>
          </p:cNvSpPr>
          <p:nvPr/>
        </p:nvSpPr>
        <p:spPr bwMode="auto">
          <a:xfrm>
            <a:off x="6731000" y="4371975"/>
            <a:ext cx="2233613" cy="915988"/>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800" b="1" kern="0">
                <a:solidFill>
                  <a:sysClr val="windowText" lastClr="000000"/>
                </a:solidFill>
                <a:ea typeface="宋体" charset="-122"/>
              </a:rPr>
              <a:t>消息交换网络</a:t>
            </a:r>
            <a:br>
              <a:rPr lang="zh-CN" altLang="en-US" sz="1800" b="1" kern="0">
                <a:solidFill>
                  <a:sysClr val="windowText" lastClr="000000"/>
                </a:solidFill>
                <a:ea typeface="宋体" charset="-122"/>
              </a:rPr>
            </a:br>
            <a:r>
              <a:rPr lang="zh-CN" altLang="en-US" sz="1800" b="1" kern="0">
                <a:solidFill>
                  <a:sysClr val="windowText" lastClr="000000"/>
                </a:solidFill>
                <a:ea typeface="宋体" charset="-122"/>
              </a:rPr>
              <a:t>（例如：电报网络、深空通信网）</a:t>
            </a:r>
          </a:p>
        </p:txBody>
      </p:sp>
      <p:sp>
        <p:nvSpPr>
          <p:cNvPr id="15" name="Text Box 7"/>
          <p:cNvSpPr txBox="1">
            <a:spLocks noChangeArrowheads="1"/>
          </p:cNvSpPr>
          <p:nvPr/>
        </p:nvSpPr>
        <p:spPr bwMode="auto">
          <a:xfrm>
            <a:off x="3635375" y="3363913"/>
            <a:ext cx="1800225" cy="366712"/>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800" b="1" kern="0">
                <a:solidFill>
                  <a:sysClr val="windowText" lastClr="000000"/>
                </a:solidFill>
                <a:ea typeface="宋体" charset="-122"/>
              </a:rPr>
              <a:t>分组交换网络</a:t>
            </a:r>
          </a:p>
        </p:txBody>
      </p:sp>
      <p:sp>
        <p:nvSpPr>
          <p:cNvPr id="16" name="Text Box 8"/>
          <p:cNvSpPr txBox="1">
            <a:spLocks noChangeArrowheads="1"/>
          </p:cNvSpPr>
          <p:nvPr/>
        </p:nvSpPr>
        <p:spPr bwMode="auto">
          <a:xfrm>
            <a:off x="2627313" y="5740400"/>
            <a:ext cx="1800225" cy="922338"/>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800" b="1" kern="0">
                <a:solidFill>
                  <a:sysClr val="windowText" lastClr="000000"/>
                </a:solidFill>
                <a:ea typeface="宋体" charset="-122"/>
              </a:rPr>
              <a:t>数据报交换网络</a:t>
            </a:r>
            <a:br>
              <a:rPr lang="zh-CN" altLang="en-US" sz="1800" b="1" kern="0">
                <a:solidFill>
                  <a:sysClr val="windowText" lastClr="000000"/>
                </a:solidFill>
                <a:ea typeface="宋体" charset="-122"/>
              </a:rPr>
            </a:br>
            <a:r>
              <a:rPr lang="zh-CN" altLang="en-US" sz="1800" b="1" kern="0">
                <a:solidFill>
                  <a:sysClr val="windowText" lastClr="000000"/>
                </a:solidFill>
                <a:ea typeface="宋体" charset="-122"/>
              </a:rPr>
              <a:t>（例如：</a:t>
            </a:r>
            <a:r>
              <a:rPr lang="en-US" altLang="zh-CN" sz="1800" b="1" kern="0">
                <a:solidFill>
                  <a:sysClr val="windowText" lastClr="000000"/>
                </a:solidFill>
                <a:ea typeface="宋体" charset="-122"/>
              </a:rPr>
              <a:t>IP</a:t>
            </a:r>
            <a:r>
              <a:rPr lang="zh-CN" altLang="en-US" sz="1800" b="1" kern="0">
                <a:solidFill>
                  <a:sysClr val="windowText" lastClr="000000"/>
                </a:solidFill>
                <a:ea typeface="宋体" charset="-122"/>
              </a:rPr>
              <a:t>网络）</a:t>
            </a:r>
          </a:p>
        </p:txBody>
      </p:sp>
      <p:sp>
        <p:nvSpPr>
          <p:cNvPr id="17" name="Text Box 9"/>
          <p:cNvSpPr txBox="1">
            <a:spLocks noChangeArrowheads="1"/>
          </p:cNvSpPr>
          <p:nvPr/>
        </p:nvSpPr>
        <p:spPr bwMode="auto">
          <a:xfrm>
            <a:off x="4572000" y="5740400"/>
            <a:ext cx="2160588" cy="641350"/>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800" b="1" kern="0">
                <a:solidFill>
                  <a:sysClr val="windowText" lastClr="000000"/>
                </a:solidFill>
                <a:ea typeface="宋体" charset="-122"/>
              </a:rPr>
              <a:t>虚电路网络</a:t>
            </a:r>
            <a:br>
              <a:rPr lang="zh-CN" altLang="en-US" sz="1800" b="1" kern="0">
                <a:solidFill>
                  <a:sysClr val="windowText" lastClr="000000"/>
                </a:solidFill>
                <a:ea typeface="宋体" charset="-122"/>
              </a:rPr>
            </a:br>
            <a:r>
              <a:rPr lang="zh-CN" altLang="en-US" sz="1800" b="1" kern="0">
                <a:solidFill>
                  <a:sysClr val="windowText" lastClr="000000"/>
                </a:solidFill>
                <a:ea typeface="宋体" charset="-122"/>
              </a:rPr>
              <a:t>（例如：</a:t>
            </a:r>
            <a:r>
              <a:rPr lang="en-US" altLang="zh-CN" sz="1800" b="1" kern="0">
                <a:solidFill>
                  <a:sysClr val="windowText" lastClr="000000"/>
                </a:solidFill>
                <a:ea typeface="宋体" charset="-122"/>
              </a:rPr>
              <a:t>ATM</a:t>
            </a:r>
            <a:r>
              <a:rPr lang="zh-CN" altLang="en-US" sz="1800" b="1" kern="0">
                <a:solidFill>
                  <a:sysClr val="windowText" lastClr="000000"/>
                </a:solidFill>
                <a:ea typeface="宋体" charset="-122"/>
              </a:rPr>
              <a:t>网络）</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CN" b="1"/>
              <a:t>2.1</a:t>
            </a:r>
            <a:r>
              <a:rPr lang="zh-CN" altLang="en-US" b="1"/>
              <a:t>数据通信的理论基础</a:t>
            </a:r>
          </a:p>
        </p:txBody>
      </p:sp>
      <p:sp>
        <p:nvSpPr>
          <p:cNvPr id="9219" name="Rectangle 3"/>
          <p:cNvSpPr>
            <a:spLocks noGrp="1" noChangeArrowheads="1"/>
          </p:cNvSpPr>
          <p:nvPr>
            <p:ph type="body" idx="1"/>
          </p:nvPr>
        </p:nvSpPr>
        <p:spPr/>
        <p:txBody>
          <a:bodyPr/>
          <a:lstStyle/>
          <a:p>
            <a:pPr eaLnBrk="1" hangingPunct="1"/>
            <a:r>
              <a:rPr lang="en-US" altLang="zh-CN" b="1" dirty="0"/>
              <a:t>2.1.1 </a:t>
            </a:r>
            <a:r>
              <a:rPr kumimoji="1" lang="en-US" altLang="zh-CN" sz="2800" b="1" dirty="0">
                <a:latin typeface="Arial" panose="020B0604020202020204" pitchFamily="34" charset="0"/>
              </a:rPr>
              <a:t>Fourier </a:t>
            </a:r>
            <a:r>
              <a:rPr kumimoji="1" lang="zh-CN" altLang="en-US" sz="2800" b="1" dirty="0">
                <a:latin typeface="Arial" panose="020B0604020202020204" pitchFamily="34" charset="0"/>
              </a:rPr>
              <a:t>级数</a:t>
            </a:r>
          </a:p>
          <a:p>
            <a:pPr lvl="1" eaLnBrk="1" hangingPunct="1"/>
            <a:r>
              <a:rPr kumimoji="1" lang="zh-CN" altLang="en-US" sz="2400" b="1" dirty="0">
                <a:latin typeface="Arial" panose="020B0604020202020204" pitchFamily="34" charset="0"/>
              </a:rPr>
              <a:t>任何正常的</a:t>
            </a:r>
            <a:r>
              <a:rPr kumimoji="1" lang="zh-CN" altLang="en-US" sz="2400" b="1" dirty="0">
                <a:solidFill>
                  <a:srgbClr val="FF0000"/>
                </a:solidFill>
                <a:latin typeface="Arial" panose="020B0604020202020204" pitchFamily="34" charset="0"/>
              </a:rPr>
              <a:t>周期为</a:t>
            </a:r>
            <a:r>
              <a:rPr kumimoji="1" lang="en-US" altLang="zh-CN" sz="2400" b="1" dirty="0">
                <a:solidFill>
                  <a:srgbClr val="FF0000"/>
                </a:solidFill>
                <a:latin typeface="Arial" panose="020B0604020202020204" pitchFamily="34" charset="0"/>
              </a:rPr>
              <a:t>T</a:t>
            </a:r>
            <a:r>
              <a:rPr kumimoji="1" lang="zh-CN" altLang="en-US" sz="2400" b="1" dirty="0">
                <a:latin typeface="Arial" panose="020B0604020202020204" pitchFamily="34" charset="0"/>
              </a:rPr>
              <a:t>的函数</a:t>
            </a:r>
            <a:r>
              <a:rPr kumimoji="1" lang="en-US" altLang="zh-CN" sz="2400" b="1" dirty="0">
                <a:latin typeface="Arial" panose="020B0604020202020204" pitchFamily="34" charset="0"/>
              </a:rPr>
              <a:t>g(t)</a:t>
            </a:r>
            <a:r>
              <a:rPr kumimoji="1" lang="zh-CN" altLang="en-US" sz="2400" b="1" dirty="0">
                <a:latin typeface="Arial" panose="020B0604020202020204" pitchFamily="34" charset="0"/>
              </a:rPr>
              <a:t>都可以展开成</a:t>
            </a:r>
            <a:r>
              <a:rPr kumimoji="1" lang="en-US" altLang="zh-CN" sz="2400" b="1" dirty="0">
                <a:latin typeface="Arial" panose="020B0604020202020204" pitchFamily="34" charset="0"/>
              </a:rPr>
              <a:t>Fourier</a:t>
            </a:r>
            <a:r>
              <a:rPr kumimoji="1" lang="zh-CN" altLang="en-US" sz="2400" b="1" dirty="0">
                <a:latin typeface="Arial" panose="020B0604020202020204" pitchFamily="34" charset="0"/>
              </a:rPr>
              <a:t>级数，即</a:t>
            </a:r>
          </a:p>
          <a:p>
            <a:pPr lvl="1" eaLnBrk="1" hangingPunct="1"/>
            <a:endParaRPr kumimoji="1" lang="zh-CN" altLang="en-US" sz="2400" b="1" dirty="0">
              <a:latin typeface="Arial" panose="020B0604020202020204" pitchFamily="34" charset="0"/>
            </a:endParaRPr>
          </a:p>
          <a:p>
            <a:pPr lvl="1" eaLnBrk="1" hangingPunct="1"/>
            <a:endParaRPr kumimoji="1" lang="zh-CN" altLang="en-US" sz="2400" b="1" dirty="0">
              <a:latin typeface="Arial" panose="020B0604020202020204" pitchFamily="34" charset="0"/>
            </a:endParaRPr>
          </a:p>
          <a:p>
            <a:pPr lvl="1" eaLnBrk="1" hangingPunct="1">
              <a:buFont typeface="Wingdings" panose="05000000000000000000" pitchFamily="2" charset="2"/>
              <a:buNone/>
            </a:pPr>
            <a:endParaRPr kumimoji="1" lang="zh-CN" altLang="en-US" sz="2400" b="1" dirty="0">
              <a:latin typeface="Arial" panose="020B0604020202020204" pitchFamily="34" charset="0"/>
            </a:endParaRPr>
          </a:p>
          <a:p>
            <a:pPr lvl="1" eaLnBrk="1" hangingPunct="1">
              <a:buFont typeface="Wingdings" panose="05000000000000000000" pitchFamily="2" charset="2"/>
              <a:buNone/>
            </a:pPr>
            <a:r>
              <a:rPr kumimoji="1" lang="zh-CN" altLang="en-US" sz="2400" b="1" dirty="0">
                <a:latin typeface="Arial" panose="020B0604020202020204" pitchFamily="34" charset="0"/>
              </a:rPr>
              <a:t>           ：基频</a:t>
            </a:r>
          </a:p>
          <a:p>
            <a:pPr lvl="1" eaLnBrk="1" hangingPunct="1">
              <a:buFont typeface="Wingdings" panose="05000000000000000000" pitchFamily="2" charset="2"/>
              <a:buNone/>
            </a:pPr>
            <a:r>
              <a:rPr kumimoji="1" lang="zh-CN" altLang="en-US" sz="2400" b="1" dirty="0">
                <a:latin typeface="Arial" panose="020B0604020202020204" pitchFamily="34" charset="0"/>
              </a:rPr>
              <a:t>           ：</a:t>
            </a:r>
            <a:r>
              <a:rPr kumimoji="1" lang="en-US" altLang="zh-CN" sz="2400" b="1" dirty="0">
                <a:latin typeface="Arial" panose="020B0604020202020204" pitchFamily="34" charset="0"/>
              </a:rPr>
              <a:t>n</a:t>
            </a:r>
            <a:r>
              <a:rPr kumimoji="1" lang="zh-CN" altLang="en-US" sz="2400" b="1" dirty="0">
                <a:latin typeface="Arial" panose="020B0604020202020204" pitchFamily="34" charset="0"/>
              </a:rPr>
              <a:t>次</a:t>
            </a:r>
            <a:r>
              <a:rPr kumimoji="1" lang="zh-CN" altLang="en-US" sz="2400" b="1" dirty="0">
                <a:solidFill>
                  <a:srgbClr val="FF0000"/>
                </a:solidFill>
                <a:latin typeface="Arial" panose="020B0604020202020204" pitchFamily="34" charset="0"/>
              </a:rPr>
              <a:t>谐波</a:t>
            </a:r>
            <a:r>
              <a:rPr kumimoji="1" lang="zh-CN" altLang="en-US" sz="2400" b="1" dirty="0">
                <a:latin typeface="Arial" panose="020B0604020202020204" pitchFamily="34" charset="0"/>
              </a:rPr>
              <a:t>（</a:t>
            </a:r>
            <a:r>
              <a:rPr kumimoji="1" lang="en-US" altLang="zh-CN" sz="2400" b="1" dirty="0">
                <a:latin typeface="Arial" panose="020B0604020202020204" pitchFamily="34" charset="0"/>
              </a:rPr>
              <a:t>Harmonics</a:t>
            </a:r>
            <a:r>
              <a:rPr kumimoji="1" lang="zh-CN" altLang="en-US" sz="2400" b="1" dirty="0">
                <a:latin typeface="Arial" panose="020B0604020202020204" pitchFamily="34" charset="0"/>
              </a:rPr>
              <a:t>）</a:t>
            </a:r>
            <a:r>
              <a:rPr kumimoji="1" lang="en-US" altLang="zh-CN" sz="2400" b="1" dirty="0">
                <a:latin typeface="Arial" panose="020B0604020202020204" pitchFamily="34" charset="0"/>
              </a:rPr>
              <a:t>/</a:t>
            </a:r>
            <a:r>
              <a:rPr kumimoji="1" lang="en-US" altLang="zh-CN" sz="2400" b="1" dirty="0">
                <a:solidFill>
                  <a:srgbClr val="FF0000"/>
                </a:solidFill>
                <a:latin typeface="Arial" panose="020B0604020202020204" pitchFamily="34" charset="0"/>
              </a:rPr>
              <a:t>Fourier</a:t>
            </a:r>
            <a:r>
              <a:rPr kumimoji="1" lang="zh-CN" altLang="en-US" sz="2400" b="1" dirty="0">
                <a:solidFill>
                  <a:srgbClr val="FF0000"/>
                </a:solidFill>
                <a:latin typeface="Arial" panose="020B0604020202020204" pitchFamily="34" charset="0"/>
              </a:rPr>
              <a:t>分量</a:t>
            </a:r>
            <a:r>
              <a:rPr kumimoji="1" lang="zh-CN" altLang="en-US" sz="2400" b="1" dirty="0">
                <a:latin typeface="Arial" panose="020B0604020202020204" pitchFamily="34" charset="0"/>
              </a:rPr>
              <a:t>的正  </a:t>
            </a:r>
            <a:br>
              <a:rPr kumimoji="1" lang="zh-CN" altLang="en-US" sz="2400" b="1" dirty="0">
                <a:latin typeface="Arial" panose="020B0604020202020204" pitchFamily="34" charset="0"/>
              </a:rPr>
            </a:br>
            <a:r>
              <a:rPr kumimoji="1" lang="zh-CN" altLang="en-US" sz="2400" b="1" dirty="0">
                <a:latin typeface="Arial" panose="020B0604020202020204" pitchFamily="34" charset="0"/>
              </a:rPr>
              <a:t>           弦和余弦振幅</a:t>
            </a:r>
          </a:p>
        </p:txBody>
      </p:sp>
      <p:graphicFrame>
        <p:nvGraphicFramePr>
          <p:cNvPr id="9220" name="Object 6"/>
          <p:cNvGraphicFramePr>
            <a:graphicFrameLocks noChangeAspect="1"/>
          </p:cNvGraphicFramePr>
          <p:nvPr/>
        </p:nvGraphicFramePr>
        <p:xfrm>
          <a:off x="1547813" y="4797425"/>
          <a:ext cx="1079500" cy="401638"/>
        </p:xfrm>
        <a:graphic>
          <a:graphicData uri="http://schemas.openxmlformats.org/presentationml/2006/ole">
            <mc:AlternateContent xmlns:mc="http://schemas.openxmlformats.org/markup-compatibility/2006">
              <mc:Choice xmlns:v="urn:schemas-microsoft-com:vml" Requires="v">
                <p:oleObj spid="_x0000_s1096" name="Equation" r:id="rId3" imgW="545626" imgH="203024" progId="">
                  <p:embed/>
                </p:oleObj>
              </mc:Choice>
              <mc:Fallback>
                <p:oleObj name="Equation" r:id="rId3" imgW="545626" imgH="203024" progId="">
                  <p:embed/>
                  <p:pic>
                    <p:nvPicPr>
                      <p:cNvPr id="0"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97425"/>
                        <a:ext cx="10795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7"/>
          <p:cNvGraphicFramePr>
            <a:graphicFrameLocks noChangeAspect="1"/>
          </p:cNvGraphicFramePr>
          <p:nvPr/>
        </p:nvGraphicFramePr>
        <p:xfrm>
          <a:off x="1692275" y="5106988"/>
          <a:ext cx="863600" cy="554037"/>
        </p:xfrm>
        <a:graphic>
          <a:graphicData uri="http://schemas.openxmlformats.org/presentationml/2006/ole">
            <mc:AlternateContent xmlns:mc="http://schemas.openxmlformats.org/markup-compatibility/2006">
              <mc:Choice xmlns:v="urn:schemas-microsoft-com:vml" Requires="v">
                <p:oleObj spid="_x0000_s1097" name="Equation" r:id="rId5" imgW="355446" imgH="228501" progId="">
                  <p:embed/>
                </p:oleObj>
              </mc:Choice>
              <mc:Fallback>
                <p:oleObj name="Equation" r:id="rId5" imgW="355446" imgH="228501" progId="">
                  <p:embed/>
                  <p:pic>
                    <p:nvPicPr>
                      <p:cNvPr id="0" name="Picture 4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106988"/>
                        <a:ext cx="8636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8"/>
          <p:cNvGraphicFramePr>
            <a:graphicFrameLocks noChangeAspect="1"/>
          </p:cNvGraphicFramePr>
          <p:nvPr/>
        </p:nvGraphicFramePr>
        <p:xfrm>
          <a:off x="250825" y="5949950"/>
          <a:ext cx="3168650" cy="750888"/>
        </p:xfrm>
        <a:graphic>
          <a:graphicData uri="http://schemas.openxmlformats.org/presentationml/2006/ole">
            <mc:AlternateContent xmlns:mc="http://schemas.openxmlformats.org/markup-compatibility/2006">
              <mc:Choice xmlns:v="urn:schemas-microsoft-com:vml" Requires="v">
                <p:oleObj spid="_x0000_s1098" name="Equation" r:id="rId7" imgW="1663700" imgH="393700" progId="">
                  <p:embed/>
                </p:oleObj>
              </mc:Choice>
              <mc:Fallback>
                <p:oleObj name="Equation" r:id="rId7" imgW="1663700" imgH="393700" progId="">
                  <p:embed/>
                  <p:pic>
                    <p:nvPicPr>
                      <p:cNvPr id="0" name="Picture 4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5949950"/>
                        <a:ext cx="316865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9"/>
          <p:cNvGraphicFramePr>
            <a:graphicFrameLocks noChangeAspect="1"/>
          </p:cNvGraphicFramePr>
          <p:nvPr/>
        </p:nvGraphicFramePr>
        <p:xfrm>
          <a:off x="3492500" y="5949950"/>
          <a:ext cx="3241675" cy="760413"/>
        </p:xfrm>
        <a:graphic>
          <a:graphicData uri="http://schemas.openxmlformats.org/presentationml/2006/ole">
            <mc:AlternateContent xmlns:mc="http://schemas.openxmlformats.org/markup-compatibility/2006">
              <mc:Choice xmlns:v="urn:schemas-microsoft-com:vml" Requires="v">
                <p:oleObj spid="_x0000_s1099" name="Equation" r:id="rId9" imgW="1675673" imgH="393529" progId="">
                  <p:embed/>
                </p:oleObj>
              </mc:Choice>
              <mc:Fallback>
                <p:oleObj name="Equation" r:id="rId9" imgW="1675673" imgH="393529" progId="">
                  <p:embed/>
                  <p:pic>
                    <p:nvPicPr>
                      <p:cNvPr id="0" name="Picture 4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00" y="5949950"/>
                        <a:ext cx="324167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10"/>
          <p:cNvGraphicFramePr>
            <a:graphicFrameLocks noChangeAspect="1"/>
          </p:cNvGraphicFramePr>
          <p:nvPr/>
        </p:nvGraphicFramePr>
        <p:xfrm>
          <a:off x="6877050" y="5876925"/>
          <a:ext cx="2016125" cy="844550"/>
        </p:xfrm>
        <a:graphic>
          <a:graphicData uri="http://schemas.openxmlformats.org/presentationml/2006/ole">
            <mc:AlternateContent xmlns:mc="http://schemas.openxmlformats.org/markup-compatibility/2006">
              <mc:Choice xmlns:v="urn:schemas-microsoft-com:vml" Requires="v">
                <p:oleObj spid="_x0000_s1100" name="Equation" r:id="rId11" imgW="939392" imgH="393529" progId="">
                  <p:embed/>
                </p:oleObj>
              </mc:Choice>
              <mc:Fallback>
                <p:oleObj name="Equation" r:id="rId11" imgW="939392" imgH="393529" progId="">
                  <p:embed/>
                  <p:pic>
                    <p:nvPicPr>
                      <p:cNvPr id="0" name="Picture 47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7050" y="5876925"/>
                        <a:ext cx="201612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5"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3500438"/>
            <a:ext cx="65166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a:extLst>
              <a:ext uri="{FF2B5EF4-FFF2-40B4-BE49-F238E27FC236}">
                <a16:creationId xmlns="" xmlns:a16="http://schemas.microsoft.com/office/drawing/2014/main" id="{8F0D007E-9F7E-2D9F-9530-6FA271E34F84}"/>
              </a:ext>
            </a:extLst>
          </p:cNvPr>
          <p:cNvCxnSpPr>
            <a:cxnSpLocks/>
          </p:cNvCxnSpPr>
          <p:nvPr/>
        </p:nvCxnSpPr>
        <p:spPr>
          <a:xfrm>
            <a:off x="4932040" y="4149080"/>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 xmlns:a16="http://schemas.microsoft.com/office/drawing/2014/main" id="{59422080-4C48-74B2-E423-2D2533B0A637}"/>
              </a:ext>
            </a:extLst>
          </p:cNvPr>
          <p:cNvCxnSpPr>
            <a:cxnSpLocks/>
          </p:cNvCxnSpPr>
          <p:nvPr/>
        </p:nvCxnSpPr>
        <p:spPr>
          <a:xfrm>
            <a:off x="7503308" y="4128060"/>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p:cNvSpPr>
          <p:nvPr>
            <p:ph type="title"/>
          </p:nvPr>
        </p:nvSpPr>
        <p:spPr/>
        <p:txBody>
          <a:bodyPr/>
          <a:lstStyle/>
          <a:p>
            <a:r>
              <a:rPr lang="zh-CN" altLang="en-US" b="1"/>
              <a:t>电路交换：概念</a:t>
            </a:r>
          </a:p>
        </p:txBody>
      </p:sp>
      <p:sp>
        <p:nvSpPr>
          <p:cNvPr id="99331" name="内容占位符 2"/>
          <p:cNvSpPr>
            <a:spLocks/>
          </p:cNvSpPr>
          <p:nvPr/>
        </p:nvSpPr>
        <p:spPr bwMode="auto">
          <a:xfrm>
            <a:off x="457200" y="1908175"/>
            <a:ext cx="84724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buClrTx/>
              <a:buSzTx/>
              <a:buFont typeface="Arial" panose="020B0604020202020204" pitchFamily="34" charset="0"/>
              <a:buChar char="•"/>
            </a:pPr>
            <a:r>
              <a:rPr lang="zh-CN" altLang="en-US" b="1">
                <a:latin typeface="Calibri" panose="020F0502020204030204" pitchFamily="34" charset="0"/>
              </a:rPr>
              <a:t>交换传输线路或者时隙，通过交换机在通信双方之间建立一条专用的传输路径</a:t>
            </a:r>
            <a:endParaRPr lang="en-US" altLang="zh-CN" b="1">
              <a:latin typeface="Calibri" panose="020F0502020204030204" pitchFamily="34" charset="0"/>
            </a:endParaRPr>
          </a:p>
          <a:p>
            <a:pPr lvl="1">
              <a:buClrTx/>
              <a:buSzTx/>
              <a:buFont typeface="Arial" panose="020B0604020202020204" pitchFamily="34" charset="0"/>
              <a:buChar char="–"/>
            </a:pPr>
            <a:r>
              <a:rPr lang="zh-CN" altLang="en-US" b="1">
                <a:latin typeface="Calibri" panose="020F0502020204030204" pitchFamily="34" charset="0"/>
              </a:rPr>
              <a:t>传输路径建立后，数据像流一样在路径上传输</a:t>
            </a:r>
            <a:endParaRPr lang="en-US" altLang="zh-CN" b="1">
              <a:latin typeface="Calibri" panose="020F0502020204030204" pitchFamily="34" charset="0"/>
            </a:endParaRPr>
          </a:p>
        </p:txBody>
      </p:sp>
      <p:pic>
        <p:nvPicPr>
          <p:cNvPr id="9933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6975"/>
            <a:ext cx="37369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0" y="3687763"/>
            <a:ext cx="50006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Box 5"/>
          <p:cNvSpPr txBox="1">
            <a:spLocks noChangeArrowheads="1"/>
          </p:cNvSpPr>
          <p:nvPr/>
        </p:nvSpPr>
        <p:spPr bwMode="auto">
          <a:xfrm>
            <a:off x="214313" y="5951538"/>
            <a:ext cx="2989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800" b="1">
                <a:latin typeface="Calibri" panose="020F0502020204030204" pitchFamily="34" charset="0"/>
              </a:rPr>
              <a:t>空分交换</a:t>
            </a:r>
            <a:endParaRPr lang="en-US" altLang="zh-CN" sz="1800" b="1">
              <a:latin typeface="Calibri" panose="020F0502020204030204" pitchFamily="34" charset="0"/>
            </a:endParaRPr>
          </a:p>
          <a:p>
            <a:pPr algn="ctr" eaLnBrk="1" hangingPunct="1">
              <a:spcBef>
                <a:spcPct val="0"/>
              </a:spcBef>
              <a:buClrTx/>
              <a:buSzTx/>
              <a:buFontTx/>
              <a:buNone/>
            </a:pPr>
            <a:r>
              <a:rPr lang="zh-CN" altLang="en-US" sz="1800" b="1">
                <a:latin typeface="Calibri" panose="020F0502020204030204" pitchFamily="34" charset="0"/>
              </a:rPr>
              <a:t>传输路径由线路组成</a:t>
            </a:r>
          </a:p>
        </p:txBody>
      </p:sp>
      <p:sp>
        <p:nvSpPr>
          <p:cNvPr id="13" name="TextBox 6"/>
          <p:cNvSpPr txBox="1">
            <a:spLocks noChangeArrowheads="1"/>
          </p:cNvSpPr>
          <p:nvPr/>
        </p:nvSpPr>
        <p:spPr bwMode="auto">
          <a:xfrm>
            <a:off x="4071938" y="5951538"/>
            <a:ext cx="4572000" cy="641350"/>
          </a:xfrm>
          <a:prstGeom prst="rect">
            <a:avLst/>
          </a:prstGeom>
          <a:solidFill>
            <a:sysClr val="window" lastClr="FFFFFF"/>
          </a:solidFill>
          <a:ln w="9525">
            <a:noFill/>
            <a:miter lim="800000"/>
            <a:headEnd/>
            <a:tailEnd/>
          </a:ln>
        </p:spPr>
        <p:txBody>
          <a:bodyPr>
            <a:spAutoFit/>
          </a:bodyPr>
          <a:lstStyle/>
          <a:p>
            <a:pPr algn="ctr" eaLnBrk="1" fontAlgn="auto" hangingPunct="1">
              <a:spcBef>
                <a:spcPts val="0"/>
              </a:spcBef>
              <a:spcAft>
                <a:spcPts val="0"/>
              </a:spcAft>
              <a:defRPr/>
            </a:pPr>
            <a:r>
              <a:rPr lang="zh-CN" altLang="en-US" sz="1800" b="1" kern="0" dirty="0">
                <a:solidFill>
                  <a:sysClr val="windowText" lastClr="000000"/>
                </a:solidFill>
                <a:latin typeface="Calibri" pitchFamily="34" charset="0"/>
                <a:ea typeface="宋体" charset="-122"/>
              </a:rPr>
              <a:t>时分交换</a:t>
            </a:r>
            <a:endParaRPr lang="en-US" altLang="zh-CN" sz="1800" b="1" kern="0" dirty="0">
              <a:solidFill>
                <a:sysClr val="windowText" lastClr="000000"/>
              </a:solidFill>
              <a:latin typeface="Calibri" pitchFamily="34" charset="0"/>
              <a:ea typeface="宋体" charset="-122"/>
            </a:endParaRPr>
          </a:p>
          <a:p>
            <a:pPr algn="ctr" eaLnBrk="1" fontAlgn="auto" hangingPunct="1">
              <a:spcBef>
                <a:spcPts val="0"/>
              </a:spcBef>
              <a:spcAft>
                <a:spcPts val="0"/>
              </a:spcAft>
              <a:defRPr/>
            </a:pPr>
            <a:r>
              <a:rPr lang="zh-CN" altLang="en-US" sz="1800" b="1" kern="0" dirty="0">
                <a:solidFill>
                  <a:sysClr val="windowText" lastClr="000000"/>
                </a:solidFill>
                <a:latin typeface="Calibri" pitchFamily="34" charset="0"/>
                <a:ea typeface="宋体" charset="-122"/>
              </a:rPr>
              <a:t>传输路径由每条线路上的固定时隙组成</a:t>
            </a:r>
          </a:p>
        </p:txBody>
      </p:sp>
      <p:pic>
        <p:nvPicPr>
          <p:cNvPr id="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5213"/>
            <a:ext cx="9144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6"/>
          <p:cNvSpPr txBox="1">
            <a:spLocks noChangeArrowheads="1"/>
          </p:cNvSpPr>
          <p:nvPr/>
        </p:nvSpPr>
        <p:spPr bwMode="auto">
          <a:xfrm>
            <a:off x="7380288" y="3676650"/>
            <a:ext cx="1728787"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t>呼叫时建立物理线路连接</a:t>
            </a:r>
          </a:p>
        </p:txBody>
      </p:sp>
      <p:grpSp>
        <p:nvGrpSpPr>
          <p:cNvPr id="2" name="Group 19"/>
          <p:cNvGrpSpPr>
            <a:grpSpLocks/>
          </p:cNvGrpSpPr>
          <p:nvPr/>
        </p:nvGrpSpPr>
        <p:grpSpPr bwMode="auto">
          <a:xfrm>
            <a:off x="720725" y="4530725"/>
            <a:ext cx="7921625" cy="1008063"/>
            <a:chOff x="385" y="618"/>
            <a:chExt cx="4990" cy="726"/>
          </a:xfrm>
        </p:grpSpPr>
        <p:sp>
          <p:nvSpPr>
            <p:cNvPr id="99351" name="Line 20"/>
            <p:cNvSpPr>
              <a:spLocks noChangeShapeType="1"/>
            </p:cNvSpPr>
            <p:nvPr/>
          </p:nvSpPr>
          <p:spPr bwMode="auto">
            <a:xfrm>
              <a:off x="1519" y="1162"/>
              <a:ext cx="0" cy="182"/>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2" name="Line 21"/>
            <p:cNvSpPr>
              <a:spLocks noChangeShapeType="1"/>
            </p:cNvSpPr>
            <p:nvPr/>
          </p:nvSpPr>
          <p:spPr bwMode="auto">
            <a:xfrm>
              <a:off x="385" y="845"/>
              <a:ext cx="318"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3" name="Line 22"/>
            <p:cNvSpPr>
              <a:spLocks noChangeShapeType="1"/>
            </p:cNvSpPr>
            <p:nvPr/>
          </p:nvSpPr>
          <p:spPr bwMode="auto">
            <a:xfrm>
              <a:off x="703" y="845"/>
              <a:ext cx="499" cy="31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4" name="Line 23"/>
            <p:cNvSpPr>
              <a:spLocks noChangeShapeType="1"/>
            </p:cNvSpPr>
            <p:nvPr/>
          </p:nvSpPr>
          <p:spPr bwMode="auto">
            <a:xfrm>
              <a:off x="1202" y="1162"/>
              <a:ext cx="317"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5" name="Line 24"/>
            <p:cNvSpPr>
              <a:spLocks noChangeShapeType="1"/>
            </p:cNvSpPr>
            <p:nvPr/>
          </p:nvSpPr>
          <p:spPr bwMode="auto">
            <a:xfrm>
              <a:off x="1519" y="1344"/>
              <a:ext cx="1043"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6" name="Line 25"/>
            <p:cNvSpPr>
              <a:spLocks noChangeShapeType="1"/>
            </p:cNvSpPr>
            <p:nvPr/>
          </p:nvSpPr>
          <p:spPr bwMode="auto">
            <a:xfrm flipV="1">
              <a:off x="2562" y="618"/>
              <a:ext cx="363" cy="726"/>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7" name="Line 26"/>
            <p:cNvSpPr>
              <a:spLocks noChangeShapeType="1"/>
            </p:cNvSpPr>
            <p:nvPr/>
          </p:nvSpPr>
          <p:spPr bwMode="auto">
            <a:xfrm>
              <a:off x="2925" y="618"/>
              <a:ext cx="1089"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8" name="Line 27"/>
            <p:cNvSpPr>
              <a:spLocks noChangeShapeType="1"/>
            </p:cNvSpPr>
            <p:nvPr/>
          </p:nvSpPr>
          <p:spPr bwMode="auto">
            <a:xfrm>
              <a:off x="4014" y="618"/>
              <a:ext cx="0" cy="22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9" name="Line 28"/>
            <p:cNvSpPr>
              <a:spLocks noChangeShapeType="1"/>
            </p:cNvSpPr>
            <p:nvPr/>
          </p:nvSpPr>
          <p:spPr bwMode="auto">
            <a:xfrm>
              <a:off x="4014" y="845"/>
              <a:ext cx="408"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60" name="Line 29"/>
            <p:cNvSpPr>
              <a:spLocks noChangeShapeType="1"/>
            </p:cNvSpPr>
            <p:nvPr/>
          </p:nvSpPr>
          <p:spPr bwMode="auto">
            <a:xfrm>
              <a:off x="4422" y="845"/>
              <a:ext cx="499" cy="31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61" name="Line 30"/>
            <p:cNvSpPr>
              <a:spLocks noChangeShapeType="1"/>
            </p:cNvSpPr>
            <p:nvPr/>
          </p:nvSpPr>
          <p:spPr bwMode="auto">
            <a:xfrm>
              <a:off x="4967" y="1162"/>
              <a:ext cx="408"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31"/>
          <p:cNvGrpSpPr>
            <a:grpSpLocks/>
          </p:cNvGrpSpPr>
          <p:nvPr/>
        </p:nvGrpSpPr>
        <p:grpSpPr bwMode="auto">
          <a:xfrm>
            <a:off x="720725" y="4530725"/>
            <a:ext cx="7921625" cy="1008063"/>
            <a:chOff x="385" y="618"/>
            <a:chExt cx="4990" cy="726"/>
          </a:xfrm>
        </p:grpSpPr>
        <p:sp>
          <p:nvSpPr>
            <p:cNvPr id="99340" name="Line 32"/>
            <p:cNvSpPr>
              <a:spLocks noChangeShapeType="1"/>
            </p:cNvSpPr>
            <p:nvPr/>
          </p:nvSpPr>
          <p:spPr bwMode="auto">
            <a:xfrm>
              <a:off x="1519" y="1162"/>
              <a:ext cx="0" cy="182"/>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1" name="Line 33"/>
            <p:cNvSpPr>
              <a:spLocks noChangeShapeType="1"/>
            </p:cNvSpPr>
            <p:nvPr/>
          </p:nvSpPr>
          <p:spPr bwMode="auto">
            <a:xfrm>
              <a:off x="385" y="845"/>
              <a:ext cx="318" cy="0"/>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2" name="Line 34"/>
            <p:cNvSpPr>
              <a:spLocks noChangeShapeType="1"/>
            </p:cNvSpPr>
            <p:nvPr/>
          </p:nvSpPr>
          <p:spPr bwMode="auto">
            <a:xfrm>
              <a:off x="703" y="845"/>
              <a:ext cx="499" cy="317"/>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3" name="Line 35"/>
            <p:cNvSpPr>
              <a:spLocks noChangeShapeType="1"/>
            </p:cNvSpPr>
            <p:nvPr/>
          </p:nvSpPr>
          <p:spPr bwMode="auto">
            <a:xfrm>
              <a:off x="1202" y="1162"/>
              <a:ext cx="317" cy="0"/>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4" name="Line 36"/>
            <p:cNvSpPr>
              <a:spLocks noChangeShapeType="1"/>
            </p:cNvSpPr>
            <p:nvPr/>
          </p:nvSpPr>
          <p:spPr bwMode="auto">
            <a:xfrm>
              <a:off x="1519" y="1344"/>
              <a:ext cx="1043" cy="0"/>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5" name="Line 37"/>
            <p:cNvSpPr>
              <a:spLocks noChangeShapeType="1"/>
            </p:cNvSpPr>
            <p:nvPr/>
          </p:nvSpPr>
          <p:spPr bwMode="auto">
            <a:xfrm flipV="1">
              <a:off x="2562" y="618"/>
              <a:ext cx="363" cy="726"/>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6" name="Line 38"/>
            <p:cNvSpPr>
              <a:spLocks noChangeShapeType="1"/>
            </p:cNvSpPr>
            <p:nvPr/>
          </p:nvSpPr>
          <p:spPr bwMode="auto">
            <a:xfrm>
              <a:off x="2925" y="618"/>
              <a:ext cx="1089" cy="0"/>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7" name="Line 39"/>
            <p:cNvSpPr>
              <a:spLocks noChangeShapeType="1"/>
            </p:cNvSpPr>
            <p:nvPr/>
          </p:nvSpPr>
          <p:spPr bwMode="auto">
            <a:xfrm>
              <a:off x="4014" y="618"/>
              <a:ext cx="0" cy="227"/>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8" name="Line 40"/>
            <p:cNvSpPr>
              <a:spLocks noChangeShapeType="1"/>
            </p:cNvSpPr>
            <p:nvPr/>
          </p:nvSpPr>
          <p:spPr bwMode="auto">
            <a:xfrm>
              <a:off x="4014" y="845"/>
              <a:ext cx="408" cy="0"/>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49" name="Line 41"/>
            <p:cNvSpPr>
              <a:spLocks noChangeShapeType="1"/>
            </p:cNvSpPr>
            <p:nvPr/>
          </p:nvSpPr>
          <p:spPr bwMode="auto">
            <a:xfrm>
              <a:off x="4422" y="845"/>
              <a:ext cx="499" cy="317"/>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50" name="Line 42"/>
            <p:cNvSpPr>
              <a:spLocks noChangeShapeType="1"/>
            </p:cNvSpPr>
            <p:nvPr/>
          </p:nvSpPr>
          <p:spPr bwMode="auto">
            <a:xfrm>
              <a:off x="4967" y="1162"/>
              <a:ext cx="408" cy="0"/>
            </a:xfrm>
            <a:prstGeom prst="line">
              <a:avLst/>
            </a:prstGeom>
            <a:noFill/>
            <a:ln w="762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8" presetClass="entr" presetSubtype="6" repeatCount="indefinite" fill="hold" nodeType="withEffect">
                                  <p:stCondLst>
                                    <p:cond delay="0"/>
                                  </p:stCondLst>
                                  <p:endCondLst>
                                    <p:cond evt="onNext" delay="0">
                                      <p:tgtEl>
                                        <p:sldTgt/>
                                      </p:tgtEl>
                                    </p:cond>
                                  </p:endCondLst>
                                  <p:childTnLst>
                                    <p:set>
                                      <p:cBhvr>
                                        <p:cTn id="13" dur="1" fill="hold">
                                          <p:stCondLst>
                                            <p:cond delay="0"/>
                                          </p:stCondLst>
                                        </p:cTn>
                                        <p:tgtEl>
                                          <p:spTgt spid="3"/>
                                        </p:tgtEl>
                                        <p:attrNameLst>
                                          <p:attrName>style.visibility</p:attrName>
                                        </p:attrNameLst>
                                      </p:cBhvr>
                                      <p:to>
                                        <p:strVal val="visible"/>
                                      </p:to>
                                    </p:set>
                                    <p:animEffect transition="in" filter="strips(downRight)">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p:cNvSpPr>
          <p:nvPr>
            <p:ph type="title"/>
          </p:nvPr>
        </p:nvSpPr>
        <p:spPr/>
        <p:txBody>
          <a:bodyPr/>
          <a:lstStyle/>
          <a:p>
            <a:r>
              <a:rPr lang="zh-CN" altLang="en-US" b="1"/>
              <a:t>电路交换：特征</a:t>
            </a:r>
          </a:p>
        </p:txBody>
      </p:sp>
      <p:sp>
        <p:nvSpPr>
          <p:cNvPr id="6" name="内容占位符 2"/>
          <p:cNvSpPr>
            <a:spLocks/>
          </p:cNvSpPr>
          <p:nvPr/>
        </p:nvSpPr>
        <p:spPr bwMode="auto">
          <a:xfrm>
            <a:off x="468313" y="4437063"/>
            <a:ext cx="8229600" cy="2160587"/>
          </a:xfrm>
          <a:prstGeom prst="rect">
            <a:avLst/>
          </a:prstGeom>
          <a:solidFill>
            <a:sysClr val="window" lastClr="FFFFFF"/>
          </a:solidFill>
          <a:ln w="9525">
            <a:noFill/>
            <a:miter lim="800000"/>
            <a:headEnd/>
            <a:tailEnd/>
          </a:ln>
        </p:spPr>
        <p:txBody>
          <a:bodyPr/>
          <a:lstStyle/>
          <a:p>
            <a:pPr marL="342900" indent="-342900" fontAlgn="auto">
              <a:lnSpc>
                <a:spcPct val="80000"/>
              </a:lnSpc>
              <a:spcBef>
                <a:spcPct val="20000"/>
              </a:spcBef>
              <a:spcAft>
                <a:spcPts val="0"/>
              </a:spcAft>
              <a:buFont typeface="Arial" charset="0"/>
              <a:buChar char="•"/>
              <a:defRPr/>
            </a:pPr>
            <a:r>
              <a:rPr lang="zh-CN" altLang="en-US" sz="2000" b="1" kern="0" dirty="0">
                <a:solidFill>
                  <a:sysClr val="windowText" lastClr="000000"/>
                </a:solidFill>
                <a:latin typeface="Calibri" pitchFamily="34" charset="0"/>
                <a:ea typeface="宋体" charset="-122"/>
              </a:rPr>
              <a:t>网络通信包括三个过程</a:t>
            </a:r>
            <a:endParaRPr lang="en-US" altLang="zh-CN" sz="2000" b="1" kern="0" dirty="0">
              <a:solidFill>
                <a:sysClr val="windowText" lastClr="000000"/>
              </a:solidFill>
              <a:latin typeface="Calibri" pitchFamily="34" charset="0"/>
              <a:ea typeface="宋体" charset="-122"/>
            </a:endParaRPr>
          </a:p>
          <a:p>
            <a:pPr marL="742950" lvl="1" indent="-285750" fontAlgn="auto">
              <a:lnSpc>
                <a:spcPct val="80000"/>
              </a:lnSpc>
              <a:spcBef>
                <a:spcPct val="20000"/>
              </a:spcBef>
              <a:spcAft>
                <a:spcPts val="0"/>
              </a:spcAft>
              <a:buFont typeface="Arial" charset="0"/>
              <a:buChar char="–"/>
              <a:defRPr/>
            </a:pPr>
            <a:r>
              <a:rPr lang="zh-CN" altLang="en-US" sz="2200" b="1" kern="0" dirty="0">
                <a:solidFill>
                  <a:sysClr val="windowText" lastClr="000000"/>
                </a:solidFill>
                <a:latin typeface="Calibri" pitchFamily="34" charset="0"/>
                <a:ea typeface="宋体" charset="-122"/>
              </a:rPr>
              <a:t>（发送）端到（接收）端电路连接建立</a:t>
            </a:r>
            <a:endParaRPr lang="en-US" altLang="zh-CN" sz="2200" b="1" kern="0" dirty="0">
              <a:solidFill>
                <a:sysClr val="windowText" lastClr="000000"/>
              </a:solidFill>
              <a:latin typeface="Calibri" pitchFamily="34" charset="0"/>
              <a:ea typeface="宋体" charset="-122"/>
            </a:endParaRPr>
          </a:p>
          <a:p>
            <a:pPr marL="742950" lvl="1" indent="-285750" fontAlgn="auto">
              <a:lnSpc>
                <a:spcPct val="80000"/>
              </a:lnSpc>
              <a:spcBef>
                <a:spcPct val="20000"/>
              </a:spcBef>
              <a:spcAft>
                <a:spcPts val="0"/>
              </a:spcAft>
              <a:buFont typeface="Arial" charset="0"/>
              <a:buChar char="–"/>
              <a:defRPr/>
            </a:pPr>
            <a:r>
              <a:rPr lang="zh-CN" altLang="en-US" sz="2200" b="1" kern="0" dirty="0">
                <a:solidFill>
                  <a:sysClr val="windowText" lastClr="000000"/>
                </a:solidFill>
                <a:latin typeface="Calibri" pitchFamily="34" charset="0"/>
                <a:ea typeface="宋体" charset="-122"/>
              </a:rPr>
              <a:t>数据传输</a:t>
            </a:r>
            <a:endParaRPr lang="en-US" altLang="zh-CN" sz="2200" b="1" kern="0" dirty="0">
              <a:solidFill>
                <a:sysClr val="windowText" lastClr="000000"/>
              </a:solidFill>
              <a:latin typeface="Calibri" pitchFamily="34" charset="0"/>
              <a:ea typeface="宋体" charset="-122"/>
            </a:endParaRPr>
          </a:p>
          <a:p>
            <a:pPr marL="742950" lvl="1" indent="-285750" fontAlgn="auto">
              <a:lnSpc>
                <a:spcPct val="80000"/>
              </a:lnSpc>
              <a:spcBef>
                <a:spcPct val="20000"/>
              </a:spcBef>
              <a:spcAft>
                <a:spcPts val="0"/>
              </a:spcAft>
              <a:buFont typeface="Arial" charset="0"/>
              <a:buChar char="–"/>
              <a:defRPr/>
            </a:pPr>
            <a:r>
              <a:rPr lang="zh-CN" altLang="en-US" sz="2200" b="1" kern="0" dirty="0">
                <a:solidFill>
                  <a:sysClr val="windowText" lastClr="000000"/>
                </a:solidFill>
                <a:latin typeface="Calibri" pitchFamily="34" charset="0"/>
                <a:ea typeface="宋体" charset="-122"/>
              </a:rPr>
              <a:t>电路连接拆除</a:t>
            </a:r>
            <a:endParaRPr lang="en-US" altLang="zh-CN" sz="2200" b="1" kern="0" dirty="0">
              <a:solidFill>
                <a:sysClr val="windowText" lastClr="000000"/>
              </a:solidFill>
              <a:latin typeface="Calibri" pitchFamily="34" charset="0"/>
              <a:ea typeface="宋体" charset="-122"/>
            </a:endParaRPr>
          </a:p>
          <a:p>
            <a:pPr marL="342900" indent="-342900" fontAlgn="auto">
              <a:lnSpc>
                <a:spcPct val="80000"/>
              </a:lnSpc>
              <a:spcBef>
                <a:spcPct val="20000"/>
              </a:spcBef>
              <a:spcAft>
                <a:spcPts val="0"/>
              </a:spcAft>
              <a:buFont typeface="Arial" charset="0"/>
              <a:buChar char="•"/>
              <a:defRPr/>
            </a:pPr>
            <a:r>
              <a:rPr lang="zh-CN" altLang="en-US" sz="2000" b="1" kern="0" dirty="0">
                <a:solidFill>
                  <a:sysClr val="windowText" lastClr="000000"/>
                </a:solidFill>
                <a:latin typeface="Calibri" pitchFamily="34" charset="0"/>
                <a:ea typeface="宋体" charset="-122"/>
              </a:rPr>
              <a:t>优点：占用固定的线路资源，保证数据传输的速率、延时、可靠性及有序性</a:t>
            </a:r>
            <a:endParaRPr lang="en-US" altLang="zh-CN" sz="2000" b="1" kern="0" dirty="0">
              <a:solidFill>
                <a:sysClr val="windowText" lastClr="000000"/>
              </a:solidFill>
              <a:latin typeface="Calibri" pitchFamily="34" charset="0"/>
              <a:ea typeface="宋体" charset="-122"/>
            </a:endParaRPr>
          </a:p>
          <a:p>
            <a:pPr marL="342900" indent="-342900" fontAlgn="auto">
              <a:lnSpc>
                <a:spcPct val="80000"/>
              </a:lnSpc>
              <a:spcBef>
                <a:spcPct val="20000"/>
              </a:spcBef>
              <a:spcAft>
                <a:spcPts val="0"/>
              </a:spcAft>
              <a:buFont typeface="Arial" charset="0"/>
              <a:buChar char="•"/>
              <a:defRPr/>
            </a:pPr>
            <a:r>
              <a:rPr lang="zh-CN" altLang="en-US" sz="2000" b="1" kern="0" dirty="0">
                <a:solidFill>
                  <a:sysClr val="windowText" lastClr="000000"/>
                </a:solidFill>
                <a:latin typeface="Calibri" pitchFamily="34" charset="0"/>
                <a:ea typeface="宋体" charset="-122"/>
              </a:rPr>
              <a:t>缺点：线路资源利用率低，没有有数据传输时也占用线路或者固定时隙；电路连接建立导致延迟</a:t>
            </a:r>
          </a:p>
        </p:txBody>
      </p:sp>
      <p:pic>
        <p:nvPicPr>
          <p:cNvPr id="1003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844675"/>
            <a:ext cx="73580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p:txBody>
          <a:bodyPr/>
          <a:lstStyle/>
          <a:p>
            <a:r>
              <a:rPr lang="zh-CN" altLang="en-US" b="1"/>
              <a:t>电路交换：性能</a:t>
            </a:r>
          </a:p>
        </p:txBody>
      </p:sp>
      <p:pic>
        <p:nvPicPr>
          <p:cNvPr id="1013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211388"/>
            <a:ext cx="7056437"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395288" y="5883275"/>
            <a:ext cx="8358187" cy="498475"/>
          </a:xfrm>
          <a:prstGeom prst="rect">
            <a:avLst/>
          </a:prstGeom>
          <a:solidFill>
            <a:schemeClr val="bg1"/>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a:latin typeface="Calibri" panose="020F0502020204030204" pitchFamily="34" charset="0"/>
              </a:rPr>
              <a:t>电路交换是为话音传输设计的，支持固定的数据速率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p:txBody>
          <a:bodyPr/>
          <a:lstStyle/>
          <a:p>
            <a:r>
              <a:rPr lang="zh-CN" altLang="en-US" b="1"/>
              <a:t>分组交换：概念</a:t>
            </a:r>
          </a:p>
        </p:txBody>
      </p:sp>
      <p:sp>
        <p:nvSpPr>
          <p:cNvPr id="3" name="内容占位符 2"/>
          <p:cNvSpPr>
            <a:spLocks noGrp="1"/>
          </p:cNvSpPr>
          <p:nvPr>
            <p:ph idx="1"/>
          </p:nvPr>
        </p:nvSpPr>
        <p:spPr/>
        <p:txBody>
          <a:bodyPr>
            <a:normAutofit fontScale="92500" lnSpcReduction="10000"/>
          </a:bodyPr>
          <a:lstStyle/>
          <a:p>
            <a:pPr>
              <a:defRPr/>
            </a:pPr>
            <a:r>
              <a:rPr lang="zh-CN" altLang="en-US" b="1" dirty="0"/>
              <a:t>交换分组，以分组为单元统计复用线路（也称为链路）资源</a:t>
            </a:r>
          </a:p>
          <a:p>
            <a:pPr lvl="1">
              <a:defRPr/>
            </a:pPr>
            <a:r>
              <a:rPr lang="zh-CN" altLang="en-US" b="1" dirty="0"/>
              <a:t>统计复用：只有有数据要传输才占用线路，而数据的达到具有随机性</a:t>
            </a:r>
          </a:p>
          <a:p>
            <a:pPr lvl="1">
              <a:defRPr/>
            </a:pPr>
            <a:r>
              <a:rPr lang="zh-CN" altLang="en-US" b="1" dirty="0"/>
              <a:t>分组大小问题：太小，分组开销大；太大，复用效率低，影响其它分组的发送</a:t>
            </a:r>
            <a:endParaRPr lang="en-US" altLang="zh-CN" b="1" dirty="0"/>
          </a:p>
          <a:p>
            <a:pPr>
              <a:defRPr/>
            </a:pPr>
            <a:r>
              <a:rPr lang="zh-CN" altLang="en-US" b="1" dirty="0"/>
              <a:t>两种类型</a:t>
            </a:r>
            <a:endParaRPr lang="en-US" altLang="zh-CN" b="1" dirty="0"/>
          </a:p>
          <a:p>
            <a:pPr lvl="1">
              <a:defRPr/>
            </a:pPr>
            <a:r>
              <a:rPr lang="zh-CN" altLang="en-US" b="1" dirty="0"/>
              <a:t>数据报交换：直接发送分组</a:t>
            </a:r>
          </a:p>
          <a:p>
            <a:pPr lvl="1">
              <a:defRPr/>
            </a:pPr>
            <a:r>
              <a:rPr lang="zh-CN" altLang="en-US" b="1" dirty="0"/>
              <a:t>虚电路交换：先建立连接，再发送分组</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7"/>
          <p:cNvPicPr>
            <a:picLocks noChangeAspect="1" noChangeArrowheads="1"/>
          </p:cNvPicPr>
          <p:nvPr/>
        </p:nvPicPr>
        <p:blipFill>
          <a:blip r:embed="rId2">
            <a:extLst>
              <a:ext uri="{28A0092B-C50C-407E-A947-70E740481C1C}">
                <a14:useLocalDpi xmlns:a14="http://schemas.microsoft.com/office/drawing/2010/main" val="0"/>
              </a:ext>
            </a:extLst>
          </a:blip>
          <a:srcRect b="34804"/>
          <a:stretch>
            <a:fillRect/>
          </a:stretch>
        </p:blipFill>
        <p:spPr bwMode="auto">
          <a:xfrm>
            <a:off x="107950" y="981075"/>
            <a:ext cx="88201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6"/>
          <p:cNvSpPr>
            <a:spLocks noChangeArrowheads="1"/>
          </p:cNvSpPr>
          <p:nvPr/>
        </p:nvSpPr>
        <p:spPr bwMode="auto">
          <a:xfrm>
            <a:off x="215900" y="4508500"/>
            <a:ext cx="7994650" cy="10080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t>现代的电话网络支持话音、数据等综合业务，对于数据采用分组交换技术</a:t>
            </a:r>
          </a:p>
        </p:txBody>
      </p:sp>
      <p:pic>
        <p:nvPicPr>
          <p:cNvPr id="104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40992">
            <a:off x="3732213" y="2349500"/>
            <a:ext cx="444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420938"/>
            <a:ext cx="4445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05722">
            <a:off x="5600700" y="2278063"/>
            <a:ext cx="4445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p:txBody>
          <a:bodyPr/>
          <a:lstStyle/>
          <a:p>
            <a:r>
              <a:rPr lang="zh-CN" altLang="en-US" b="1"/>
              <a:t>数据报交换：特征</a:t>
            </a:r>
          </a:p>
        </p:txBody>
      </p:sp>
      <p:sp>
        <p:nvSpPr>
          <p:cNvPr id="105475" name="Rectangle 3"/>
          <p:cNvSpPr txBox="1">
            <a:spLocks/>
          </p:cNvSpPr>
          <p:nvPr/>
        </p:nvSpPr>
        <p:spPr bwMode="auto">
          <a:xfrm>
            <a:off x="457200" y="2205038"/>
            <a:ext cx="822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80000"/>
              </a:lnSpc>
              <a:buClrTx/>
              <a:buSzTx/>
              <a:buFont typeface="Arial" panose="020B0604020202020204" pitchFamily="34" charset="0"/>
              <a:buChar char="•"/>
            </a:pPr>
            <a:r>
              <a:rPr lang="zh-CN" altLang="en-US" sz="2400" b="1">
                <a:solidFill>
                  <a:srgbClr val="000000"/>
                </a:solidFill>
                <a:latin typeface="Calibri" panose="020F0502020204030204" pitchFamily="34" charset="0"/>
              </a:rPr>
              <a:t>无连接：直接发送分组，无服务质量保证</a:t>
            </a:r>
          </a:p>
          <a:p>
            <a:pPr>
              <a:lnSpc>
                <a:spcPct val="80000"/>
              </a:lnSpc>
              <a:buClrTx/>
              <a:buSzTx/>
              <a:buFont typeface="Arial" panose="020B0604020202020204" pitchFamily="34" charset="0"/>
              <a:buChar char="•"/>
            </a:pPr>
            <a:r>
              <a:rPr lang="zh-CN" altLang="en-US" sz="2400" b="1">
                <a:solidFill>
                  <a:srgbClr val="000000"/>
                </a:solidFill>
                <a:latin typeface="Calibri" panose="020F0502020204030204" pitchFamily="34" charset="0"/>
              </a:rPr>
              <a:t>健壮性：相同源</a:t>
            </a:r>
            <a:r>
              <a:rPr lang="en-US" altLang="zh-CN" sz="2400" b="1">
                <a:solidFill>
                  <a:srgbClr val="000000"/>
                </a:solidFill>
                <a:latin typeface="Calibri" panose="020F0502020204030204" pitchFamily="34" charset="0"/>
              </a:rPr>
              <a:t>-</a:t>
            </a:r>
            <a:r>
              <a:rPr lang="zh-CN" altLang="en-US" sz="2400" b="1">
                <a:solidFill>
                  <a:srgbClr val="000000"/>
                </a:solidFill>
                <a:latin typeface="Calibri" panose="020F0502020204030204" pitchFamily="34" charset="0"/>
              </a:rPr>
              <a:t>目的的分组可能沿不同路径传输，可绕开故障路径</a:t>
            </a:r>
            <a:endParaRPr lang="en-US" altLang="zh-CN" sz="2400" b="1">
              <a:solidFill>
                <a:srgbClr val="000000"/>
              </a:solidFill>
              <a:latin typeface="Calibri" panose="020F0502020204030204" pitchFamily="34" charset="0"/>
            </a:endParaRPr>
          </a:p>
          <a:p>
            <a:pPr>
              <a:lnSpc>
                <a:spcPct val="80000"/>
              </a:lnSpc>
              <a:buClrTx/>
              <a:buSzTx/>
              <a:buFont typeface="Arial" panose="020B0604020202020204" pitchFamily="34" charset="0"/>
              <a:buChar char="•"/>
            </a:pPr>
            <a:endParaRPr lang="en-US" altLang="zh-CN" sz="2400" b="1">
              <a:solidFill>
                <a:srgbClr val="000000"/>
              </a:solidFill>
              <a:latin typeface="Calibri" panose="020F0502020204030204" pitchFamily="34" charset="0"/>
            </a:endParaRPr>
          </a:p>
          <a:p>
            <a:pPr>
              <a:lnSpc>
                <a:spcPct val="80000"/>
              </a:lnSpc>
              <a:buClrTx/>
              <a:buSzTx/>
              <a:buFont typeface="Arial" panose="020B0604020202020204" pitchFamily="34" charset="0"/>
              <a:buNone/>
            </a:pPr>
            <a:endParaRPr lang="en-US" altLang="zh-CN" sz="2400" b="1">
              <a:solidFill>
                <a:srgbClr val="000000"/>
              </a:solidFill>
              <a:latin typeface="Calibri" panose="020F0502020204030204" pitchFamily="34" charset="0"/>
            </a:endParaRPr>
          </a:p>
        </p:txBody>
      </p:sp>
      <p:pic>
        <p:nvPicPr>
          <p:cNvPr id="105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384550"/>
            <a:ext cx="806608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p:txBody>
          <a:bodyPr/>
          <a:lstStyle/>
          <a:p>
            <a:r>
              <a:rPr lang="zh-CN" altLang="en-US" b="1"/>
              <a:t>数据报交换：路由表</a:t>
            </a:r>
          </a:p>
        </p:txBody>
      </p:sp>
      <p:sp>
        <p:nvSpPr>
          <p:cNvPr id="106499" name="Rectangle 3"/>
          <p:cNvSpPr txBox="1">
            <a:spLocks/>
          </p:cNvSpPr>
          <p:nvPr/>
        </p:nvSpPr>
        <p:spPr bwMode="auto">
          <a:xfrm>
            <a:off x="395288" y="2265362"/>
            <a:ext cx="3609975" cy="31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buClrTx/>
              <a:buSzTx/>
              <a:buFont typeface="Arial" panose="020B0604020202020204" pitchFamily="34" charset="0"/>
              <a:buChar char="•"/>
            </a:pPr>
            <a:r>
              <a:rPr lang="zh-CN" altLang="en-US" sz="2400" b="1" dirty="0">
                <a:solidFill>
                  <a:srgbClr val="000000"/>
                </a:solidFill>
                <a:latin typeface="Calibri" panose="020F0502020204030204" pitchFamily="34" charset="0"/>
              </a:rPr>
              <a:t>分组携带的控制信息中包含目的地址</a:t>
            </a:r>
          </a:p>
          <a:p>
            <a:pPr lvl="1">
              <a:buClrTx/>
              <a:buSzTx/>
              <a:buFont typeface="Arial" panose="020B0604020202020204" pitchFamily="34" charset="0"/>
              <a:buChar char="–"/>
            </a:pPr>
            <a:r>
              <a:rPr lang="zh-CN" altLang="en-US" sz="2000" b="1" dirty="0">
                <a:solidFill>
                  <a:srgbClr val="000000"/>
                </a:solidFill>
                <a:latin typeface="Calibri" panose="020F0502020204030204" pitchFamily="34" charset="0"/>
              </a:rPr>
              <a:t>目的地址在传输过程中保持不变</a:t>
            </a:r>
          </a:p>
          <a:p>
            <a:pPr>
              <a:buClrTx/>
              <a:buSzTx/>
              <a:buFont typeface="Arial" panose="020B0604020202020204" pitchFamily="34" charset="0"/>
              <a:buChar char="•"/>
            </a:pPr>
            <a:r>
              <a:rPr lang="zh-CN" altLang="en-US" sz="2400" b="1" dirty="0">
                <a:solidFill>
                  <a:srgbClr val="000000"/>
                </a:solidFill>
                <a:latin typeface="Calibri" panose="020F0502020204030204" pitchFamily="34" charset="0"/>
              </a:rPr>
              <a:t>交换机根据路由表来独立地转发分组</a:t>
            </a:r>
          </a:p>
          <a:p>
            <a:pPr lvl="1">
              <a:buClrTx/>
              <a:buSzTx/>
              <a:buFont typeface="Arial" panose="020B0604020202020204" pitchFamily="34" charset="0"/>
              <a:buChar char="–"/>
            </a:pPr>
            <a:r>
              <a:rPr lang="zh-CN" altLang="en-US" sz="2000" b="1" dirty="0">
                <a:solidFill>
                  <a:srgbClr val="000000"/>
                </a:solidFill>
                <a:latin typeface="Calibri" panose="020F0502020204030204" pitchFamily="34" charset="0"/>
              </a:rPr>
              <a:t>使用目的地址来查找</a:t>
            </a:r>
          </a:p>
        </p:txBody>
      </p:sp>
      <p:pic>
        <p:nvPicPr>
          <p:cNvPr id="106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22500"/>
            <a:ext cx="2733675"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5148263" y="1862138"/>
            <a:ext cx="2160587" cy="366712"/>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800" b="1" kern="0">
                <a:solidFill>
                  <a:sysClr val="windowText" lastClr="000000"/>
                </a:solidFill>
                <a:ea typeface="宋体" charset="-122"/>
              </a:rPr>
              <a:t>路由表</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lstStyle/>
          <a:p>
            <a:r>
              <a:rPr lang="zh-CN" altLang="en-US" b="1"/>
              <a:t>数据报交换：性能</a:t>
            </a:r>
          </a:p>
        </p:txBody>
      </p:sp>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068513"/>
            <a:ext cx="817245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2052638" y="3481388"/>
            <a:ext cx="1871662" cy="1169987"/>
          </a:xfrm>
          <a:prstGeom prst="rect">
            <a:avLst/>
          </a:prstGeom>
          <a:noFill/>
          <a:ln w="9525">
            <a:noFill/>
            <a:miter lim="800000"/>
            <a:headEnd/>
            <a:tailEnd/>
          </a:ln>
        </p:spPr>
        <p:txBody>
          <a:bodyPr>
            <a:spAutoFit/>
          </a:bodyPr>
          <a:lstStyle/>
          <a:p>
            <a:pPr marL="342900" indent="-342900" eaLnBrk="1" fontAlgn="auto" hangingPunct="1">
              <a:spcBef>
                <a:spcPct val="50000"/>
              </a:spcBef>
              <a:spcAft>
                <a:spcPts val="0"/>
              </a:spcAft>
              <a:buFontTx/>
              <a:buAutoNum type="arabicPeriod"/>
              <a:defRPr/>
            </a:pPr>
            <a:r>
              <a:rPr lang="zh-CN" altLang="en-US" sz="1400" b="1" kern="0" dirty="0">
                <a:solidFill>
                  <a:sysClr val="windowText" lastClr="000000"/>
                </a:solidFill>
                <a:ea typeface="宋体" charset="-122"/>
              </a:rPr>
              <a:t>路由查找</a:t>
            </a:r>
          </a:p>
          <a:p>
            <a:pPr marL="342900" indent="-342900" eaLnBrk="1" fontAlgn="auto" hangingPunct="1">
              <a:spcBef>
                <a:spcPct val="50000"/>
              </a:spcBef>
              <a:spcAft>
                <a:spcPts val="0"/>
              </a:spcAft>
              <a:buFontTx/>
              <a:buAutoNum type="arabicPeriod"/>
              <a:defRPr/>
            </a:pPr>
            <a:r>
              <a:rPr lang="zh-CN" altLang="en-US" sz="1400" b="1" kern="0" dirty="0">
                <a:solidFill>
                  <a:sysClr val="windowText" lastClr="000000"/>
                </a:solidFill>
                <a:ea typeface="宋体" charset="-122"/>
              </a:rPr>
              <a:t>输入和输出端口之间建立连接</a:t>
            </a:r>
            <a:endParaRPr lang="en-US" altLang="zh-CN" sz="1400" b="1" kern="0" dirty="0">
              <a:solidFill>
                <a:sysClr val="windowText" lastClr="000000"/>
              </a:solidFill>
              <a:ea typeface="宋体" charset="-122"/>
            </a:endParaRPr>
          </a:p>
          <a:p>
            <a:pPr marL="342900" indent="-342900" eaLnBrk="1" fontAlgn="auto" hangingPunct="1">
              <a:spcBef>
                <a:spcPct val="50000"/>
              </a:spcBef>
              <a:spcAft>
                <a:spcPts val="0"/>
              </a:spcAft>
              <a:buFontTx/>
              <a:buAutoNum type="arabicPeriod"/>
              <a:defRPr/>
            </a:pPr>
            <a:r>
              <a:rPr lang="zh-CN" altLang="en-US" sz="1400" b="1" kern="0" dirty="0">
                <a:solidFill>
                  <a:sysClr val="windowText" lastClr="000000"/>
                </a:solidFill>
                <a:ea typeface="宋体" charset="-122"/>
              </a:rPr>
              <a:t>排队延迟</a:t>
            </a:r>
          </a:p>
        </p:txBody>
      </p:sp>
      <p:sp>
        <p:nvSpPr>
          <p:cNvPr id="10" name="Line 5"/>
          <p:cNvSpPr>
            <a:spLocks noChangeShapeType="1"/>
          </p:cNvSpPr>
          <p:nvPr/>
        </p:nvSpPr>
        <p:spPr bwMode="auto">
          <a:xfrm flipH="1">
            <a:off x="2555875" y="3167063"/>
            <a:ext cx="576263" cy="287337"/>
          </a:xfrm>
          <a:prstGeom prst="line">
            <a:avLst/>
          </a:prstGeom>
          <a:noFill/>
          <a:ln w="9525">
            <a:solidFill>
              <a:sysClr val="windowText" lastClr="000000"/>
            </a:solidFill>
            <a:round/>
            <a:headEnd/>
            <a:tailEnd type="triangle" w="med" len="me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11" name="Text Box 6"/>
          <p:cNvSpPr txBox="1">
            <a:spLocks noChangeArrowheads="1"/>
          </p:cNvSpPr>
          <p:nvPr/>
        </p:nvSpPr>
        <p:spPr bwMode="auto">
          <a:xfrm>
            <a:off x="468313" y="5740400"/>
            <a:ext cx="8351837" cy="641350"/>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800" b="1" kern="0">
                <a:solidFill>
                  <a:sysClr val="windowText" lastClr="000000"/>
                </a:solidFill>
                <a:ea typeface="宋体" charset="-122"/>
              </a:rPr>
              <a:t>IP</a:t>
            </a:r>
            <a:r>
              <a:rPr lang="zh-CN" altLang="en-US" sz="1800" b="1" kern="0">
                <a:solidFill>
                  <a:sysClr val="windowText" lastClr="000000"/>
                </a:solidFill>
                <a:ea typeface="宋体" charset="-122"/>
              </a:rPr>
              <a:t>网络采用数据报交换，在网络层执行交换，交换的单元为</a:t>
            </a:r>
            <a:r>
              <a:rPr lang="en-US" altLang="zh-CN" sz="1800" b="1" kern="0">
                <a:solidFill>
                  <a:sysClr val="windowText" lastClr="000000"/>
                </a:solidFill>
                <a:ea typeface="宋体" charset="-122"/>
              </a:rPr>
              <a:t>IP</a:t>
            </a:r>
            <a:r>
              <a:rPr lang="zh-CN" altLang="en-US" sz="1800" b="1" kern="0">
                <a:solidFill>
                  <a:sysClr val="windowText" lastClr="000000"/>
                </a:solidFill>
                <a:ea typeface="宋体" charset="-122"/>
              </a:rPr>
              <a:t>分组，执行交换的设备也被称为</a:t>
            </a:r>
            <a:r>
              <a:rPr lang="en-US" altLang="zh-CN" sz="1800" b="1" kern="0">
                <a:solidFill>
                  <a:sysClr val="windowText" lastClr="000000"/>
                </a:solidFill>
                <a:ea typeface="宋体" charset="-122"/>
              </a:rPr>
              <a:t>IP</a:t>
            </a:r>
            <a:r>
              <a:rPr lang="zh-CN" altLang="en-US" sz="1800" b="1" kern="0">
                <a:solidFill>
                  <a:sysClr val="windowText" lastClr="000000"/>
                </a:solidFill>
                <a:ea typeface="宋体" charset="-122"/>
              </a:rPr>
              <a:t>路由器</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p:txBody>
          <a:bodyPr/>
          <a:lstStyle/>
          <a:p>
            <a:r>
              <a:rPr lang="zh-CN" altLang="en-US" b="1"/>
              <a:t>虚电路交换：特征</a:t>
            </a:r>
          </a:p>
        </p:txBody>
      </p:sp>
      <p:sp>
        <p:nvSpPr>
          <p:cNvPr id="108547" name="Rectangle 3"/>
          <p:cNvSpPr txBox="1">
            <a:spLocks/>
          </p:cNvSpPr>
          <p:nvPr/>
        </p:nvSpPr>
        <p:spPr bwMode="auto">
          <a:xfrm>
            <a:off x="395288" y="2133600"/>
            <a:ext cx="8640762"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90000"/>
              </a:lnSpc>
              <a:buClrTx/>
              <a:buSzTx/>
              <a:buFont typeface="Arial" panose="020B0604020202020204" pitchFamily="34" charset="0"/>
              <a:buChar char="•"/>
            </a:pPr>
            <a:r>
              <a:rPr lang="zh-CN" altLang="en-US" sz="2800" b="1">
                <a:solidFill>
                  <a:srgbClr val="000000"/>
                </a:solidFill>
                <a:latin typeface="Calibri" panose="020F0502020204030204" pitchFamily="34" charset="0"/>
              </a:rPr>
              <a:t>面向连接：分组发送前在源和目的之间建立连接</a:t>
            </a:r>
          </a:p>
          <a:p>
            <a:pPr lvl="1">
              <a:lnSpc>
                <a:spcPct val="90000"/>
              </a:lnSpc>
              <a:buClrTx/>
              <a:buSzTx/>
              <a:buFont typeface="Arial" panose="020B0604020202020204" pitchFamily="34" charset="0"/>
              <a:buChar char="–"/>
            </a:pPr>
            <a:r>
              <a:rPr lang="zh-CN" altLang="en-US" sz="2400" b="1">
                <a:solidFill>
                  <a:srgbClr val="000000"/>
                </a:solidFill>
                <a:latin typeface="Calibri" panose="020F0502020204030204" pitchFamily="34" charset="0"/>
              </a:rPr>
              <a:t>与电路交换不同，连接不是占用固定的线路资源，只是告诉网络的资源需求，在每个交换机上建立“连接状态”</a:t>
            </a:r>
          </a:p>
          <a:p>
            <a:pPr lvl="1">
              <a:lnSpc>
                <a:spcPct val="90000"/>
              </a:lnSpc>
              <a:buClrTx/>
              <a:buSzTx/>
              <a:buFont typeface="Arial" panose="020B0604020202020204" pitchFamily="34" charset="0"/>
              <a:buChar char="–"/>
            </a:pPr>
            <a:endParaRPr lang="zh-CN" altLang="en-US" sz="2400" b="1">
              <a:solidFill>
                <a:srgbClr val="000000"/>
              </a:solidFill>
              <a:latin typeface="Calibri" panose="020F0502020204030204" pitchFamily="34" charset="0"/>
            </a:endParaRPr>
          </a:p>
          <a:p>
            <a:pPr lvl="1">
              <a:lnSpc>
                <a:spcPct val="90000"/>
              </a:lnSpc>
              <a:buClrTx/>
              <a:buSzTx/>
              <a:buFont typeface="Arial" panose="020B0604020202020204" pitchFamily="34" charset="0"/>
              <a:buChar char="–"/>
            </a:pPr>
            <a:endParaRPr lang="zh-CN" altLang="en-US" sz="2400" b="1">
              <a:solidFill>
                <a:srgbClr val="000000"/>
              </a:solidFill>
              <a:latin typeface="Calibri" panose="020F0502020204030204" pitchFamily="34" charset="0"/>
            </a:endParaRPr>
          </a:p>
          <a:p>
            <a:pPr lvl="1">
              <a:lnSpc>
                <a:spcPct val="90000"/>
              </a:lnSpc>
              <a:buClrTx/>
              <a:buSzTx/>
              <a:buFont typeface="Arial" panose="020B0604020202020204" pitchFamily="34" charset="0"/>
              <a:buChar char="–"/>
            </a:pPr>
            <a:endParaRPr lang="zh-CN" altLang="en-US" sz="2400" b="1">
              <a:solidFill>
                <a:srgbClr val="000000"/>
              </a:solidFill>
              <a:latin typeface="Calibri" panose="020F0502020204030204" pitchFamily="34" charset="0"/>
            </a:endParaRPr>
          </a:p>
          <a:p>
            <a:pPr lvl="1">
              <a:lnSpc>
                <a:spcPct val="90000"/>
              </a:lnSpc>
              <a:buClrTx/>
              <a:buSzTx/>
              <a:buFont typeface="Arial" panose="020B0604020202020204" pitchFamily="34" charset="0"/>
              <a:buChar char="–"/>
            </a:pPr>
            <a:r>
              <a:rPr lang="zh-CN" altLang="en-US" sz="2400" b="1">
                <a:solidFill>
                  <a:srgbClr val="000000"/>
                </a:solidFill>
                <a:latin typeface="Calibri" panose="020F0502020204030204" pitchFamily="34" charset="0"/>
              </a:rPr>
              <a:t>服务质量保证</a:t>
            </a:r>
          </a:p>
          <a:p>
            <a:pPr>
              <a:lnSpc>
                <a:spcPct val="90000"/>
              </a:lnSpc>
              <a:buClrTx/>
              <a:buSzTx/>
              <a:buFont typeface="Arial" panose="020B0604020202020204" pitchFamily="34" charset="0"/>
              <a:buChar char="•"/>
            </a:pPr>
            <a:r>
              <a:rPr lang="zh-CN" altLang="en-US" sz="2800" b="1">
                <a:solidFill>
                  <a:srgbClr val="000000"/>
                </a:solidFill>
                <a:latin typeface="Calibri" panose="020F0502020204030204" pitchFamily="34" charset="0"/>
              </a:rPr>
              <a:t>有序性：同一源和目的的分组沿相同的路径到达目的地</a:t>
            </a:r>
          </a:p>
          <a:p>
            <a:pPr>
              <a:lnSpc>
                <a:spcPct val="90000"/>
              </a:lnSpc>
              <a:buClrTx/>
              <a:buSzTx/>
              <a:buFont typeface="Arial" panose="020B0604020202020204" pitchFamily="34" charset="0"/>
              <a:buChar char="•"/>
            </a:pPr>
            <a:r>
              <a:rPr lang="zh-CN" altLang="en-US" sz="2800" b="1">
                <a:solidFill>
                  <a:srgbClr val="000000"/>
                </a:solidFill>
                <a:latin typeface="Calibri" panose="020F0502020204030204" pitchFamily="34" charset="0"/>
              </a:rPr>
              <a:t>基于虚电路标识执行交换操作，效率高</a:t>
            </a:r>
          </a:p>
        </p:txBody>
      </p:sp>
      <p:sp>
        <p:nvSpPr>
          <p:cNvPr id="7" name="Rectangle 4"/>
          <p:cNvSpPr>
            <a:spLocks noChangeArrowheads="1"/>
          </p:cNvSpPr>
          <p:nvPr/>
        </p:nvSpPr>
        <p:spPr bwMode="auto">
          <a:xfrm>
            <a:off x="784225" y="3429000"/>
            <a:ext cx="7386638" cy="792163"/>
          </a:xfrm>
          <a:prstGeom prst="rect">
            <a:avLst/>
          </a:prstGeom>
          <a:solidFill>
            <a:srgbClr val="CCFFFF"/>
          </a:solidFill>
          <a:ln w="9525">
            <a:solidFill>
              <a:sysClr val="windowText" lastClr="000000"/>
            </a:solidFill>
            <a:miter lim="800000"/>
            <a:headEnd/>
            <a:tailEnd/>
          </a:ln>
        </p:spPr>
        <p:txBody>
          <a:bodyPr wrap="none" anchor="ctr"/>
          <a:lstStyle/>
          <a:p>
            <a:pPr algn="ctr" eaLnBrk="1" fontAlgn="auto" hangingPunct="1">
              <a:spcBef>
                <a:spcPts val="0"/>
              </a:spcBef>
              <a:spcAft>
                <a:spcPts val="0"/>
              </a:spcAft>
              <a:defRPr/>
            </a:pPr>
            <a:r>
              <a:rPr lang="zh-CN" altLang="en-US" b="1" kern="0" dirty="0">
                <a:solidFill>
                  <a:sysClr val="windowText" lastClr="000000"/>
                </a:solidFill>
                <a:ea typeface="宋体" charset="-122"/>
              </a:rPr>
              <a:t>建立的连接路径被称为虚电路（</a:t>
            </a:r>
            <a:r>
              <a:rPr lang="en-US" altLang="zh-CN" b="1" kern="0" dirty="0">
                <a:solidFill>
                  <a:sysClr val="windowText" lastClr="000000"/>
                </a:solidFill>
                <a:ea typeface="宋体" charset="-122"/>
              </a:rPr>
              <a:t>Virtual Circuit</a:t>
            </a:r>
            <a:r>
              <a:rPr lang="zh-CN" altLang="en-US" b="1" kern="0" dirty="0">
                <a:solidFill>
                  <a:sysClr val="windowText" lastClr="000000"/>
                </a:solidFill>
                <a:ea typeface="宋体" charset="-122"/>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a:xfrm>
            <a:off x="1150938" y="788988"/>
            <a:ext cx="7793037" cy="839787"/>
          </a:xfrm>
        </p:spPr>
        <p:txBody>
          <a:bodyPr/>
          <a:lstStyle/>
          <a:p>
            <a:r>
              <a:rPr lang="zh-CN" altLang="en-US" b="1"/>
              <a:t>虚电路交换：虚电路</a:t>
            </a:r>
          </a:p>
        </p:txBody>
      </p:sp>
      <p:sp>
        <p:nvSpPr>
          <p:cNvPr id="109571" name="Rectangle 3"/>
          <p:cNvSpPr txBox="1">
            <a:spLocks/>
          </p:cNvSpPr>
          <p:nvPr/>
        </p:nvSpPr>
        <p:spPr bwMode="auto">
          <a:xfrm>
            <a:off x="1022350" y="1844675"/>
            <a:ext cx="72945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80000"/>
              </a:lnSpc>
              <a:buClrTx/>
              <a:buSzTx/>
              <a:buFont typeface="Arial" panose="020B0604020202020204" pitchFamily="34" charset="0"/>
              <a:buChar char="•"/>
            </a:pPr>
            <a:r>
              <a:rPr lang="en-US" altLang="zh-CN" sz="2000" b="1">
                <a:solidFill>
                  <a:srgbClr val="000000"/>
                </a:solidFill>
                <a:latin typeface="Calibri" panose="020F0502020204030204" pitchFamily="34" charset="0"/>
              </a:rPr>
              <a:t>VCI</a:t>
            </a:r>
            <a:r>
              <a:rPr lang="zh-CN" altLang="en-US" sz="2000" b="1">
                <a:solidFill>
                  <a:srgbClr val="000000"/>
                </a:solidFill>
                <a:latin typeface="Calibri" panose="020F0502020204030204" pitchFamily="34" charset="0"/>
              </a:rPr>
              <a:t>（</a:t>
            </a:r>
            <a:r>
              <a:rPr lang="en-US" altLang="zh-CN" sz="2000" b="1">
                <a:solidFill>
                  <a:srgbClr val="000000"/>
                </a:solidFill>
                <a:latin typeface="Calibri" panose="020F0502020204030204" pitchFamily="34" charset="0"/>
              </a:rPr>
              <a:t>VC Identifier</a:t>
            </a:r>
            <a:r>
              <a:rPr lang="zh-CN" altLang="en-US" sz="2000" b="1">
                <a:solidFill>
                  <a:srgbClr val="000000"/>
                </a:solidFill>
                <a:latin typeface="Calibri" panose="020F0502020204030204" pitchFamily="34" charset="0"/>
              </a:rPr>
              <a:t>，虚电路标识）：在每条物理线路</a:t>
            </a:r>
            <a:r>
              <a:rPr lang="en-US" altLang="zh-CN" sz="2000" b="1">
                <a:solidFill>
                  <a:srgbClr val="000000"/>
                </a:solidFill>
                <a:latin typeface="Calibri" panose="020F0502020204030204" pitchFamily="34" charset="0"/>
              </a:rPr>
              <a:t>/</a:t>
            </a:r>
            <a:r>
              <a:rPr lang="zh-CN" altLang="en-US" sz="2000" b="1">
                <a:solidFill>
                  <a:srgbClr val="000000"/>
                </a:solidFill>
                <a:latin typeface="Calibri" panose="020F0502020204030204" pitchFamily="34" charset="0"/>
              </a:rPr>
              <a:t>链路可以同时运行很多条虚电路，每条虚电路由</a:t>
            </a:r>
            <a:r>
              <a:rPr lang="en-US" altLang="zh-CN" sz="2000" b="1">
                <a:solidFill>
                  <a:srgbClr val="000000"/>
                </a:solidFill>
                <a:latin typeface="Calibri" panose="020F0502020204030204" pitchFamily="34" charset="0"/>
              </a:rPr>
              <a:t>VCI</a:t>
            </a:r>
            <a:r>
              <a:rPr lang="zh-CN" altLang="en-US" sz="2000" b="1">
                <a:solidFill>
                  <a:srgbClr val="000000"/>
                </a:solidFill>
                <a:latin typeface="Calibri" panose="020F0502020204030204" pitchFamily="34" charset="0"/>
              </a:rPr>
              <a:t>标识</a:t>
            </a:r>
          </a:p>
          <a:p>
            <a:pPr lvl="1">
              <a:lnSpc>
                <a:spcPct val="80000"/>
              </a:lnSpc>
              <a:buClrTx/>
              <a:buSzTx/>
              <a:buFont typeface="Arial" panose="020B0604020202020204" pitchFamily="34" charset="0"/>
              <a:buChar char="–"/>
            </a:pPr>
            <a:r>
              <a:rPr lang="en-US" altLang="zh-CN" sz="1800" b="1">
                <a:solidFill>
                  <a:srgbClr val="000000"/>
                </a:solidFill>
                <a:latin typeface="Calibri" panose="020F0502020204030204" pitchFamily="34" charset="0"/>
              </a:rPr>
              <a:t>VCI</a:t>
            </a:r>
            <a:r>
              <a:rPr lang="zh-CN" altLang="en-US" sz="1800" b="1">
                <a:solidFill>
                  <a:srgbClr val="000000"/>
                </a:solidFill>
                <a:latin typeface="Calibri" panose="020F0502020204030204" pitchFamily="34" charset="0"/>
              </a:rPr>
              <a:t>具有局部意义，只在每条链路上唯一</a:t>
            </a:r>
          </a:p>
        </p:txBody>
      </p:sp>
      <p:grpSp>
        <p:nvGrpSpPr>
          <p:cNvPr id="109572" name="Group 89"/>
          <p:cNvGrpSpPr>
            <a:grpSpLocks/>
          </p:cNvGrpSpPr>
          <p:nvPr/>
        </p:nvGrpSpPr>
        <p:grpSpPr bwMode="auto">
          <a:xfrm>
            <a:off x="754063" y="3044825"/>
            <a:ext cx="2016125" cy="511175"/>
            <a:chOff x="2811" y="1537"/>
            <a:chExt cx="1482" cy="432"/>
          </a:xfrm>
        </p:grpSpPr>
        <p:sp>
          <p:nvSpPr>
            <p:cNvPr id="31" name="Oval 90"/>
            <p:cNvSpPr>
              <a:spLocks noChangeArrowheads="1"/>
            </p:cNvSpPr>
            <p:nvPr/>
          </p:nvSpPr>
          <p:spPr bwMode="auto">
            <a:xfrm>
              <a:off x="2811" y="1537"/>
              <a:ext cx="144" cy="432"/>
            </a:xfrm>
            <a:prstGeom prst="ellipse">
              <a:avLst/>
            </a:prstGeom>
            <a:gradFill rotWithShape="0">
              <a:gsLst>
                <a:gs pos="0">
                  <a:srgbClr val="00B17A"/>
                </a:gs>
                <a:gs pos="50000">
                  <a:srgbClr val="00B17A">
                    <a:gamma/>
                    <a:tint val="10196"/>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32" name="Rectangle 91"/>
            <p:cNvSpPr>
              <a:spLocks noChangeArrowheads="1"/>
            </p:cNvSpPr>
            <p:nvPr/>
          </p:nvSpPr>
          <p:spPr bwMode="auto">
            <a:xfrm>
              <a:off x="2892" y="1537"/>
              <a:ext cx="1153" cy="432"/>
            </a:xfrm>
            <a:prstGeom prst="rect">
              <a:avLst/>
            </a:prstGeom>
            <a:gradFill rotWithShape="0">
              <a:gsLst>
                <a:gs pos="0">
                  <a:srgbClr val="00B17A"/>
                </a:gs>
                <a:gs pos="50000">
                  <a:srgbClr val="00B17A">
                    <a:gamma/>
                    <a:tint val="10196"/>
                    <a:invGamma/>
                  </a:srgbClr>
                </a:gs>
                <a:gs pos="100000">
                  <a:srgbClr val="00B17A"/>
                </a:gs>
              </a:gsLst>
              <a:lin ang="5400000" scaled="1"/>
            </a:gradFill>
            <a:ln w="9525">
              <a:noFill/>
              <a:miter lim="800000"/>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33" name="Oval 92"/>
            <p:cNvSpPr>
              <a:spLocks noChangeArrowheads="1"/>
            </p:cNvSpPr>
            <p:nvPr/>
          </p:nvSpPr>
          <p:spPr bwMode="auto">
            <a:xfrm>
              <a:off x="3967" y="1537"/>
              <a:ext cx="144" cy="432"/>
            </a:xfrm>
            <a:prstGeom prst="ellipse">
              <a:avLst/>
            </a:prstGeom>
            <a:gradFill rotWithShape="0">
              <a:gsLst>
                <a:gs pos="0">
                  <a:srgbClr val="00B17A">
                    <a:gamma/>
                    <a:shade val="69804"/>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grpSp>
          <p:nvGrpSpPr>
            <p:cNvPr id="109584" name="Group 93"/>
            <p:cNvGrpSpPr>
              <a:grpSpLocks/>
            </p:cNvGrpSpPr>
            <p:nvPr/>
          </p:nvGrpSpPr>
          <p:grpSpPr bwMode="auto">
            <a:xfrm>
              <a:off x="4036" y="1831"/>
              <a:ext cx="257" cy="55"/>
              <a:chOff x="4036" y="1831"/>
              <a:chExt cx="257" cy="55"/>
            </a:xfrm>
          </p:grpSpPr>
          <p:sp>
            <p:nvSpPr>
              <p:cNvPr id="43" name="Oval 94"/>
              <p:cNvSpPr>
                <a:spLocks noChangeArrowheads="1"/>
              </p:cNvSpPr>
              <p:nvPr/>
            </p:nvSpPr>
            <p:spPr bwMode="auto">
              <a:xfrm>
                <a:off x="4036" y="1831"/>
                <a:ext cx="16" cy="55"/>
              </a:xfrm>
              <a:prstGeom prst="ellipse">
                <a:avLst/>
              </a:prstGeom>
              <a:gradFill rotWithShape="0">
                <a:gsLst>
                  <a:gs pos="0">
                    <a:srgbClr val="00B17A"/>
                  </a:gs>
                  <a:gs pos="50000">
                    <a:srgbClr val="00B17A">
                      <a:gamma/>
                      <a:tint val="0"/>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44" name="Rectangle 95"/>
              <p:cNvSpPr>
                <a:spLocks noChangeArrowheads="1"/>
              </p:cNvSpPr>
              <p:nvPr/>
            </p:nvSpPr>
            <p:spPr bwMode="auto">
              <a:xfrm>
                <a:off x="4048" y="1831"/>
                <a:ext cx="235" cy="55"/>
              </a:xfrm>
              <a:prstGeom prst="rect">
                <a:avLst/>
              </a:prstGeom>
              <a:gradFill rotWithShape="0">
                <a:gsLst>
                  <a:gs pos="0">
                    <a:srgbClr val="00B17A"/>
                  </a:gs>
                  <a:gs pos="50000">
                    <a:srgbClr val="00B17A">
                      <a:gamma/>
                      <a:tint val="0"/>
                      <a:invGamma/>
                    </a:srgbClr>
                  </a:gs>
                  <a:gs pos="100000">
                    <a:srgbClr val="00B17A"/>
                  </a:gs>
                </a:gsLst>
                <a:lin ang="5400000" scaled="1"/>
              </a:gradFill>
              <a:ln w="9525">
                <a:noFill/>
                <a:miter lim="800000"/>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45" name="Oval 96"/>
              <p:cNvSpPr>
                <a:spLocks noChangeArrowheads="1"/>
              </p:cNvSpPr>
              <p:nvPr/>
            </p:nvSpPr>
            <p:spPr bwMode="auto">
              <a:xfrm>
                <a:off x="4277" y="1831"/>
                <a:ext cx="16" cy="55"/>
              </a:xfrm>
              <a:prstGeom prst="ellipse">
                <a:avLst/>
              </a:prstGeom>
              <a:gradFill rotWithShape="0">
                <a:gsLst>
                  <a:gs pos="0">
                    <a:srgbClr val="00B17A">
                      <a:gamma/>
                      <a:shade val="29804"/>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grpSp>
        <p:grpSp>
          <p:nvGrpSpPr>
            <p:cNvPr id="109585" name="Group 97"/>
            <p:cNvGrpSpPr>
              <a:grpSpLocks/>
            </p:cNvGrpSpPr>
            <p:nvPr/>
          </p:nvGrpSpPr>
          <p:grpSpPr bwMode="auto">
            <a:xfrm>
              <a:off x="4036" y="1736"/>
              <a:ext cx="257" cy="55"/>
              <a:chOff x="4036" y="1736"/>
              <a:chExt cx="257" cy="55"/>
            </a:xfrm>
          </p:grpSpPr>
          <p:sp>
            <p:nvSpPr>
              <p:cNvPr id="40" name="Oval 98"/>
              <p:cNvSpPr>
                <a:spLocks noChangeArrowheads="1"/>
              </p:cNvSpPr>
              <p:nvPr/>
            </p:nvSpPr>
            <p:spPr bwMode="auto">
              <a:xfrm>
                <a:off x="4036" y="1736"/>
                <a:ext cx="16" cy="55"/>
              </a:xfrm>
              <a:prstGeom prst="ellipse">
                <a:avLst/>
              </a:prstGeom>
              <a:gradFill rotWithShape="0">
                <a:gsLst>
                  <a:gs pos="0">
                    <a:srgbClr val="00B17A"/>
                  </a:gs>
                  <a:gs pos="50000">
                    <a:srgbClr val="00B17A">
                      <a:gamma/>
                      <a:tint val="0"/>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41" name="Rectangle 99"/>
              <p:cNvSpPr>
                <a:spLocks noChangeArrowheads="1"/>
              </p:cNvSpPr>
              <p:nvPr/>
            </p:nvSpPr>
            <p:spPr bwMode="auto">
              <a:xfrm>
                <a:off x="4048" y="1736"/>
                <a:ext cx="235" cy="55"/>
              </a:xfrm>
              <a:prstGeom prst="rect">
                <a:avLst/>
              </a:prstGeom>
              <a:gradFill rotWithShape="0">
                <a:gsLst>
                  <a:gs pos="0">
                    <a:srgbClr val="00B17A"/>
                  </a:gs>
                  <a:gs pos="50000">
                    <a:srgbClr val="00B17A">
                      <a:gamma/>
                      <a:tint val="0"/>
                      <a:invGamma/>
                    </a:srgbClr>
                  </a:gs>
                  <a:gs pos="100000">
                    <a:srgbClr val="00B17A"/>
                  </a:gs>
                </a:gsLst>
                <a:lin ang="5400000" scaled="1"/>
              </a:gradFill>
              <a:ln w="9525">
                <a:noFill/>
                <a:miter lim="800000"/>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42" name="Oval 100"/>
              <p:cNvSpPr>
                <a:spLocks noChangeArrowheads="1"/>
              </p:cNvSpPr>
              <p:nvPr/>
            </p:nvSpPr>
            <p:spPr bwMode="auto">
              <a:xfrm>
                <a:off x="4277" y="1736"/>
                <a:ext cx="16" cy="55"/>
              </a:xfrm>
              <a:prstGeom prst="ellipse">
                <a:avLst/>
              </a:prstGeom>
              <a:gradFill rotWithShape="0">
                <a:gsLst>
                  <a:gs pos="0">
                    <a:srgbClr val="00B17A">
                      <a:gamma/>
                      <a:shade val="29804"/>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grpSp>
        <p:grpSp>
          <p:nvGrpSpPr>
            <p:cNvPr id="109586" name="Group 101"/>
            <p:cNvGrpSpPr>
              <a:grpSpLocks/>
            </p:cNvGrpSpPr>
            <p:nvPr/>
          </p:nvGrpSpPr>
          <p:grpSpPr bwMode="auto">
            <a:xfrm>
              <a:off x="4036" y="1641"/>
              <a:ext cx="257" cy="55"/>
              <a:chOff x="4036" y="1641"/>
              <a:chExt cx="257" cy="55"/>
            </a:xfrm>
          </p:grpSpPr>
          <p:sp>
            <p:nvSpPr>
              <p:cNvPr id="37" name="Oval 102"/>
              <p:cNvSpPr>
                <a:spLocks noChangeArrowheads="1"/>
              </p:cNvSpPr>
              <p:nvPr/>
            </p:nvSpPr>
            <p:spPr bwMode="auto">
              <a:xfrm>
                <a:off x="4036" y="1643"/>
                <a:ext cx="16" cy="55"/>
              </a:xfrm>
              <a:prstGeom prst="ellipse">
                <a:avLst/>
              </a:prstGeom>
              <a:gradFill rotWithShape="0">
                <a:gsLst>
                  <a:gs pos="0">
                    <a:srgbClr val="00B17A"/>
                  </a:gs>
                  <a:gs pos="50000">
                    <a:srgbClr val="00B17A">
                      <a:gamma/>
                      <a:tint val="0"/>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38" name="Rectangle 103"/>
              <p:cNvSpPr>
                <a:spLocks noChangeArrowheads="1"/>
              </p:cNvSpPr>
              <p:nvPr/>
            </p:nvSpPr>
            <p:spPr bwMode="auto">
              <a:xfrm>
                <a:off x="4048" y="1643"/>
                <a:ext cx="235" cy="55"/>
              </a:xfrm>
              <a:prstGeom prst="rect">
                <a:avLst/>
              </a:prstGeom>
              <a:gradFill rotWithShape="0">
                <a:gsLst>
                  <a:gs pos="0">
                    <a:srgbClr val="00B17A"/>
                  </a:gs>
                  <a:gs pos="50000">
                    <a:srgbClr val="00B17A">
                      <a:gamma/>
                      <a:tint val="0"/>
                      <a:invGamma/>
                    </a:srgbClr>
                  </a:gs>
                  <a:gs pos="100000">
                    <a:srgbClr val="00B17A"/>
                  </a:gs>
                </a:gsLst>
                <a:lin ang="5400000" scaled="1"/>
              </a:gradFill>
              <a:ln w="9525">
                <a:noFill/>
                <a:miter lim="800000"/>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sp>
            <p:nvSpPr>
              <p:cNvPr id="39" name="Oval 104"/>
              <p:cNvSpPr>
                <a:spLocks noChangeArrowheads="1"/>
              </p:cNvSpPr>
              <p:nvPr/>
            </p:nvSpPr>
            <p:spPr bwMode="auto">
              <a:xfrm>
                <a:off x="4277" y="1643"/>
                <a:ext cx="16" cy="55"/>
              </a:xfrm>
              <a:prstGeom prst="ellipse">
                <a:avLst/>
              </a:prstGeom>
              <a:gradFill rotWithShape="0">
                <a:gsLst>
                  <a:gs pos="0">
                    <a:srgbClr val="00B17A">
                      <a:gamma/>
                      <a:shade val="29804"/>
                      <a:invGamma/>
                    </a:srgbClr>
                  </a:gs>
                  <a:gs pos="100000">
                    <a:srgbClr val="00B17A"/>
                  </a:gs>
                </a:gsLst>
                <a:lin ang="5400000" scaled="1"/>
              </a:gradFill>
              <a:ln w="9525">
                <a:noFill/>
                <a:round/>
                <a:headEnd/>
                <a:tailEnd/>
              </a:ln>
              <a:effectLst>
                <a:outerShdw dist="35921" dir="2700000" algn="ctr" rotWithShape="0">
                  <a:sysClr val="windowText" lastClr="000000"/>
                </a:outerShdw>
              </a:effectLst>
            </p:spPr>
            <p:txBody>
              <a:bodyPr wrap="none" anchor="ctr"/>
              <a:lstStyle/>
              <a:p>
                <a:pPr eaLnBrk="1" fontAlgn="auto" hangingPunct="1">
                  <a:spcBef>
                    <a:spcPts val="0"/>
                  </a:spcBef>
                  <a:spcAft>
                    <a:spcPts val="0"/>
                  </a:spcAft>
                  <a:defRPr/>
                </a:pPr>
                <a:endParaRPr lang="zh-CN" altLang="en-US" sz="1600" b="1" kern="0">
                  <a:solidFill>
                    <a:sysClr val="windowText" lastClr="000000"/>
                  </a:solidFill>
                  <a:latin typeface="Arial" pitchFamily="34" charset="0"/>
                </a:endParaRPr>
              </a:p>
            </p:txBody>
          </p:sp>
        </p:grpSp>
      </p:grpSp>
      <p:sp>
        <p:nvSpPr>
          <p:cNvPr id="46" name="Rectangle 114"/>
          <p:cNvSpPr>
            <a:spLocks noChangeArrowheads="1"/>
          </p:cNvSpPr>
          <p:nvPr/>
        </p:nvSpPr>
        <p:spPr bwMode="auto">
          <a:xfrm>
            <a:off x="1041400" y="2708275"/>
            <a:ext cx="1003300" cy="336550"/>
          </a:xfrm>
          <a:prstGeom prst="rect">
            <a:avLst/>
          </a:prstGeom>
          <a:noFill/>
          <a:ln w="9525">
            <a:noFill/>
            <a:miter lim="800000"/>
            <a:headEnd/>
            <a:tailEnd/>
          </a:ln>
        </p:spPr>
        <p:txBody>
          <a:bodyPr wrap="none" lIns="92075" tIns="46038" rIns="92075" bIns="46038">
            <a:spAutoFit/>
          </a:bodyPr>
          <a:lstStyle/>
          <a:p>
            <a:pPr algn="ctr" fontAlgn="auto">
              <a:spcBef>
                <a:spcPts val="0"/>
              </a:spcBef>
              <a:spcAft>
                <a:spcPts val="0"/>
              </a:spcAft>
              <a:defRPr/>
            </a:pPr>
            <a:r>
              <a:rPr kumimoji="1" lang="zh-CN" altLang="en-US" sz="1600" b="1" kern="0" dirty="0">
                <a:solidFill>
                  <a:srgbClr val="000000"/>
                </a:solidFill>
                <a:ea typeface="宋体" charset="-122"/>
              </a:rPr>
              <a:t>物理链路</a:t>
            </a:r>
          </a:p>
        </p:txBody>
      </p:sp>
      <p:sp>
        <p:nvSpPr>
          <p:cNvPr id="47" name="Text Box 21"/>
          <p:cNvSpPr txBox="1">
            <a:spLocks noChangeArrowheads="1"/>
          </p:cNvSpPr>
          <p:nvPr/>
        </p:nvSpPr>
        <p:spPr bwMode="auto">
          <a:xfrm>
            <a:off x="2700338" y="2852738"/>
            <a:ext cx="1009650" cy="304800"/>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zh-CN" altLang="en-US" sz="1400" b="1" kern="0">
                <a:solidFill>
                  <a:sysClr val="windowText" lastClr="000000"/>
                </a:solidFill>
                <a:ea typeface="宋体" charset="-122"/>
              </a:rPr>
              <a:t>虚电路</a:t>
            </a:r>
          </a:p>
        </p:txBody>
      </p:sp>
      <p:grpSp>
        <p:nvGrpSpPr>
          <p:cNvPr id="109575" name="Group 22"/>
          <p:cNvGrpSpPr>
            <a:grpSpLocks/>
          </p:cNvGrpSpPr>
          <p:nvPr/>
        </p:nvGrpSpPr>
        <p:grpSpPr bwMode="auto">
          <a:xfrm>
            <a:off x="3708400" y="2820988"/>
            <a:ext cx="4392613" cy="1184275"/>
            <a:chOff x="2336" y="1570"/>
            <a:chExt cx="2767" cy="746"/>
          </a:xfrm>
        </p:grpSpPr>
        <p:pic>
          <p:nvPicPr>
            <p:cNvPr id="10957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 y="1570"/>
              <a:ext cx="2767"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24"/>
            <p:cNvSpPr txBox="1">
              <a:spLocks noChangeArrowheads="1"/>
            </p:cNvSpPr>
            <p:nvPr/>
          </p:nvSpPr>
          <p:spPr bwMode="auto">
            <a:xfrm>
              <a:off x="2620" y="1610"/>
              <a:ext cx="408" cy="19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zh-CN" altLang="en-US" sz="1400" b="1" kern="0">
                  <a:solidFill>
                    <a:sysClr val="windowText" lastClr="000000"/>
                  </a:solidFill>
                  <a:ea typeface="宋体" charset="-122"/>
                </a:rPr>
                <a:t>输入</a:t>
              </a:r>
            </a:p>
          </p:txBody>
        </p:sp>
        <p:sp>
          <p:nvSpPr>
            <p:cNvPr id="51" name="Text Box 25"/>
            <p:cNvSpPr txBox="1">
              <a:spLocks noChangeArrowheads="1"/>
            </p:cNvSpPr>
            <p:nvPr/>
          </p:nvSpPr>
          <p:spPr bwMode="auto">
            <a:xfrm>
              <a:off x="4286" y="1615"/>
              <a:ext cx="408" cy="19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zh-CN" altLang="en-US" sz="1400" b="1" kern="0">
                  <a:solidFill>
                    <a:sysClr val="windowText" lastClr="000000"/>
                  </a:solidFill>
                  <a:ea typeface="宋体" charset="-122"/>
                </a:rPr>
                <a:t>输出</a:t>
              </a:r>
            </a:p>
          </p:txBody>
        </p:sp>
      </p:grpSp>
      <p:pic>
        <p:nvPicPr>
          <p:cNvPr id="109576"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24275"/>
            <a:ext cx="45720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27"/>
          <p:cNvSpPr txBox="1">
            <a:spLocks noChangeArrowheads="1"/>
          </p:cNvSpPr>
          <p:nvPr/>
        </p:nvSpPr>
        <p:spPr bwMode="auto">
          <a:xfrm>
            <a:off x="4716463" y="4529138"/>
            <a:ext cx="2519362" cy="915987"/>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zh-CN" altLang="en-US" sz="1800" b="1" kern="0" dirty="0">
                <a:solidFill>
                  <a:sysClr val="windowText" lastClr="000000"/>
                </a:solidFill>
                <a:ea typeface="宋体" charset="-122"/>
              </a:rPr>
              <a:t>每个交换机上都维护一个转发表，基于</a:t>
            </a:r>
            <a:r>
              <a:rPr lang="en-US" altLang="zh-CN" sz="1800" b="1" kern="0" dirty="0">
                <a:solidFill>
                  <a:sysClr val="windowText" lastClr="000000"/>
                </a:solidFill>
                <a:ea typeface="宋体" charset="-122"/>
              </a:rPr>
              <a:t>VCI</a:t>
            </a:r>
            <a:r>
              <a:rPr lang="zh-CN" altLang="en-US" sz="1800" b="1" kern="0" dirty="0">
                <a:solidFill>
                  <a:sysClr val="windowText" lastClr="000000"/>
                </a:solidFill>
                <a:ea typeface="宋体" charset="-122"/>
              </a:rPr>
              <a:t>对分组进行转发</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6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pic>
        <p:nvPicPr>
          <p:cNvPr id="10243" name="Picture 20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07975"/>
            <a:ext cx="460851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0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8"/>
            <a:ext cx="453707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2067"/>
          <p:cNvSpPr txBox="1">
            <a:spLocks noChangeArrowheads="1"/>
          </p:cNvSpPr>
          <p:nvPr/>
        </p:nvSpPr>
        <p:spPr bwMode="auto">
          <a:xfrm>
            <a:off x="5580063" y="2292350"/>
            <a:ext cx="31686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400" b="1"/>
              <a:t>谐波号</a:t>
            </a:r>
          </a:p>
        </p:txBody>
      </p:sp>
      <p:sp>
        <p:nvSpPr>
          <p:cNvPr id="10246" name="Text Box 2068"/>
          <p:cNvSpPr txBox="1">
            <a:spLocks noChangeArrowheads="1"/>
          </p:cNvSpPr>
          <p:nvPr/>
        </p:nvSpPr>
        <p:spPr bwMode="auto">
          <a:xfrm>
            <a:off x="1116013" y="2292350"/>
            <a:ext cx="21605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400" b="1"/>
              <a:t>信号波形</a:t>
            </a:r>
          </a:p>
        </p:txBody>
      </p:sp>
      <p:sp>
        <p:nvSpPr>
          <p:cNvPr id="49155" name="Rectangle 2051"/>
          <p:cNvSpPr>
            <a:spLocks noGrp="1" noChangeArrowheads="1"/>
          </p:cNvSpPr>
          <p:nvPr>
            <p:ph type="body" idx="1"/>
          </p:nvPr>
        </p:nvSpPr>
        <p:spPr>
          <a:xfrm>
            <a:off x="34925" y="117475"/>
            <a:ext cx="8955088" cy="6480175"/>
          </a:xfrm>
        </p:spPr>
        <p:txBody>
          <a:bodyPr/>
          <a:lstStyle/>
          <a:p>
            <a:pPr eaLnBrk="1" hangingPunct="1">
              <a:lnSpc>
                <a:spcPct val="90000"/>
              </a:lnSpc>
              <a:buFont typeface="Wingdings" panose="05000000000000000000" pitchFamily="2" charset="2"/>
              <a:buNone/>
            </a:pPr>
            <a:r>
              <a:rPr lang="en-US" altLang="zh-CN" sz="2400" b="1">
                <a:latin typeface="Arial Black" panose="020B0A04020102020204" pitchFamily="34" charset="0"/>
                <a:ea typeface="Arial Unicode MS" panose="020B0604020202020204" pitchFamily="34" charset="-122"/>
                <a:cs typeface="Arial Unicode MS" panose="020B0604020202020204" pitchFamily="34" charset="-122"/>
              </a:rPr>
              <a:t>Example: 8 bit</a:t>
            </a:r>
            <a:r>
              <a:rPr lang="zh-CN" altLang="en-US" sz="2400" b="1">
                <a:latin typeface="Arial Black" panose="020B0A04020102020204" pitchFamily="34" charset="0"/>
                <a:ea typeface="Arial Unicode MS" panose="020B0604020202020204" pitchFamily="34" charset="-122"/>
                <a:cs typeface="Arial Unicode MS" panose="020B0604020202020204" pitchFamily="34" charset="-122"/>
              </a:rPr>
              <a:t>的</a:t>
            </a:r>
            <a:r>
              <a:rPr lang="en-US" altLang="zh-CN" sz="2400" b="1">
                <a:latin typeface="Arial Black" panose="020B0A04020102020204" pitchFamily="34" charset="0"/>
                <a:ea typeface="Arial Unicode MS" panose="020B0604020202020204" pitchFamily="34" charset="-122"/>
                <a:cs typeface="Arial Unicode MS" panose="020B0604020202020204" pitchFamily="34" charset="-122"/>
              </a:rPr>
              <a:t>ASCII</a:t>
            </a:r>
            <a:r>
              <a:rPr lang="zh-CN" altLang="en-US" sz="2400" b="1">
                <a:latin typeface="Arial Black" panose="020B0A04020102020204" pitchFamily="34" charset="0"/>
                <a:ea typeface="Arial Unicode MS" panose="020B0604020202020204" pitchFamily="34" charset="-122"/>
                <a:cs typeface="Arial Unicode MS" panose="020B0604020202020204" pitchFamily="34" charset="-122"/>
              </a:rPr>
              <a:t>码“</a:t>
            </a:r>
            <a:r>
              <a:rPr lang="en-US" altLang="zh-CN" sz="2400" b="1">
                <a:latin typeface="Arial Black" panose="020B0A04020102020204" pitchFamily="34" charset="0"/>
                <a:ea typeface="Arial Unicode MS" panose="020B0604020202020204" pitchFamily="34" charset="-122"/>
                <a:cs typeface="Arial Unicode MS" panose="020B0604020202020204" pitchFamily="34" charset="-122"/>
              </a:rPr>
              <a:t>b”</a:t>
            </a:r>
            <a:r>
              <a:rPr lang="zh-CN" altLang="en-US" sz="2400" b="1">
                <a:latin typeface="Arial Black" panose="020B0A04020102020204" pitchFamily="34" charset="0"/>
                <a:ea typeface="Arial Unicode MS" panose="020B0604020202020204" pitchFamily="34" charset="-122"/>
                <a:cs typeface="Arial Unicode MS" panose="020B0604020202020204" pitchFamily="34" charset="-122"/>
              </a:rPr>
              <a:t>的位式 </a:t>
            </a:r>
            <a:r>
              <a:rPr lang="en-US" altLang="zh-CN" sz="2400" b="1">
                <a:latin typeface="Arial Black" panose="020B0A04020102020204" pitchFamily="34" charset="0"/>
                <a:ea typeface="Arial Unicode MS" panose="020B0604020202020204" pitchFamily="34" charset="-122"/>
                <a:cs typeface="Arial Unicode MS" panose="020B0604020202020204" pitchFamily="34" charset="-122"/>
              </a:rPr>
              <a:t>01100010</a:t>
            </a: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sz="2400"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endParaRPr lang="en-US" altLang="zh-CN" b="1">
              <a:ea typeface="Arial Unicode MS" panose="020B0604020202020204" pitchFamily="34" charset="-122"/>
              <a:cs typeface="Arial Unicode MS" panose="020B0604020202020204" pitchFamily="34" charset="-122"/>
            </a:endParaRPr>
          </a:p>
          <a:p>
            <a:pPr eaLnBrk="1" hangingPunct="1">
              <a:lnSpc>
                <a:spcPct val="90000"/>
              </a:lnSpc>
              <a:buFont typeface="Wingdings" panose="05000000000000000000" pitchFamily="2" charset="2"/>
              <a:buNone/>
            </a:pPr>
            <a:r>
              <a:rPr lang="en-US" altLang="zh-CN" sz="2400" b="1">
                <a:ea typeface="Arial Unicode MS" panose="020B0604020202020204" pitchFamily="34" charset="-122"/>
                <a:cs typeface="Arial Unicode MS" panose="020B0604020202020204" pitchFamily="34" charset="-122"/>
              </a:rPr>
              <a:t>The root mean square (</a:t>
            </a:r>
            <a:r>
              <a:rPr lang="en-US" altLang="zh-CN" sz="2400" b="1">
                <a:solidFill>
                  <a:schemeClr val="hlink"/>
                </a:solidFill>
                <a:ea typeface="Arial Unicode MS" panose="020B0604020202020204" pitchFamily="34" charset="-122"/>
                <a:cs typeface="Arial Unicode MS" panose="020B0604020202020204" pitchFamily="34" charset="-122"/>
              </a:rPr>
              <a:t>rms</a:t>
            </a:r>
            <a:r>
              <a:rPr lang="en-US" altLang="zh-CN" sz="2400" b="1">
                <a:ea typeface="Arial Unicode MS" panose="020B0604020202020204" pitchFamily="34" charset="-122"/>
                <a:cs typeface="Arial Unicode MS" panose="020B0604020202020204" pitchFamily="34" charset="-122"/>
              </a:rPr>
              <a:t>) amplitudes is </a:t>
            </a:r>
            <a:r>
              <a:rPr lang="en-US" altLang="zh-CN" sz="2400" b="1">
                <a:solidFill>
                  <a:schemeClr val="hlink"/>
                </a:solidFill>
                <a:ea typeface="Arial Unicode MS" panose="020B0604020202020204" pitchFamily="34" charset="-122"/>
                <a:cs typeface="Arial Unicode MS" panose="020B0604020202020204" pitchFamily="34" charset="-122"/>
              </a:rPr>
              <a:t>(a</a:t>
            </a:r>
            <a:r>
              <a:rPr lang="en-US" altLang="zh-CN" sz="2400" b="1" baseline="-25000">
                <a:solidFill>
                  <a:schemeClr val="hlink"/>
                </a:solidFill>
                <a:ea typeface="Arial Unicode MS" panose="020B0604020202020204" pitchFamily="34" charset="-122"/>
                <a:cs typeface="Arial Unicode MS" panose="020B0604020202020204" pitchFamily="34" charset="-122"/>
              </a:rPr>
              <a:t>n</a:t>
            </a:r>
            <a:r>
              <a:rPr lang="en-US" altLang="zh-CN" sz="2400" b="1" baseline="30000">
                <a:solidFill>
                  <a:schemeClr val="hlink"/>
                </a:solidFill>
                <a:ea typeface="Arial Unicode MS" panose="020B0604020202020204" pitchFamily="34" charset="-122"/>
                <a:cs typeface="Arial Unicode MS" panose="020B0604020202020204" pitchFamily="34" charset="-122"/>
              </a:rPr>
              <a:t>2</a:t>
            </a:r>
            <a:r>
              <a:rPr lang="en-US" altLang="zh-CN" sz="2400" b="1">
                <a:solidFill>
                  <a:schemeClr val="hlink"/>
                </a:solidFill>
                <a:ea typeface="Arial Unicode MS" panose="020B0604020202020204" pitchFamily="34" charset="-122"/>
                <a:cs typeface="Arial Unicode MS" panose="020B0604020202020204" pitchFamily="34" charset="-122"/>
              </a:rPr>
              <a:t>+b</a:t>
            </a:r>
            <a:r>
              <a:rPr lang="en-US" altLang="zh-CN" sz="2400" b="1" baseline="-25000">
                <a:solidFill>
                  <a:schemeClr val="hlink"/>
                </a:solidFill>
                <a:ea typeface="Arial Unicode MS" panose="020B0604020202020204" pitchFamily="34" charset="-122"/>
                <a:cs typeface="Arial Unicode MS" panose="020B0604020202020204" pitchFamily="34" charset="-122"/>
              </a:rPr>
              <a:t>n</a:t>
            </a:r>
            <a:r>
              <a:rPr lang="en-US" altLang="zh-CN" sz="2400" b="1" baseline="30000">
                <a:solidFill>
                  <a:schemeClr val="hlink"/>
                </a:solidFill>
                <a:ea typeface="Arial Unicode MS" panose="020B0604020202020204" pitchFamily="34" charset="-122"/>
                <a:cs typeface="Arial Unicode MS" panose="020B0604020202020204" pitchFamily="34" charset="-122"/>
              </a:rPr>
              <a:t>2</a:t>
            </a:r>
            <a:r>
              <a:rPr lang="en-US" altLang="zh-CN" sz="2400" b="1">
                <a:solidFill>
                  <a:schemeClr val="hlink"/>
                </a:solidFill>
                <a:ea typeface="Arial Unicode MS" panose="020B0604020202020204" pitchFamily="34" charset="-122"/>
                <a:cs typeface="Arial Unicode MS" panose="020B0604020202020204" pitchFamily="34" charset="-122"/>
              </a:rPr>
              <a:t>)</a:t>
            </a:r>
            <a:r>
              <a:rPr lang="en-US" altLang="zh-CN" sz="2400" b="1" baseline="30000">
                <a:solidFill>
                  <a:schemeClr val="hlink"/>
                </a:solidFill>
                <a:ea typeface="Arial Unicode MS" panose="020B0604020202020204" pitchFamily="34" charset="-122"/>
                <a:cs typeface="Arial Unicode MS" panose="020B0604020202020204" pitchFamily="34" charset="-122"/>
              </a:rPr>
              <a:t>1/2</a:t>
            </a:r>
          </a:p>
          <a:p>
            <a:pPr eaLnBrk="1" hangingPunct="1">
              <a:lnSpc>
                <a:spcPct val="90000"/>
              </a:lnSpc>
              <a:buFont typeface="Wingdings" panose="05000000000000000000" pitchFamily="2" charset="2"/>
              <a:buNone/>
            </a:pPr>
            <a:r>
              <a:rPr lang="en-US" altLang="zh-CN" sz="2400" b="1">
                <a:ea typeface="Arial Unicode MS" panose="020B0604020202020204" pitchFamily="34" charset="-122"/>
                <a:cs typeface="Arial Unicode MS" panose="020B0604020202020204" pitchFamily="34" charset="-122"/>
              </a:rPr>
              <a:t>rms</a:t>
            </a:r>
            <a:r>
              <a:rPr lang="zh-CN" altLang="en-US" sz="2400" b="1">
                <a:ea typeface="Arial Unicode MS" panose="020B0604020202020204" pitchFamily="34" charset="-122"/>
                <a:cs typeface="Arial Unicode MS" panose="020B0604020202020204" pitchFamily="34" charset="-122"/>
              </a:rPr>
              <a:t>振幅的平方与对应频率的传输能量成正比</a:t>
            </a:r>
            <a:endParaRPr lang="en-US" altLang="zh-CN" sz="2400" b="1">
              <a:ea typeface="Arial Unicode MS" panose="020B0604020202020204" pitchFamily="34" charset="-122"/>
              <a:cs typeface="Arial Unicode MS" panose="020B0604020202020204" pitchFamily="34" charset="-122"/>
            </a:endParaRPr>
          </a:p>
        </p:txBody>
      </p:sp>
      <p:graphicFrame>
        <p:nvGraphicFramePr>
          <p:cNvPr id="10248" name="Object 8"/>
          <p:cNvGraphicFramePr>
            <a:graphicFrameLocks noChangeAspect="1"/>
          </p:cNvGraphicFramePr>
          <p:nvPr/>
        </p:nvGraphicFramePr>
        <p:xfrm>
          <a:off x="250825" y="2873375"/>
          <a:ext cx="3168650" cy="750888"/>
        </p:xfrm>
        <a:graphic>
          <a:graphicData uri="http://schemas.openxmlformats.org/presentationml/2006/ole">
            <mc:AlternateContent xmlns:mc="http://schemas.openxmlformats.org/markup-compatibility/2006">
              <mc:Choice xmlns:v="urn:schemas-microsoft-com:vml" Requires="v">
                <p:oleObj spid="_x0000_s2092" name="Equation" r:id="rId6" imgW="1663700" imgH="393700" progId="">
                  <p:embed/>
                </p:oleObj>
              </mc:Choice>
              <mc:Fallback>
                <p:oleObj name="Equation" r:id="rId6" imgW="1663700" imgH="393700" progId="">
                  <p:embed/>
                  <p:pic>
                    <p:nvPicPr>
                      <p:cNvPr id="0" name="Picture 2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2873375"/>
                        <a:ext cx="316865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3492500" y="2873375"/>
          <a:ext cx="3241675" cy="760413"/>
        </p:xfrm>
        <a:graphic>
          <a:graphicData uri="http://schemas.openxmlformats.org/presentationml/2006/ole">
            <mc:AlternateContent xmlns:mc="http://schemas.openxmlformats.org/markup-compatibility/2006">
              <mc:Choice xmlns:v="urn:schemas-microsoft-com:vml" Requires="v">
                <p:oleObj spid="_x0000_s2093" name="Equation" r:id="rId8" imgW="1675673" imgH="393529" progId="">
                  <p:embed/>
                </p:oleObj>
              </mc:Choice>
              <mc:Fallback>
                <p:oleObj name="Equation" r:id="rId8" imgW="1675673" imgH="393529" progId="">
                  <p:embed/>
                  <p:pic>
                    <p:nvPicPr>
                      <p:cNvPr id="0" name="Picture 2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2873375"/>
                        <a:ext cx="324167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6877050" y="2800350"/>
          <a:ext cx="2016125" cy="844550"/>
        </p:xfrm>
        <a:graphic>
          <a:graphicData uri="http://schemas.openxmlformats.org/presentationml/2006/ole">
            <mc:AlternateContent xmlns:mc="http://schemas.openxmlformats.org/markup-compatibility/2006">
              <mc:Choice xmlns:v="urn:schemas-microsoft-com:vml" Requires="v">
                <p:oleObj spid="_x0000_s2094" name="Equation" r:id="rId10" imgW="939392" imgH="393529" progId="">
                  <p:embed/>
                </p:oleObj>
              </mc:Choice>
              <mc:Fallback>
                <p:oleObj name="Equation" r:id="rId10" imgW="939392" imgH="393529" progId="">
                  <p:embed/>
                  <p:pic>
                    <p:nvPicPr>
                      <p:cNvPr id="0" name="Picture 2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7050" y="2800350"/>
                        <a:ext cx="201612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5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3573463"/>
            <a:ext cx="82867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4365625"/>
            <a:ext cx="820896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5157788"/>
            <a:ext cx="10795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9155">
                                            <p:txEl>
                                              <p:pRg st="13" end="13"/>
                                            </p:txEl>
                                          </p:spTgt>
                                        </p:tgtEl>
                                        <p:attrNameLst>
                                          <p:attrName>style.visibility</p:attrName>
                                        </p:attrNameLst>
                                      </p:cBhvr>
                                      <p:to>
                                        <p:strVal val="visible"/>
                                      </p:to>
                                    </p:set>
                                    <p:animEffect transition="in" filter="strips(upRight)">
                                      <p:cBhvr>
                                        <p:cTn id="7" dur="500"/>
                                        <p:tgtEl>
                                          <p:spTgt spid="49155">
                                            <p:txEl>
                                              <p:pRg st="13" end="1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49155">
                                            <p:txEl>
                                              <p:pRg st="14" end="14"/>
                                            </p:txEl>
                                          </p:spTgt>
                                        </p:tgtEl>
                                        <p:attrNameLst>
                                          <p:attrName>style.visibility</p:attrName>
                                        </p:attrNameLst>
                                      </p:cBhvr>
                                      <p:to>
                                        <p:strVal val="visible"/>
                                      </p:to>
                                    </p:set>
                                    <p:animEffect transition="in" filter="strips(upRight)">
                                      <p:cBhvr>
                                        <p:cTn id="12" dur="500"/>
                                        <p:tgtEl>
                                          <p:spTgt spid="4915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p:txBody>
          <a:bodyPr/>
          <a:lstStyle/>
          <a:p>
            <a:r>
              <a:rPr lang="zh-CN" altLang="en-US" b="1"/>
              <a:t>虚电路交换：虚电路建立</a:t>
            </a:r>
          </a:p>
        </p:txBody>
      </p:sp>
      <p:sp>
        <p:nvSpPr>
          <p:cNvPr id="26" name="Rectangle 3"/>
          <p:cNvSpPr>
            <a:spLocks noChangeArrowheads="1"/>
          </p:cNvSpPr>
          <p:nvPr/>
        </p:nvSpPr>
        <p:spPr bwMode="auto">
          <a:xfrm>
            <a:off x="1258888" y="2565400"/>
            <a:ext cx="5903912" cy="431800"/>
          </a:xfrm>
          <a:prstGeom prst="rect">
            <a:avLst/>
          </a:prstGeom>
          <a:solidFill>
            <a:srgbClr val="CCFFFF"/>
          </a:solidFill>
          <a:ln w="9525">
            <a:solidFill>
              <a:sysClr val="windowText" lastClr="000000"/>
            </a:solidFill>
            <a:miter lim="800000"/>
            <a:headEnd/>
            <a:tailEnd/>
          </a:ln>
        </p:spPr>
        <p:txBody>
          <a:bodyPr wrap="none" anchor="ctr"/>
          <a:lstStyle/>
          <a:p>
            <a:pPr algn="ctr" eaLnBrk="1" fontAlgn="auto" hangingPunct="1">
              <a:spcBef>
                <a:spcPts val="0"/>
              </a:spcBef>
              <a:spcAft>
                <a:spcPts val="0"/>
              </a:spcAft>
              <a:defRPr/>
            </a:pPr>
            <a:r>
              <a:rPr lang="zh-CN" altLang="en-US" sz="2000" b="1" kern="0">
                <a:solidFill>
                  <a:sysClr val="windowText" lastClr="000000"/>
                </a:solidFill>
                <a:ea typeface="宋体" charset="-122"/>
              </a:rPr>
              <a:t>从源到目的的虚电路由路径链路上一系列</a:t>
            </a:r>
            <a:r>
              <a:rPr lang="en-US" altLang="zh-CN" sz="2000" b="1" kern="0">
                <a:solidFill>
                  <a:sysClr val="windowText" lastClr="000000"/>
                </a:solidFill>
                <a:ea typeface="宋体" charset="-122"/>
              </a:rPr>
              <a:t>VCI</a:t>
            </a:r>
            <a:r>
              <a:rPr lang="zh-CN" altLang="en-US" sz="2000" b="1" kern="0">
                <a:solidFill>
                  <a:sysClr val="windowText" lastClr="000000"/>
                </a:solidFill>
                <a:ea typeface="宋体" charset="-122"/>
              </a:rPr>
              <a:t>标识</a:t>
            </a:r>
          </a:p>
        </p:txBody>
      </p:sp>
      <p:sp>
        <p:nvSpPr>
          <p:cNvPr id="27" name="Line 4"/>
          <p:cNvSpPr>
            <a:spLocks noChangeShapeType="1"/>
          </p:cNvSpPr>
          <p:nvPr/>
        </p:nvSpPr>
        <p:spPr bwMode="auto">
          <a:xfrm>
            <a:off x="1287463" y="3716338"/>
            <a:ext cx="6480175" cy="0"/>
          </a:xfrm>
          <a:prstGeom prst="line">
            <a:avLst/>
          </a:prstGeom>
          <a:noFill/>
          <a:ln w="19050">
            <a:solidFill>
              <a:srgbClr val="FF0000"/>
            </a:solidFill>
            <a:round/>
            <a:headEnd/>
            <a:tailEnd type="triangle" w="med" len="me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grpSp>
        <p:nvGrpSpPr>
          <p:cNvPr id="110597" name="Group 5"/>
          <p:cNvGrpSpPr>
            <a:grpSpLocks/>
          </p:cNvGrpSpPr>
          <p:nvPr/>
        </p:nvGrpSpPr>
        <p:grpSpPr bwMode="auto">
          <a:xfrm>
            <a:off x="1763713" y="3860800"/>
            <a:ext cx="6003925" cy="906463"/>
            <a:chOff x="657" y="3199"/>
            <a:chExt cx="4100" cy="781"/>
          </a:xfrm>
        </p:grpSpPr>
        <p:pic>
          <p:nvPicPr>
            <p:cNvPr id="1106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 y="3199"/>
              <a:ext cx="63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 y="3199"/>
              <a:ext cx="63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 y="3199"/>
              <a:ext cx="63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9"/>
            <p:cNvSpPr>
              <a:spLocks noChangeShapeType="1"/>
            </p:cNvSpPr>
            <p:nvPr/>
          </p:nvSpPr>
          <p:spPr bwMode="auto">
            <a:xfrm>
              <a:off x="1606" y="3471"/>
              <a:ext cx="726" cy="0"/>
            </a:xfrm>
            <a:prstGeom prst="line">
              <a:avLst/>
            </a:prstGeom>
            <a:noFill/>
            <a:ln w="9525">
              <a:solidFill>
                <a:sysClr val="windowText" lastClr="000000"/>
              </a:solidFill>
              <a:round/>
              <a:headEnd/>
              <a:tailEn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33" name="Line 10"/>
            <p:cNvSpPr>
              <a:spLocks noChangeShapeType="1"/>
            </p:cNvSpPr>
            <p:nvPr/>
          </p:nvSpPr>
          <p:spPr bwMode="auto">
            <a:xfrm>
              <a:off x="2931" y="3471"/>
              <a:ext cx="723" cy="0"/>
            </a:xfrm>
            <a:prstGeom prst="line">
              <a:avLst/>
            </a:prstGeom>
            <a:noFill/>
            <a:ln w="9525">
              <a:solidFill>
                <a:sysClr val="windowText" lastClr="000000"/>
              </a:solidFill>
              <a:round/>
              <a:headEnd/>
              <a:tailEn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34" name="Line 11"/>
            <p:cNvSpPr>
              <a:spLocks noChangeShapeType="1"/>
            </p:cNvSpPr>
            <p:nvPr/>
          </p:nvSpPr>
          <p:spPr bwMode="auto">
            <a:xfrm>
              <a:off x="657" y="3462"/>
              <a:ext cx="363" cy="0"/>
            </a:xfrm>
            <a:prstGeom prst="line">
              <a:avLst/>
            </a:prstGeom>
            <a:noFill/>
            <a:ln w="9525">
              <a:solidFill>
                <a:sysClr val="windowText" lastClr="000000"/>
              </a:solidFill>
              <a:round/>
              <a:headEnd/>
              <a:tailEn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35" name="Line 12"/>
            <p:cNvSpPr>
              <a:spLocks noChangeShapeType="1"/>
            </p:cNvSpPr>
            <p:nvPr/>
          </p:nvSpPr>
          <p:spPr bwMode="auto">
            <a:xfrm>
              <a:off x="4258" y="3471"/>
              <a:ext cx="499" cy="0"/>
            </a:xfrm>
            <a:prstGeom prst="line">
              <a:avLst/>
            </a:prstGeom>
            <a:noFill/>
            <a:ln w="9525">
              <a:solidFill>
                <a:sysClr val="windowText" lastClr="000000"/>
              </a:solidFill>
              <a:round/>
              <a:headEnd/>
              <a:tailEn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36" name="Text Box 13"/>
            <p:cNvSpPr txBox="1">
              <a:spLocks noChangeArrowheads="1"/>
            </p:cNvSpPr>
            <p:nvPr/>
          </p:nvSpPr>
          <p:spPr bwMode="auto">
            <a:xfrm>
              <a:off x="975" y="3743"/>
              <a:ext cx="635" cy="237"/>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altLang="zh-CN" sz="1200" b="1" kern="0">
                  <a:solidFill>
                    <a:sysClr val="windowText" lastClr="000000"/>
                  </a:solidFill>
                  <a:ea typeface="宋体" charset="-122"/>
                </a:rPr>
                <a:t>Switch 1</a:t>
              </a:r>
            </a:p>
          </p:txBody>
        </p:sp>
        <p:sp>
          <p:nvSpPr>
            <p:cNvPr id="37" name="Text Box 14"/>
            <p:cNvSpPr txBox="1">
              <a:spLocks noChangeArrowheads="1"/>
            </p:cNvSpPr>
            <p:nvPr/>
          </p:nvSpPr>
          <p:spPr bwMode="auto">
            <a:xfrm>
              <a:off x="2290" y="3743"/>
              <a:ext cx="635" cy="237"/>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altLang="zh-CN" sz="1200" b="1" kern="0">
                  <a:solidFill>
                    <a:sysClr val="windowText" lastClr="000000"/>
                  </a:solidFill>
                  <a:ea typeface="宋体" charset="-122"/>
                </a:rPr>
                <a:t>Switch 2</a:t>
              </a:r>
            </a:p>
          </p:txBody>
        </p:sp>
        <p:sp>
          <p:nvSpPr>
            <p:cNvPr id="38" name="Text Box 15"/>
            <p:cNvSpPr txBox="1">
              <a:spLocks noChangeArrowheads="1"/>
            </p:cNvSpPr>
            <p:nvPr/>
          </p:nvSpPr>
          <p:spPr bwMode="auto">
            <a:xfrm>
              <a:off x="3651" y="3743"/>
              <a:ext cx="635" cy="237"/>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altLang="zh-CN" sz="1200" b="1" kern="0">
                  <a:solidFill>
                    <a:sysClr val="windowText" lastClr="000000"/>
                  </a:solidFill>
                  <a:ea typeface="宋体" charset="-122"/>
                </a:rPr>
                <a:t>Switch 3</a:t>
              </a:r>
            </a:p>
          </p:txBody>
        </p:sp>
        <p:sp>
          <p:nvSpPr>
            <p:cNvPr id="39" name="Text Box 16"/>
            <p:cNvSpPr txBox="1">
              <a:spLocks noChangeArrowheads="1"/>
            </p:cNvSpPr>
            <p:nvPr/>
          </p:nvSpPr>
          <p:spPr bwMode="auto">
            <a:xfrm>
              <a:off x="1747" y="3289"/>
              <a:ext cx="503" cy="237"/>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200" b="1" kern="0">
                  <a:solidFill>
                    <a:sysClr val="windowText" lastClr="000000"/>
                  </a:solidFill>
                  <a:ea typeface="宋体" charset="-122"/>
                </a:rPr>
                <a:t>Link 1</a:t>
              </a:r>
            </a:p>
          </p:txBody>
        </p:sp>
        <p:sp>
          <p:nvSpPr>
            <p:cNvPr id="40" name="Text Box 17"/>
            <p:cNvSpPr txBox="1">
              <a:spLocks noChangeArrowheads="1"/>
            </p:cNvSpPr>
            <p:nvPr/>
          </p:nvSpPr>
          <p:spPr bwMode="auto">
            <a:xfrm>
              <a:off x="3061" y="3289"/>
              <a:ext cx="499" cy="237"/>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200" b="1" kern="0">
                  <a:solidFill>
                    <a:sysClr val="windowText" lastClr="000000"/>
                  </a:solidFill>
                  <a:ea typeface="宋体" charset="-122"/>
                </a:rPr>
                <a:t>Link 2</a:t>
              </a:r>
            </a:p>
          </p:txBody>
        </p:sp>
      </p:grpSp>
      <p:sp>
        <p:nvSpPr>
          <p:cNvPr id="41" name="Text Box 18"/>
          <p:cNvSpPr txBox="1">
            <a:spLocks noChangeArrowheads="1"/>
          </p:cNvSpPr>
          <p:nvPr/>
        </p:nvSpPr>
        <p:spPr bwMode="auto">
          <a:xfrm>
            <a:off x="6013450" y="3357563"/>
            <a:ext cx="2087563" cy="304800"/>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zh-CN" altLang="en-US" sz="1400" b="1" kern="0">
                <a:solidFill>
                  <a:sysClr val="windowText" lastClr="000000"/>
                </a:solidFill>
                <a:ea typeface="宋体" charset="-122"/>
              </a:rPr>
              <a:t>分组传输方向</a:t>
            </a:r>
          </a:p>
        </p:txBody>
      </p:sp>
      <p:sp>
        <p:nvSpPr>
          <p:cNvPr id="42" name="Text Box 19"/>
          <p:cNvSpPr txBox="1">
            <a:spLocks noChangeArrowheads="1"/>
          </p:cNvSpPr>
          <p:nvPr/>
        </p:nvSpPr>
        <p:spPr bwMode="auto">
          <a:xfrm>
            <a:off x="682625" y="4852988"/>
            <a:ext cx="4679950" cy="304800"/>
          </a:xfrm>
          <a:prstGeom prst="rect">
            <a:avLst/>
          </a:prstGeom>
          <a:solidFill>
            <a:sysClr val="window" lastClr="FFFFFF"/>
          </a:solidFill>
          <a:ln w="9525">
            <a:noFill/>
            <a:miter lim="800000"/>
            <a:headEnd/>
            <a:tailEnd/>
          </a:ln>
        </p:spPr>
        <p:txBody>
          <a:bodyPr>
            <a:spAutoFit/>
          </a:bodyPr>
          <a:lstStyle/>
          <a:p>
            <a:pPr algn="ctr" eaLnBrk="1" fontAlgn="auto" hangingPunct="1">
              <a:spcBef>
                <a:spcPct val="50000"/>
              </a:spcBef>
              <a:spcAft>
                <a:spcPts val="0"/>
              </a:spcAft>
              <a:defRPr/>
            </a:pPr>
            <a:r>
              <a:rPr lang="en-US" altLang="zh-CN" sz="1400" b="1" kern="0">
                <a:solidFill>
                  <a:sysClr val="windowText" lastClr="000000"/>
                </a:solidFill>
                <a:ea typeface="宋体" charset="-122"/>
              </a:rPr>
              <a:t>VCI</a:t>
            </a:r>
            <a:r>
              <a:rPr lang="zh-CN" altLang="en-US" sz="1400" b="1" kern="0">
                <a:solidFill>
                  <a:sysClr val="windowText" lastClr="000000"/>
                </a:solidFill>
                <a:ea typeface="宋体" charset="-122"/>
              </a:rPr>
              <a:t>分配方向</a:t>
            </a:r>
            <a:r>
              <a:rPr lang="en-US" altLang="zh-CN" sz="1400" b="1" kern="0">
                <a:solidFill>
                  <a:sysClr val="windowText" lastClr="000000"/>
                </a:solidFill>
                <a:ea typeface="宋体" charset="-122"/>
              </a:rPr>
              <a:t>(</a:t>
            </a:r>
            <a:r>
              <a:rPr lang="zh-CN" altLang="en-US" sz="1400" b="1" kern="0">
                <a:solidFill>
                  <a:sysClr val="windowText" lastClr="000000"/>
                </a:solidFill>
                <a:ea typeface="宋体" charset="-122"/>
              </a:rPr>
              <a:t>虚电路建立过程执行分配操作</a:t>
            </a:r>
            <a:r>
              <a:rPr lang="en-US" altLang="zh-CN" sz="1400" b="1" kern="0">
                <a:solidFill>
                  <a:sysClr val="windowText" lastClr="000000"/>
                </a:solidFill>
                <a:ea typeface="宋体" charset="-122"/>
              </a:rPr>
              <a:t>)</a:t>
            </a:r>
          </a:p>
        </p:txBody>
      </p:sp>
      <p:sp>
        <p:nvSpPr>
          <p:cNvPr id="43" name="Line 20"/>
          <p:cNvSpPr>
            <a:spLocks noChangeShapeType="1"/>
          </p:cNvSpPr>
          <p:nvPr/>
        </p:nvSpPr>
        <p:spPr bwMode="auto">
          <a:xfrm>
            <a:off x="1258888" y="4797425"/>
            <a:ext cx="6480175" cy="0"/>
          </a:xfrm>
          <a:prstGeom prst="line">
            <a:avLst/>
          </a:prstGeom>
          <a:noFill/>
          <a:ln w="19050">
            <a:solidFill>
              <a:srgbClr val="0000FF"/>
            </a:solidFill>
            <a:round/>
            <a:headEnd type="triangle" w="med" len="med"/>
            <a:tailEn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44" name="Line 21"/>
          <p:cNvSpPr>
            <a:spLocks noChangeShapeType="1"/>
          </p:cNvSpPr>
          <p:nvPr/>
        </p:nvSpPr>
        <p:spPr bwMode="auto">
          <a:xfrm flipH="1">
            <a:off x="3348038" y="4292600"/>
            <a:ext cx="792162" cy="0"/>
          </a:xfrm>
          <a:prstGeom prst="line">
            <a:avLst/>
          </a:prstGeom>
          <a:noFill/>
          <a:ln w="9525">
            <a:solidFill>
              <a:srgbClr val="0000FF"/>
            </a:solidFill>
            <a:round/>
            <a:headEnd/>
            <a:tailEnd type="triangle" w="med" len="me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45" name="Text Box 22"/>
          <p:cNvSpPr txBox="1">
            <a:spLocks noChangeArrowheads="1"/>
          </p:cNvSpPr>
          <p:nvPr/>
        </p:nvSpPr>
        <p:spPr bwMode="auto">
          <a:xfrm>
            <a:off x="3419475" y="4292600"/>
            <a:ext cx="792163" cy="274638"/>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200" b="1" kern="0">
                <a:solidFill>
                  <a:sysClr val="windowText" lastClr="000000"/>
                </a:solidFill>
                <a:ea typeface="宋体" charset="-122"/>
              </a:rPr>
              <a:t>VCI 14</a:t>
            </a:r>
          </a:p>
        </p:txBody>
      </p:sp>
      <p:sp>
        <p:nvSpPr>
          <p:cNvPr id="46" name="Line 23"/>
          <p:cNvSpPr>
            <a:spLocks noChangeShapeType="1"/>
          </p:cNvSpPr>
          <p:nvPr/>
        </p:nvSpPr>
        <p:spPr bwMode="auto">
          <a:xfrm flipH="1">
            <a:off x="5219700" y="4292600"/>
            <a:ext cx="792163" cy="0"/>
          </a:xfrm>
          <a:prstGeom prst="line">
            <a:avLst/>
          </a:prstGeom>
          <a:noFill/>
          <a:ln w="9525">
            <a:solidFill>
              <a:srgbClr val="0000FF"/>
            </a:solidFill>
            <a:round/>
            <a:headEnd/>
            <a:tailEnd type="triangle" w="med" len="med"/>
          </a:ln>
        </p:spPr>
        <p:txBody>
          <a:bodyPr/>
          <a:lstStyle/>
          <a:p>
            <a:pPr eaLnBrk="1" fontAlgn="auto" hangingPunct="1">
              <a:spcBef>
                <a:spcPts val="0"/>
              </a:spcBef>
              <a:spcAft>
                <a:spcPts val="0"/>
              </a:spcAft>
              <a:defRPr/>
            </a:pPr>
            <a:endParaRPr lang="zh-CN" altLang="en-US" sz="1800" b="1" kern="0">
              <a:solidFill>
                <a:sysClr val="windowText" lastClr="000000"/>
              </a:solidFill>
              <a:ea typeface="宋体" charset="-122"/>
            </a:endParaRPr>
          </a:p>
        </p:txBody>
      </p:sp>
      <p:sp>
        <p:nvSpPr>
          <p:cNvPr id="47" name="Text Box 24"/>
          <p:cNvSpPr txBox="1">
            <a:spLocks noChangeArrowheads="1"/>
          </p:cNvSpPr>
          <p:nvPr/>
        </p:nvSpPr>
        <p:spPr bwMode="auto">
          <a:xfrm>
            <a:off x="5291138" y="4292600"/>
            <a:ext cx="792162" cy="274638"/>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200" b="1" kern="0">
                <a:solidFill>
                  <a:sysClr val="windowText" lastClr="000000"/>
                </a:solidFill>
                <a:ea typeface="宋体" charset="-122"/>
              </a:rPr>
              <a:t>VCI 77</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060575"/>
            <a:ext cx="7696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268413" y="1412875"/>
            <a:ext cx="2160587" cy="366713"/>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800" b="1" kern="0" dirty="0">
                <a:solidFill>
                  <a:sysClr val="windowText" lastClr="000000"/>
                </a:solidFill>
                <a:ea typeface="宋体" charset="-122"/>
              </a:rPr>
              <a:t>A</a:t>
            </a:r>
            <a:r>
              <a:rPr lang="zh-CN" altLang="en-US" sz="1800" b="1" kern="0" dirty="0">
                <a:solidFill>
                  <a:sysClr val="windowText" lastClr="000000"/>
                </a:solidFill>
                <a:ea typeface="宋体" charset="-122"/>
              </a:rPr>
              <a:t>发送建立请求给</a:t>
            </a:r>
            <a:r>
              <a:rPr lang="en-US" altLang="zh-CN" sz="1800" b="1" kern="0" dirty="0">
                <a:solidFill>
                  <a:sysClr val="windowText" lastClr="000000"/>
                </a:solidFill>
                <a:ea typeface="宋体" charset="-122"/>
              </a:rPr>
              <a:t>B</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82800"/>
            <a:ext cx="8034337"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181100" y="1431925"/>
            <a:ext cx="2160588" cy="366713"/>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800" b="1" kern="0">
                <a:solidFill>
                  <a:sysClr val="windowText" lastClr="000000"/>
                </a:solidFill>
                <a:ea typeface="宋体" charset="-122"/>
              </a:rPr>
              <a:t>B</a:t>
            </a:r>
            <a:r>
              <a:rPr lang="zh-CN" altLang="en-US" sz="1800" b="1" kern="0">
                <a:solidFill>
                  <a:sysClr val="windowText" lastClr="000000"/>
                </a:solidFill>
                <a:ea typeface="宋体" charset="-122"/>
              </a:rPr>
              <a:t>响应建立确认</a:t>
            </a:r>
            <a:endParaRPr lang="en-US" altLang="zh-CN" sz="1800" b="1" kern="0">
              <a:solidFill>
                <a:sysClr val="windowText" lastClr="000000"/>
              </a:solidFill>
              <a:ea typeface="宋体"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p:txBody>
          <a:bodyPr/>
          <a:lstStyle/>
          <a:p>
            <a:r>
              <a:rPr lang="zh-CN" altLang="en-US" b="1"/>
              <a:t>虚电路交换：分组传输</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16113"/>
            <a:ext cx="7008812"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p:txBody>
          <a:bodyPr/>
          <a:lstStyle/>
          <a:p>
            <a:r>
              <a:rPr lang="zh-CN" altLang="en-US" b="1"/>
              <a:t>虚电路交换：性能</a:t>
            </a: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60575"/>
            <a:ext cx="72739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68313" y="5732463"/>
            <a:ext cx="8351837" cy="641350"/>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1800" b="1" kern="0">
                <a:solidFill>
                  <a:sysClr val="windowText" lastClr="000000"/>
                </a:solidFill>
                <a:ea typeface="宋体" charset="-122"/>
              </a:rPr>
              <a:t>ATM</a:t>
            </a:r>
            <a:r>
              <a:rPr lang="zh-CN" altLang="en-US" sz="1800" b="1" kern="0">
                <a:solidFill>
                  <a:sysClr val="windowText" lastClr="000000"/>
                </a:solidFill>
                <a:ea typeface="宋体" charset="-122"/>
              </a:rPr>
              <a:t>网络采用虚电路交换，交换的单元为固定长度的</a:t>
            </a:r>
            <a:r>
              <a:rPr lang="en-US" altLang="zh-CN" sz="1800" b="1" kern="0">
                <a:solidFill>
                  <a:sysClr val="windowText" lastClr="000000"/>
                </a:solidFill>
                <a:ea typeface="宋体" charset="-122"/>
              </a:rPr>
              <a:t>ATM </a:t>
            </a:r>
            <a:r>
              <a:rPr lang="zh-CN" altLang="en-US" sz="1800" b="1" kern="0">
                <a:solidFill>
                  <a:sysClr val="windowText" lastClr="000000"/>
                </a:solidFill>
                <a:ea typeface="宋体" charset="-122"/>
              </a:rPr>
              <a:t>信元，执行交换的设备也被称为</a:t>
            </a:r>
            <a:r>
              <a:rPr lang="en-US" altLang="zh-CN" sz="1800" b="1" kern="0">
                <a:solidFill>
                  <a:sysClr val="windowText" lastClr="000000"/>
                </a:solidFill>
                <a:ea typeface="宋体" charset="-122"/>
              </a:rPr>
              <a:t>ATM</a:t>
            </a:r>
            <a:r>
              <a:rPr lang="zh-CN" altLang="en-US" sz="1800" b="1" kern="0">
                <a:solidFill>
                  <a:sysClr val="windowText" lastClr="000000"/>
                </a:solidFill>
                <a:ea typeface="宋体" charset="-122"/>
              </a:rPr>
              <a:t>交换机</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p:txBody>
          <a:bodyPr/>
          <a:lstStyle/>
          <a:p>
            <a:r>
              <a:rPr lang="zh-CN" altLang="en-US" b="1"/>
              <a:t>分组交换：总结</a:t>
            </a:r>
          </a:p>
        </p:txBody>
      </p:sp>
      <p:sp>
        <p:nvSpPr>
          <p:cNvPr id="3" name="内容占位符 2"/>
          <p:cNvSpPr>
            <a:spLocks noGrp="1"/>
          </p:cNvSpPr>
          <p:nvPr>
            <p:ph idx="1"/>
          </p:nvPr>
        </p:nvSpPr>
        <p:spPr>
          <a:xfrm>
            <a:off x="1182688" y="2017713"/>
            <a:ext cx="7772400" cy="2924175"/>
          </a:xfrm>
        </p:spPr>
        <p:txBody>
          <a:bodyPr>
            <a:normAutofit fontScale="92500" lnSpcReduction="10000"/>
          </a:bodyPr>
          <a:lstStyle/>
          <a:p>
            <a:pPr>
              <a:lnSpc>
                <a:spcPct val="90000"/>
              </a:lnSpc>
              <a:defRPr/>
            </a:pPr>
            <a:r>
              <a:rPr lang="zh-CN" altLang="en-US" b="1" dirty="0"/>
              <a:t>以分组为单元统计复用线路</a:t>
            </a:r>
            <a:r>
              <a:rPr lang="en-US" altLang="zh-CN" b="1" dirty="0"/>
              <a:t>/</a:t>
            </a:r>
            <a:r>
              <a:rPr lang="zh-CN" altLang="en-US" b="1" dirty="0"/>
              <a:t>链路资源</a:t>
            </a:r>
          </a:p>
          <a:p>
            <a:pPr>
              <a:lnSpc>
                <a:spcPct val="90000"/>
              </a:lnSpc>
              <a:defRPr/>
            </a:pPr>
            <a:r>
              <a:rPr lang="zh-CN" altLang="en-US" b="1" dirty="0"/>
              <a:t>优点：线路利用率高，节点只有在有数据要传输时才占用通信线路，因此多个节点的分组可以共享一条通信线路</a:t>
            </a:r>
          </a:p>
          <a:p>
            <a:pPr>
              <a:lnSpc>
                <a:spcPct val="90000"/>
              </a:lnSpc>
              <a:defRPr/>
            </a:pPr>
            <a:r>
              <a:rPr lang="zh-CN" altLang="en-US" b="1" dirty="0"/>
              <a:t>缺点：需要资源管理机制来保证数据传输的速率、延时、可靠性和有序性，增加了复杂性</a:t>
            </a:r>
          </a:p>
        </p:txBody>
      </p:sp>
      <p:sp>
        <p:nvSpPr>
          <p:cNvPr id="4" name="Rectangle 5"/>
          <p:cNvSpPr>
            <a:spLocks noChangeArrowheads="1"/>
          </p:cNvSpPr>
          <p:nvPr/>
        </p:nvSpPr>
        <p:spPr bwMode="auto">
          <a:xfrm>
            <a:off x="107950" y="5157788"/>
            <a:ext cx="8928100" cy="503237"/>
          </a:xfrm>
          <a:prstGeom prst="rect">
            <a:avLst/>
          </a:prstGeom>
          <a:solidFill>
            <a:schemeClr val="bg1"/>
          </a:solidFill>
          <a:ln w="9525" algn="ctr">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a:solidFill>
                  <a:srgbClr val="FF0000"/>
                </a:solidFill>
              </a:rPr>
              <a:t>分组交换最初是为数据传输设计的，支持可变的数据速率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576" y="188640"/>
            <a:ext cx="6400800" cy="663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640" y="1206690"/>
            <a:ext cx="39608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b="1"/>
              <a:t>带宽</a:t>
            </a:r>
          </a:p>
        </p:txBody>
      </p:sp>
      <p:sp>
        <p:nvSpPr>
          <p:cNvPr id="12291" name="Rectangle 3"/>
          <p:cNvSpPr>
            <a:spLocks noGrp="1" noChangeArrowheads="1"/>
          </p:cNvSpPr>
          <p:nvPr>
            <p:ph type="body" idx="1"/>
          </p:nvPr>
        </p:nvSpPr>
        <p:spPr>
          <a:xfrm>
            <a:off x="1182688" y="2017713"/>
            <a:ext cx="7772400" cy="3859212"/>
          </a:xfrm>
        </p:spPr>
        <p:txBody>
          <a:bodyPr/>
          <a:lstStyle/>
          <a:p>
            <a:pPr eaLnBrk="1" hangingPunct="1"/>
            <a:r>
              <a:rPr lang="zh-CN" altLang="en-US" b="1" dirty="0"/>
              <a:t>信号在物理介质中的传输总会有衰减，从</a:t>
            </a:r>
            <a:r>
              <a:rPr lang="en-US" altLang="zh-CN" b="1" dirty="0"/>
              <a:t>0</a:t>
            </a:r>
            <a:r>
              <a:rPr lang="zh-CN" altLang="en-US" b="1" dirty="0"/>
              <a:t>到某一个频率</a:t>
            </a:r>
            <a:r>
              <a:rPr lang="en-US" altLang="zh-CN" b="1" dirty="0"/>
              <a:t>f</a:t>
            </a:r>
            <a:r>
              <a:rPr lang="en-US" altLang="zh-CN" b="1" baseline="-25000" dirty="0"/>
              <a:t>c</a:t>
            </a:r>
            <a:r>
              <a:rPr lang="zh-CN" altLang="en-US" b="1" dirty="0"/>
              <a:t>，若对应</a:t>
            </a:r>
            <a:r>
              <a:rPr lang="en-US" altLang="zh-CN" b="1" dirty="0"/>
              <a:t>Fourier</a:t>
            </a:r>
            <a:r>
              <a:rPr lang="zh-CN" altLang="en-US" b="1" dirty="0"/>
              <a:t>分量（谐波）振幅不会有明显减弱，这段频率范围被称为带宽</a:t>
            </a:r>
          </a:p>
          <a:p>
            <a:pPr lvl="1" eaLnBrk="1" hangingPunct="1"/>
            <a:r>
              <a:rPr lang="en-US" altLang="zh-CN" b="1" dirty="0"/>
              <a:t>f</a:t>
            </a:r>
            <a:r>
              <a:rPr lang="en-US" altLang="zh-CN" b="1" baseline="-25000" dirty="0"/>
              <a:t>c</a:t>
            </a:r>
            <a:r>
              <a:rPr lang="zh-CN" altLang="en-US" b="1" dirty="0"/>
              <a:t>：截止频率，通常为保留一半能量的频率</a:t>
            </a:r>
          </a:p>
          <a:p>
            <a:pPr eaLnBrk="1" hangingPunct="1"/>
            <a:r>
              <a:rPr lang="zh-CN" altLang="en-US" b="1" dirty="0"/>
              <a:t>带宽由物理介质的材料构成、厚度和长度等来决定</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9179</TotalTime>
  <Words>4271</Words>
  <Application>Microsoft Office PowerPoint</Application>
  <PresentationFormat>全屏显示(4:3)</PresentationFormat>
  <Paragraphs>704</Paragraphs>
  <Slides>75</Slides>
  <Notes>22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75</vt:i4>
      </vt:variant>
    </vt:vector>
  </HeadingPairs>
  <TitlesOfParts>
    <vt:vector size="89" baseType="lpstr">
      <vt:lpstr>Arial Unicode MS</vt:lpstr>
      <vt:lpstr>Gulim</vt:lpstr>
      <vt:lpstr>黑体</vt:lpstr>
      <vt:lpstr>宋体</vt:lpstr>
      <vt:lpstr>Arial</vt:lpstr>
      <vt:lpstr>Arial Black</vt:lpstr>
      <vt:lpstr>Calibri</vt:lpstr>
      <vt:lpstr>Symbol</vt:lpstr>
      <vt:lpstr>Tahoma</vt:lpstr>
      <vt:lpstr>Times New Roman</vt:lpstr>
      <vt:lpstr>Wingdings</vt:lpstr>
      <vt:lpstr>Blends</vt:lpstr>
      <vt:lpstr>Equation</vt:lpstr>
      <vt:lpstr>Drag 'n Draw</vt:lpstr>
      <vt:lpstr>Chapter 2 物理层</vt:lpstr>
      <vt:lpstr>PowerPoint 演示文稿</vt:lpstr>
      <vt:lpstr>Chapter 2 物理层</vt:lpstr>
      <vt:lpstr>Chapter 2 物理层</vt:lpstr>
      <vt:lpstr>PowerPoint 演示文稿</vt:lpstr>
      <vt:lpstr>2.1数据通信的理论基础</vt:lpstr>
      <vt:lpstr>PowerPoint 演示文稿</vt:lpstr>
      <vt:lpstr>PowerPoint 演示文稿</vt:lpstr>
      <vt:lpstr>带宽</vt:lpstr>
      <vt:lpstr>PowerPoint 演示文稿</vt:lpstr>
      <vt:lpstr>PowerPoint 演示文稿</vt:lpstr>
      <vt:lpstr>PowerPoint 演示文稿</vt:lpstr>
      <vt:lpstr>2.1.2信道的最大传输速率</vt:lpstr>
      <vt:lpstr>Example</vt:lpstr>
      <vt:lpstr>Example (continue)</vt:lpstr>
      <vt:lpstr>Chapter 2 物理层</vt:lpstr>
      <vt:lpstr>2.2传输介质</vt:lpstr>
      <vt:lpstr>2.2.1双绞线 TP(Twisted Pair) </vt:lpstr>
      <vt:lpstr>Categories of Twisted Pair</vt:lpstr>
      <vt:lpstr>PowerPoint 演示文稿</vt:lpstr>
      <vt:lpstr>PowerPoint 演示文稿</vt:lpstr>
      <vt:lpstr>2.2.2同轴电缆</vt:lpstr>
      <vt:lpstr>2.2.3电力线</vt:lpstr>
      <vt:lpstr>2.2.4光纤</vt:lpstr>
      <vt:lpstr>光纤构造</vt:lpstr>
      <vt:lpstr>光纤的类型</vt:lpstr>
      <vt:lpstr>PowerPoint 演示文稿</vt:lpstr>
      <vt:lpstr>红外区域的光通过光纤衰减</vt:lpstr>
      <vt:lpstr>2.2.4无线传输</vt:lpstr>
      <vt:lpstr>无线电传输</vt:lpstr>
      <vt:lpstr>微波传输</vt:lpstr>
      <vt:lpstr>5G移动网络频段</vt:lpstr>
      <vt:lpstr>卫星通信</vt:lpstr>
      <vt:lpstr>卫星通信主要频段</vt:lpstr>
      <vt:lpstr>LEO小卫星网络架构</vt:lpstr>
      <vt:lpstr>LEO小卫星网络架构</vt:lpstr>
      <vt:lpstr>Chapter 2 物理层</vt:lpstr>
      <vt:lpstr>2.3数字调制与多路复用</vt:lpstr>
      <vt:lpstr>2.3.1数字调制</vt:lpstr>
      <vt:lpstr>通带传输中的调制</vt:lpstr>
      <vt:lpstr>正交幅度调制</vt:lpstr>
      <vt:lpstr>2.3.2 多路复用</vt:lpstr>
      <vt:lpstr>频分多路复用</vt:lpstr>
      <vt:lpstr>波分多路复用</vt:lpstr>
      <vt:lpstr>时分多路复用</vt:lpstr>
      <vt:lpstr>时分多路复用的效率问题</vt:lpstr>
      <vt:lpstr>时分多路复用中的帧</vt:lpstr>
      <vt:lpstr>T系列</vt:lpstr>
      <vt:lpstr>E系列</vt:lpstr>
      <vt:lpstr>SONET/SDH的速率等级</vt:lpstr>
      <vt:lpstr>SONET/SDH高阶复用</vt:lpstr>
      <vt:lpstr>Chapter 2 物理层</vt:lpstr>
      <vt:lpstr>公用电话交换网</vt:lpstr>
      <vt:lpstr>本地回路</vt:lpstr>
      <vt:lpstr>调制解调</vt:lpstr>
      <vt:lpstr>固网接入：光进铜退</vt:lpstr>
      <vt:lpstr>Chapter 2 物理层</vt:lpstr>
      <vt:lpstr>基本概念</vt:lpstr>
      <vt:lpstr>交换类型</vt:lpstr>
      <vt:lpstr>电路交换：概念</vt:lpstr>
      <vt:lpstr>电路交换：特征</vt:lpstr>
      <vt:lpstr>电路交换：性能</vt:lpstr>
      <vt:lpstr>分组交换：概念</vt:lpstr>
      <vt:lpstr>PowerPoint 演示文稿</vt:lpstr>
      <vt:lpstr>数据报交换：特征</vt:lpstr>
      <vt:lpstr>数据报交换：路由表</vt:lpstr>
      <vt:lpstr>数据报交换：性能</vt:lpstr>
      <vt:lpstr>虚电路交换：特征</vt:lpstr>
      <vt:lpstr>虚电路交换：虚电路</vt:lpstr>
      <vt:lpstr>虚电路交换：虚电路建立</vt:lpstr>
      <vt:lpstr>PowerPoint 演示文稿</vt:lpstr>
      <vt:lpstr>PowerPoint 演示文稿</vt:lpstr>
      <vt:lpstr>虚电路交换：分组传输</vt:lpstr>
      <vt:lpstr>虚电路交换：性能</vt:lpstr>
      <vt:lpstr>分组交换：总结</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801</cp:revision>
  <dcterms:created xsi:type="dcterms:W3CDTF">2002-11-06T00:36:54Z</dcterms:created>
  <dcterms:modified xsi:type="dcterms:W3CDTF">2023-09-20T05:20:52Z</dcterms:modified>
</cp:coreProperties>
</file>