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753" r:id="rId2"/>
  </p:sldMasterIdLst>
  <p:notesMasterIdLst>
    <p:notesMasterId r:id="rId115"/>
  </p:notesMasterIdLst>
  <p:handoutMasterIdLst>
    <p:handoutMasterId r:id="rId116"/>
  </p:handoutMasterIdLst>
  <p:sldIdLst>
    <p:sldId id="370" r:id="rId3"/>
    <p:sldId id="634" r:id="rId4"/>
    <p:sldId id="440" r:id="rId5"/>
    <p:sldId id="437" r:id="rId6"/>
    <p:sldId id="442" r:id="rId7"/>
    <p:sldId id="579" r:id="rId8"/>
    <p:sldId id="443" r:id="rId9"/>
    <p:sldId id="455" r:id="rId10"/>
    <p:sldId id="459" r:id="rId11"/>
    <p:sldId id="456" r:id="rId12"/>
    <p:sldId id="635" r:id="rId13"/>
    <p:sldId id="457" r:id="rId14"/>
    <p:sldId id="593" r:id="rId15"/>
    <p:sldId id="594" r:id="rId16"/>
    <p:sldId id="595" r:id="rId17"/>
    <p:sldId id="596" r:id="rId18"/>
    <p:sldId id="637" r:id="rId19"/>
    <p:sldId id="458" r:id="rId20"/>
    <p:sldId id="460" r:id="rId21"/>
    <p:sldId id="436" r:id="rId22"/>
    <p:sldId id="516" r:id="rId23"/>
    <p:sldId id="517" r:id="rId24"/>
    <p:sldId id="524" r:id="rId25"/>
    <p:sldId id="525" r:id="rId26"/>
    <p:sldId id="531" r:id="rId27"/>
    <p:sldId id="632" r:id="rId28"/>
    <p:sldId id="535" r:id="rId29"/>
    <p:sldId id="463" r:id="rId30"/>
    <p:sldId id="464" r:id="rId31"/>
    <p:sldId id="465" r:id="rId32"/>
    <p:sldId id="536" r:id="rId33"/>
    <p:sldId id="577" r:id="rId34"/>
    <p:sldId id="636" r:id="rId35"/>
    <p:sldId id="631" r:id="rId36"/>
    <p:sldId id="435" r:id="rId37"/>
    <p:sldId id="438" r:id="rId38"/>
    <p:sldId id="490" r:id="rId39"/>
    <p:sldId id="497" r:id="rId40"/>
    <p:sldId id="502" r:id="rId41"/>
    <p:sldId id="491" r:id="rId42"/>
    <p:sldId id="492" r:id="rId43"/>
    <p:sldId id="493" r:id="rId44"/>
    <p:sldId id="494" r:id="rId45"/>
    <p:sldId id="495" r:id="rId46"/>
    <p:sldId id="496" r:id="rId47"/>
    <p:sldId id="499" r:id="rId48"/>
    <p:sldId id="500" r:id="rId49"/>
    <p:sldId id="503" r:id="rId50"/>
    <p:sldId id="507" r:id="rId51"/>
    <p:sldId id="508" r:id="rId52"/>
    <p:sldId id="509" r:id="rId53"/>
    <p:sldId id="504" r:id="rId54"/>
    <p:sldId id="510" r:id="rId55"/>
    <p:sldId id="511" r:id="rId56"/>
    <p:sldId id="512" r:id="rId57"/>
    <p:sldId id="505" r:id="rId58"/>
    <p:sldId id="513" r:id="rId59"/>
    <p:sldId id="506" r:id="rId60"/>
    <p:sldId id="581" r:id="rId61"/>
    <p:sldId id="514" r:id="rId62"/>
    <p:sldId id="564" r:id="rId63"/>
    <p:sldId id="515" r:id="rId64"/>
    <p:sldId id="597" r:id="rId65"/>
    <p:sldId id="598" r:id="rId66"/>
    <p:sldId id="599" r:id="rId67"/>
    <p:sldId id="600" r:id="rId68"/>
    <p:sldId id="601" r:id="rId69"/>
    <p:sldId id="602" r:id="rId70"/>
    <p:sldId id="604" r:id="rId71"/>
    <p:sldId id="630" r:id="rId72"/>
    <p:sldId id="605" r:id="rId73"/>
    <p:sldId id="606" r:id="rId74"/>
    <p:sldId id="608" r:id="rId75"/>
    <p:sldId id="633" r:id="rId76"/>
    <p:sldId id="609" r:id="rId77"/>
    <p:sldId id="610" r:id="rId78"/>
    <p:sldId id="611" r:id="rId79"/>
    <p:sldId id="614" r:id="rId80"/>
    <p:sldId id="615" r:id="rId81"/>
    <p:sldId id="616" r:id="rId82"/>
    <p:sldId id="617" r:id="rId83"/>
    <p:sldId id="618" r:id="rId84"/>
    <p:sldId id="619" r:id="rId85"/>
    <p:sldId id="620" r:id="rId86"/>
    <p:sldId id="621" r:id="rId87"/>
    <p:sldId id="417" r:id="rId88"/>
    <p:sldId id="566" r:id="rId89"/>
    <p:sldId id="418" r:id="rId90"/>
    <p:sldId id="567" r:id="rId91"/>
    <p:sldId id="576" r:id="rId92"/>
    <p:sldId id="419" r:id="rId93"/>
    <p:sldId id="582" r:id="rId94"/>
    <p:sldId id="583" r:id="rId95"/>
    <p:sldId id="584" r:id="rId96"/>
    <p:sldId id="585" r:id="rId97"/>
    <p:sldId id="586" r:id="rId98"/>
    <p:sldId id="587" r:id="rId99"/>
    <p:sldId id="588" r:id="rId100"/>
    <p:sldId id="589" r:id="rId101"/>
    <p:sldId id="590" r:id="rId102"/>
    <p:sldId id="591" r:id="rId103"/>
    <p:sldId id="420" r:id="rId104"/>
    <p:sldId id="421" r:id="rId105"/>
    <p:sldId id="410" r:id="rId106"/>
    <p:sldId id="575" r:id="rId107"/>
    <p:sldId id="409" r:id="rId108"/>
    <p:sldId id="411" r:id="rId109"/>
    <p:sldId id="412" r:id="rId110"/>
    <p:sldId id="413" r:id="rId111"/>
    <p:sldId id="414" r:id="rId112"/>
    <p:sldId id="415" r:id="rId113"/>
    <p:sldId id="416" r:id="rId114"/>
  </p:sldIdLst>
  <p:sldSz cx="9144000" cy="6858000" type="screen4x3"/>
  <p:notesSz cx="6648450" cy="9782175"/>
  <p:defaultTextStyle>
    <a:defPPr>
      <a:defRPr lang="zh-CN"/>
    </a:defPPr>
    <a:lvl1pPr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3363" autoAdjust="0"/>
  </p:normalViewPr>
  <p:slideViewPr>
    <p:cSldViewPr>
      <p:cViewPr varScale="1">
        <p:scale>
          <a:sx n="71" d="100"/>
          <a:sy n="71" d="100"/>
        </p:scale>
        <p:origin x="1743" y="7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_rels/viewProps.xml.rels><?xml version="1.0" encoding="UTF-8" standalone="yes"?>
<Relationships xmlns="http://schemas.openxmlformats.org/package/2006/relationships"><Relationship Id="rId3" Type="http://schemas.openxmlformats.org/officeDocument/2006/relationships/slide" Target="slides/slide94.xml"/><Relationship Id="rId7" Type="http://schemas.openxmlformats.org/officeDocument/2006/relationships/slide" Target="slides/slide98.xml"/><Relationship Id="rId2" Type="http://schemas.openxmlformats.org/officeDocument/2006/relationships/slide" Target="slides/slide93.xml"/><Relationship Id="rId1" Type="http://schemas.openxmlformats.org/officeDocument/2006/relationships/slide" Target="slides/slide92.xml"/><Relationship Id="rId6" Type="http://schemas.openxmlformats.org/officeDocument/2006/relationships/slide" Target="slides/slide97.xml"/><Relationship Id="rId5" Type="http://schemas.openxmlformats.org/officeDocument/2006/relationships/slide" Target="slides/slide96.xml"/><Relationship Id="rId4"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panose="020B0604020202020204" pitchFamily="34" charset="0"/>
              </a:defRPr>
            </a:lvl1pPr>
          </a:lstStyle>
          <a:p>
            <a:fld id="{D0B56D98-90B0-4427-8B12-C0A775665E63}" type="slidenum">
              <a:rPr lang="en-US" altLang="zh-CN"/>
              <a:pPr/>
              <a:t>‹#›</a:t>
            </a:fld>
            <a:endParaRPr lang="en-US" altLang="zh-CN"/>
          </a:p>
        </p:txBody>
      </p:sp>
    </p:spTree>
    <p:extLst>
      <p:ext uri="{BB962C8B-B14F-4D97-AF65-F5344CB8AC3E}">
        <p14:creationId xmlns:p14="http://schemas.microsoft.com/office/powerpoint/2010/main" val="1409070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20836"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665163" y="4646613"/>
            <a:ext cx="5318125"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panose="020B0604020202020204" pitchFamily="34" charset="0"/>
              </a:defRPr>
            </a:lvl1pPr>
          </a:lstStyle>
          <a:p>
            <a:fld id="{35326B8F-58AF-44F7-9981-C2BAB13E2DD8}" type="slidenum">
              <a:rPr lang="en-US" altLang="zh-CN"/>
              <a:pPr/>
              <a:t>‹#›</a:t>
            </a:fld>
            <a:endParaRPr lang="en-US" altLang="zh-CN"/>
          </a:p>
        </p:txBody>
      </p:sp>
    </p:spTree>
    <p:extLst>
      <p:ext uri="{BB962C8B-B14F-4D97-AF65-F5344CB8AC3E}">
        <p14:creationId xmlns:p14="http://schemas.microsoft.com/office/powerpoint/2010/main" val="404157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aike.baidu.com/item/%E5%A4%9A%E6%A8%A1%E5%85%89%E7%BA%A4/2973726"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不同的网络传输距离（环境）不同，网络规模（用户数量和业务量）不同，因此所需的技术也不同</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5</a:t>
            </a:fld>
            <a:endParaRPr lang="en-US" altLang="zh-CN"/>
          </a:p>
        </p:txBody>
      </p:sp>
    </p:spTree>
    <p:extLst>
      <p:ext uri="{BB962C8B-B14F-4D97-AF65-F5344CB8AC3E}">
        <p14:creationId xmlns:p14="http://schemas.microsoft.com/office/powerpoint/2010/main" val="404353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以太网标准也被称为</a:t>
            </a:r>
            <a:r>
              <a:rPr lang="en-US" altLang="zh-CN" dirty="0"/>
              <a:t>DIX</a:t>
            </a:r>
            <a:r>
              <a:rPr lang="zh-CN" altLang="en-US" dirty="0"/>
              <a:t>标准（</a:t>
            </a:r>
            <a:r>
              <a:rPr lang="en-US" altLang="zh-CN" dirty="0"/>
              <a:t>DIX standard</a:t>
            </a:r>
            <a:r>
              <a:rPr lang="zh-CN" altLang="en-US" dirty="0"/>
              <a:t>：三家公司，</a:t>
            </a:r>
            <a:r>
              <a:rPr lang="en-US" altLang="zh-CN" dirty="0"/>
              <a:t>Dec</a:t>
            </a:r>
            <a:r>
              <a:rPr lang="zh-CN" altLang="en-US" dirty="0"/>
              <a:t>、</a:t>
            </a:r>
            <a:r>
              <a:rPr lang="en-US" altLang="zh-CN" dirty="0"/>
              <a:t>Intel</a:t>
            </a:r>
            <a:r>
              <a:rPr lang="zh-CN" altLang="en-US" dirty="0"/>
              <a:t>、施乐的首字母），与</a:t>
            </a:r>
            <a:r>
              <a:rPr lang="en-US" altLang="zh-CN" dirty="0"/>
              <a:t>802.3</a:t>
            </a:r>
            <a:r>
              <a:rPr lang="zh-CN" altLang="en-US" dirty="0"/>
              <a:t>的区别很小，一般不加以区分</a:t>
            </a:r>
            <a:endParaRPr lang="en-US" altLang="zh-CN"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36</a:t>
            </a:fld>
            <a:endParaRPr lang="en-US" altLang="zh-CN"/>
          </a:p>
        </p:txBody>
      </p:sp>
    </p:spTree>
    <p:extLst>
      <p:ext uri="{BB962C8B-B14F-4D97-AF65-F5344CB8AC3E}">
        <p14:creationId xmlns:p14="http://schemas.microsoft.com/office/powerpoint/2010/main" val="118304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10Base-5</a:t>
            </a:r>
            <a:r>
              <a:rPr lang="zh-CN" altLang="en-US" dirty="0" smtClean="0"/>
              <a:t>，距离</a:t>
            </a:r>
            <a:r>
              <a:rPr lang="en-US" altLang="zh-CN" dirty="0" smtClean="0"/>
              <a:t>&lt;500m</a:t>
            </a:r>
            <a:r>
              <a:rPr lang="zh-CN" altLang="en-US" dirty="0" smtClean="0"/>
              <a:t>，粗缆；</a:t>
            </a:r>
            <a:r>
              <a:rPr lang="en-US" altLang="zh-CN" dirty="0" smtClean="0"/>
              <a:t>10Base-2</a:t>
            </a:r>
            <a:r>
              <a:rPr lang="zh-CN" altLang="en-US" dirty="0" smtClean="0"/>
              <a:t>，距离</a:t>
            </a:r>
            <a:r>
              <a:rPr lang="en-US" altLang="zh-CN" dirty="0" smtClean="0"/>
              <a:t>&lt;185</a:t>
            </a:r>
            <a:r>
              <a:rPr lang="zh-CN" altLang="en-US" dirty="0" smtClean="0"/>
              <a:t>，可以看作是</a:t>
            </a:r>
            <a:r>
              <a:rPr lang="en-US" altLang="zh-CN" dirty="0" smtClean="0"/>
              <a:t>200m</a:t>
            </a:r>
            <a:r>
              <a:rPr lang="zh-CN" altLang="en-US" dirty="0" smtClean="0"/>
              <a:t>，细缆</a:t>
            </a:r>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40</a:t>
            </a:fld>
            <a:endParaRPr lang="en-US" altLang="zh-CN"/>
          </a:p>
        </p:txBody>
      </p:sp>
    </p:spTree>
    <p:extLst>
      <p:ext uri="{BB962C8B-B14F-4D97-AF65-F5344CB8AC3E}">
        <p14:creationId xmlns:p14="http://schemas.microsoft.com/office/powerpoint/2010/main" val="132519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125E027-5AA0-4422-B1D8-0BF6808AF18C}" type="slidenum">
              <a:rPr lang="en-US" altLang="zh-CN" sz="1200" b="0">
                <a:latin typeface="Arial" panose="020B0604020202020204" pitchFamily="34" charset="0"/>
              </a:rPr>
              <a:pPr eaLnBrk="1" hangingPunct="1"/>
              <a:t>45</a:t>
            </a:fld>
            <a:endParaRPr lang="en-US" altLang="zh-CN" sz="1200" b="0">
              <a:latin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t>对于</a:t>
            </a:r>
            <a:r>
              <a:rPr lang="en-US" altLang="zh-CN" dirty="0" smtClean="0"/>
              <a:t>10BASE-5</a:t>
            </a:r>
            <a:r>
              <a:rPr lang="zh-CN" altLang="en-US" dirty="0"/>
              <a:t>局域网，规定网段的最大长度</a:t>
            </a:r>
            <a:r>
              <a:rPr lang="en-US" altLang="zh-CN" dirty="0"/>
              <a:t>500</a:t>
            </a:r>
            <a:r>
              <a:rPr lang="zh-CN" altLang="en-US" dirty="0"/>
              <a:t>米，允许最多</a:t>
            </a:r>
            <a:r>
              <a:rPr lang="en-US" altLang="zh-CN" dirty="0"/>
              <a:t>4</a:t>
            </a:r>
            <a:r>
              <a:rPr lang="zh-CN" altLang="en-US" dirty="0"/>
              <a:t>个中继器延长，最长</a:t>
            </a:r>
            <a:r>
              <a:rPr lang="en-US" altLang="zh-CN" dirty="0"/>
              <a:t>2500</a:t>
            </a:r>
            <a:r>
              <a:rPr lang="zh-CN" altLang="en-US" dirty="0"/>
              <a:t>米，往返延迟为</a:t>
            </a:r>
            <a:r>
              <a:rPr lang="en-US" altLang="zh-CN" dirty="0"/>
              <a:t>51.2</a:t>
            </a:r>
            <a:r>
              <a:rPr lang="zh-CN" altLang="en-US" dirty="0"/>
              <a:t>微秒，在</a:t>
            </a:r>
            <a:r>
              <a:rPr lang="en-US" altLang="zh-CN" dirty="0"/>
              <a:t>802.3</a:t>
            </a:r>
            <a:r>
              <a:rPr lang="zh-CN" altLang="en-US" dirty="0"/>
              <a:t>中，一个时槽的长度取为</a:t>
            </a:r>
            <a:r>
              <a:rPr lang="en-US" altLang="zh-CN" dirty="0"/>
              <a:t>51.2us</a:t>
            </a:r>
          </a:p>
        </p:txBody>
      </p:sp>
    </p:spTree>
    <p:extLst>
      <p:ext uri="{BB962C8B-B14F-4D97-AF65-F5344CB8AC3E}">
        <p14:creationId xmlns:p14="http://schemas.microsoft.com/office/powerpoint/2010/main" val="247543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Arial" pitchFamily="34" charset="0"/>
                <a:ea typeface="宋体" pitchFamily="2" charset="-122"/>
                <a:cs typeface="+mn-cs"/>
              </a:rPr>
              <a:t>1000BASE-SX</a:t>
            </a:r>
            <a:r>
              <a:rPr lang="zh-CN" altLang="en-US" sz="1200" b="0" i="0" kern="1200" dirty="0">
                <a:solidFill>
                  <a:schemeClr val="tx1"/>
                </a:solidFill>
                <a:effectLst/>
                <a:latin typeface="Arial" pitchFamily="34" charset="0"/>
                <a:ea typeface="宋体" pitchFamily="2" charset="-122"/>
                <a:cs typeface="+mn-cs"/>
              </a:rPr>
              <a:t>所使用的光纤有：波长为</a:t>
            </a:r>
            <a:r>
              <a:rPr lang="en-US" altLang="zh-CN" sz="1200" b="0" i="0" kern="1200" dirty="0">
                <a:solidFill>
                  <a:schemeClr val="tx1"/>
                </a:solidFill>
                <a:effectLst/>
                <a:latin typeface="Arial" pitchFamily="34" charset="0"/>
                <a:ea typeface="宋体" pitchFamily="2" charset="-122"/>
                <a:cs typeface="+mn-cs"/>
              </a:rPr>
              <a:t>850nm</a:t>
            </a:r>
            <a:r>
              <a:rPr lang="zh-CN" altLang="en-US" sz="1200" b="0" i="0" kern="1200" dirty="0">
                <a:solidFill>
                  <a:schemeClr val="tx1"/>
                </a:solidFill>
                <a:effectLst/>
                <a:latin typeface="Arial" pitchFamily="34" charset="0"/>
                <a:ea typeface="宋体" pitchFamily="2" charset="-122"/>
                <a:cs typeface="+mn-cs"/>
              </a:rPr>
              <a:t>，分为</a:t>
            </a:r>
            <a:r>
              <a:rPr lang="en-US" altLang="zh-CN" sz="1200" b="0" i="0" kern="1200" dirty="0">
                <a:solidFill>
                  <a:schemeClr val="tx1"/>
                </a:solidFill>
                <a:effectLst/>
                <a:latin typeface="Arial" pitchFamily="34" charset="0"/>
                <a:ea typeface="宋体" pitchFamily="2" charset="-122"/>
                <a:cs typeface="+mn-cs"/>
              </a:rPr>
              <a:t>62.5/125μm</a:t>
            </a:r>
            <a:r>
              <a:rPr lang="zh-CN" altLang="en-US" sz="1200" b="0" i="0" u="none" strike="noStrike" kern="1200" dirty="0">
                <a:solidFill>
                  <a:schemeClr val="tx1"/>
                </a:solidFill>
                <a:effectLst/>
                <a:latin typeface="Arial" pitchFamily="34" charset="0"/>
                <a:ea typeface="宋体" pitchFamily="2" charset="-122"/>
                <a:cs typeface="+mn-cs"/>
                <a:hlinkClick r:id="rId3"/>
              </a:rPr>
              <a:t>多模光纤</a:t>
            </a:r>
            <a:r>
              <a:rPr lang="zh-CN" altLang="en-US" sz="1200" b="0" i="0" kern="1200" dirty="0">
                <a:solidFill>
                  <a:schemeClr val="tx1"/>
                </a:solidFill>
                <a:effectLst/>
                <a:latin typeface="Arial" pitchFamily="34" charset="0"/>
                <a:ea typeface="宋体" pitchFamily="2" charset="-122"/>
                <a:cs typeface="+mn-cs"/>
              </a:rPr>
              <a:t>、</a:t>
            </a:r>
            <a:r>
              <a:rPr lang="en-US" altLang="zh-CN" sz="1200" b="0" i="0" kern="1200" dirty="0">
                <a:solidFill>
                  <a:schemeClr val="tx1"/>
                </a:solidFill>
                <a:effectLst/>
                <a:latin typeface="Arial" pitchFamily="34" charset="0"/>
                <a:ea typeface="宋体" pitchFamily="2" charset="-122"/>
                <a:cs typeface="+mn-cs"/>
              </a:rPr>
              <a:t>50/125μm</a:t>
            </a:r>
            <a:r>
              <a:rPr lang="zh-CN" altLang="en-US" sz="1200" b="0" i="0" kern="1200" dirty="0">
                <a:solidFill>
                  <a:schemeClr val="tx1"/>
                </a:solidFill>
                <a:effectLst/>
                <a:latin typeface="Arial" pitchFamily="34" charset="0"/>
                <a:ea typeface="宋体" pitchFamily="2" charset="-122"/>
                <a:cs typeface="+mn-cs"/>
              </a:rPr>
              <a:t>多模光纤。其中使用</a:t>
            </a:r>
            <a:r>
              <a:rPr lang="en-US" altLang="zh-CN" sz="1200" b="0" i="0" kern="1200" dirty="0">
                <a:solidFill>
                  <a:schemeClr val="tx1"/>
                </a:solidFill>
                <a:effectLst/>
                <a:latin typeface="Arial" pitchFamily="34" charset="0"/>
                <a:ea typeface="宋体" pitchFamily="2" charset="-122"/>
                <a:cs typeface="+mn-cs"/>
              </a:rPr>
              <a:t>62.5/125μm</a:t>
            </a:r>
            <a:r>
              <a:rPr lang="zh-CN" altLang="en-US" sz="1200" b="0" i="0" kern="1200" dirty="0">
                <a:solidFill>
                  <a:schemeClr val="tx1"/>
                </a:solidFill>
                <a:effectLst/>
                <a:latin typeface="Arial" pitchFamily="34" charset="0"/>
                <a:ea typeface="宋体" pitchFamily="2" charset="-122"/>
                <a:cs typeface="+mn-cs"/>
              </a:rPr>
              <a:t>多模光纤的最大传输距离为</a:t>
            </a:r>
            <a:r>
              <a:rPr lang="en-US" altLang="zh-CN" sz="1200" b="0" i="0" kern="1200" dirty="0">
                <a:solidFill>
                  <a:schemeClr val="tx1"/>
                </a:solidFill>
                <a:effectLst/>
                <a:latin typeface="Arial" pitchFamily="34" charset="0"/>
                <a:ea typeface="宋体" pitchFamily="2" charset="-122"/>
                <a:cs typeface="+mn-cs"/>
              </a:rPr>
              <a:t>220m</a:t>
            </a:r>
            <a:r>
              <a:rPr lang="zh-CN" altLang="en-US" sz="1200" b="0" i="0" kern="1200" dirty="0">
                <a:solidFill>
                  <a:schemeClr val="tx1"/>
                </a:solidFill>
                <a:effectLst/>
                <a:latin typeface="Arial" pitchFamily="34" charset="0"/>
                <a:ea typeface="宋体" pitchFamily="2" charset="-122"/>
                <a:cs typeface="+mn-cs"/>
              </a:rPr>
              <a:t>，使用</a:t>
            </a:r>
            <a:r>
              <a:rPr lang="en-US" altLang="zh-CN" sz="1200" b="0" i="0" kern="1200" dirty="0">
                <a:solidFill>
                  <a:schemeClr val="tx1"/>
                </a:solidFill>
                <a:effectLst/>
                <a:latin typeface="Arial" pitchFamily="34" charset="0"/>
                <a:ea typeface="宋体" pitchFamily="2" charset="-122"/>
                <a:cs typeface="+mn-cs"/>
              </a:rPr>
              <a:t>50/125μm</a:t>
            </a:r>
            <a:r>
              <a:rPr lang="zh-CN" altLang="en-US" sz="1200" b="0" i="0" kern="1200" dirty="0">
                <a:solidFill>
                  <a:schemeClr val="tx1"/>
                </a:solidFill>
                <a:effectLst/>
                <a:latin typeface="Arial" pitchFamily="34" charset="0"/>
                <a:ea typeface="宋体" pitchFamily="2" charset="-122"/>
                <a:cs typeface="+mn-cs"/>
              </a:rPr>
              <a:t>多模光纤的最大传输距离为</a:t>
            </a:r>
            <a:r>
              <a:rPr lang="en-US" altLang="zh-CN" sz="1200" b="0" i="0" kern="1200" dirty="0">
                <a:solidFill>
                  <a:schemeClr val="tx1"/>
                </a:solidFill>
                <a:effectLst/>
                <a:latin typeface="Arial" pitchFamily="34" charset="0"/>
                <a:ea typeface="宋体" pitchFamily="2" charset="-122"/>
                <a:cs typeface="+mn-cs"/>
              </a:rPr>
              <a:t>500</a:t>
            </a:r>
            <a:r>
              <a:rPr lang="zh-CN" altLang="en-US" sz="1200" b="0" i="0" kern="1200" dirty="0">
                <a:solidFill>
                  <a:schemeClr val="tx1"/>
                </a:solidFill>
                <a:effectLst/>
                <a:latin typeface="Arial" pitchFamily="34" charset="0"/>
                <a:ea typeface="宋体" pitchFamily="2" charset="-122"/>
                <a:cs typeface="+mn-cs"/>
              </a:rPr>
              <a:t>米</a:t>
            </a:r>
            <a:endParaRPr lang="en-US" altLang="zh-CN" sz="1200" b="0" i="0" kern="1200" dirty="0">
              <a:solidFill>
                <a:schemeClr val="tx1"/>
              </a:solidFill>
              <a:effectLst/>
              <a:latin typeface="Arial" pitchFamily="34" charset="0"/>
              <a:ea typeface="宋体" pitchFamily="2" charset="-122"/>
              <a:cs typeface="+mn-cs"/>
            </a:endParaRPr>
          </a:p>
          <a:p>
            <a:r>
              <a:rPr lang="en-US" altLang="zh-CN" sz="1200" b="0" i="0" kern="1200" dirty="0">
                <a:solidFill>
                  <a:schemeClr val="tx1"/>
                </a:solidFill>
                <a:effectLst/>
                <a:latin typeface="Arial" pitchFamily="34" charset="0"/>
                <a:ea typeface="宋体" pitchFamily="2" charset="-122"/>
                <a:cs typeface="+mn-cs"/>
              </a:rPr>
              <a:t>1000BASE-LX</a:t>
            </a:r>
            <a:r>
              <a:rPr lang="zh-CN" altLang="en-US" sz="1200" b="0" i="0" kern="1200" dirty="0">
                <a:solidFill>
                  <a:schemeClr val="tx1"/>
                </a:solidFill>
                <a:effectLst/>
                <a:latin typeface="Arial" pitchFamily="34" charset="0"/>
                <a:ea typeface="宋体" pitchFamily="2" charset="-122"/>
                <a:cs typeface="+mn-cs"/>
              </a:rPr>
              <a:t>对应于</a:t>
            </a:r>
            <a:r>
              <a:rPr lang="en-US" altLang="zh-CN" sz="1200" b="0" i="0" kern="1200" dirty="0">
                <a:solidFill>
                  <a:schemeClr val="tx1"/>
                </a:solidFill>
                <a:effectLst/>
                <a:latin typeface="Arial" pitchFamily="34" charset="0"/>
                <a:ea typeface="宋体" pitchFamily="2" charset="-122"/>
                <a:cs typeface="+mn-cs"/>
              </a:rPr>
              <a:t>802.3z</a:t>
            </a:r>
            <a:r>
              <a:rPr lang="zh-CN" altLang="en-US" sz="1200" b="0" i="0" kern="1200" dirty="0">
                <a:solidFill>
                  <a:schemeClr val="tx1"/>
                </a:solidFill>
                <a:effectLst/>
                <a:latin typeface="Arial" pitchFamily="34" charset="0"/>
                <a:ea typeface="宋体" pitchFamily="2" charset="-122"/>
                <a:cs typeface="+mn-cs"/>
              </a:rPr>
              <a:t>标准，既可以使用单模光纤也可以使用多模光纤。</a:t>
            </a:r>
            <a:r>
              <a:rPr lang="en-US" altLang="zh-CN" sz="1200" b="0" i="0" kern="1200" dirty="0">
                <a:solidFill>
                  <a:schemeClr val="tx1"/>
                </a:solidFill>
                <a:effectLst/>
                <a:latin typeface="Arial" pitchFamily="34" charset="0"/>
                <a:ea typeface="宋体" pitchFamily="2" charset="-122"/>
                <a:cs typeface="+mn-cs"/>
              </a:rPr>
              <a:t>1000BASE-LX</a:t>
            </a:r>
            <a:r>
              <a:rPr lang="zh-CN" altLang="en-US" sz="1200" b="0" i="0" kern="1200" dirty="0">
                <a:solidFill>
                  <a:schemeClr val="tx1"/>
                </a:solidFill>
                <a:effectLst/>
                <a:latin typeface="Arial" pitchFamily="34" charset="0"/>
                <a:ea typeface="宋体" pitchFamily="2" charset="-122"/>
                <a:cs typeface="+mn-cs"/>
              </a:rPr>
              <a:t>所使用的光纤主要有：</a:t>
            </a:r>
            <a:r>
              <a:rPr lang="en-US" altLang="zh-CN" sz="1200" b="0" i="0" kern="1200" dirty="0">
                <a:solidFill>
                  <a:schemeClr val="tx1"/>
                </a:solidFill>
                <a:effectLst/>
                <a:latin typeface="Arial" pitchFamily="34" charset="0"/>
                <a:ea typeface="宋体" pitchFamily="2" charset="-122"/>
                <a:cs typeface="+mn-cs"/>
              </a:rPr>
              <a:t>62.5μm</a:t>
            </a:r>
            <a:r>
              <a:rPr lang="zh-CN" altLang="en-US" sz="1200" b="0" i="0" kern="1200" dirty="0">
                <a:solidFill>
                  <a:schemeClr val="tx1"/>
                </a:solidFill>
                <a:effectLst/>
                <a:latin typeface="Arial" pitchFamily="34" charset="0"/>
                <a:ea typeface="宋体" pitchFamily="2" charset="-122"/>
                <a:cs typeface="+mn-cs"/>
              </a:rPr>
              <a:t>多模光纤、</a:t>
            </a:r>
            <a:r>
              <a:rPr lang="en-US" altLang="zh-CN" sz="1200" b="0" i="0" kern="1200" dirty="0">
                <a:solidFill>
                  <a:schemeClr val="tx1"/>
                </a:solidFill>
                <a:effectLst/>
                <a:latin typeface="Arial" pitchFamily="34" charset="0"/>
                <a:ea typeface="宋体" pitchFamily="2" charset="-122"/>
                <a:cs typeface="+mn-cs"/>
              </a:rPr>
              <a:t>50μm</a:t>
            </a:r>
            <a:r>
              <a:rPr lang="zh-CN" altLang="en-US" sz="1200" b="0" i="0" kern="1200" dirty="0">
                <a:solidFill>
                  <a:schemeClr val="tx1"/>
                </a:solidFill>
                <a:effectLst/>
                <a:latin typeface="Arial" pitchFamily="34" charset="0"/>
                <a:ea typeface="宋体" pitchFamily="2" charset="-122"/>
                <a:cs typeface="+mn-cs"/>
              </a:rPr>
              <a:t>多模光纤和</a:t>
            </a:r>
            <a:r>
              <a:rPr lang="en-US" altLang="zh-CN" sz="1200" b="0" i="0" kern="1200" dirty="0">
                <a:solidFill>
                  <a:schemeClr val="tx1"/>
                </a:solidFill>
                <a:effectLst/>
                <a:latin typeface="Arial" pitchFamily="34" charset="0"/>
                <a:ea typeface="宋体" pitchFamily="2" charset="-122"/>
                <a:cs typeface="+mn-cs"/>
              </a:rPr>
              <a:t>9μm</a:t>
            </a:r>
            <a:r>
              <a:rPr lang="zh-CN" altLang="en-US" sz="1200" b="0" i="0" kern="1200" dirty="0">
                <a:solidFill>
                  <a:schemeClr val="tx1"/>
                </a:solidFill>
                <a:effectLst/>
                <a:latin typeface="Arial" pitchFamily="34" charset="0"/>
                <a:ea typeface="宋体" pitchFamily="2" charset="-122"/>
                <a:cs typeface="+mn-cs"/>
              </a:rPr>
              <a:t>单模光纤。其中使用多模光纤的最大传输距离为</a:t>
            </a:r>
            <a:r>
              <a:rPr lang="en-US" altLang="zh-CN" sz="1200" b="0" i="0" kern="1200" dirty="0">
                <a:solidFill>
                  <a:schemeClr val="tx1"/>
                </a:solidFill>
                <a:effectLst/>
                <a:latin typeface="Arial" pitchFamily="34" charset="0"/>
                <a:ea typeface="宋体" pitchFamily="2" charset="-122"/>
                <a:cs typeface="+mn-cs"/>
              </a:rPr>
              <a:t>850m</a:t>
            </a:r>
            <a:r>
              <a:rPr lang="zh-CN" altLang="en-US" sz="1200" b="0" i="0" kern="1200" dirty="0">
                <a:solidFill>
                  <a:schemeClr val="tx1"/>
                </a:solidFill>
                <a:effectLst/>
                <a:latin typeface="Arial" pitchFamily="34" charset="0"/>
                <a:ea typeface="宋体" pitchFamily="2" charset="-122"/>
                <a:cs typeface="+mn-cs"/>
              </a:rPr>
              <a:t>，使用单模光纤的最大传输距离为</a:t>
            </a:r>
            <a:r>
              <a:rPr lang="en-US" altLang="zh-CN" sz="1200" b="0" i="0" kern="1200" dirty="0">
                <a:solidFill>
                  <a:schemeClr val="tx1"/>
                </a:solidFill>
                <a:effectLst/>
                <a:latin typeface="Arial" pitchFamily="34" charset="0"/>
                <a:ea typeface="宋体" pitchFamily="2" charset="-122"/>
                <a:cs typeface="+mn-cs"/>
              </a:rPr>
              <a:t>3</a:t>
            </a:r>
            <a:r>
              <a:rPr lang="zh-CN" altLang="en-US" sz="1200" b="0" i="0" kern="1200" dirty="0">
                <a:solidFill>
                  <a:schemeClr val="tx1"/>
                </a:solidFill>
                <a:effectLst/>
                <a:latin typeface="Arial" pitchFamily="34" charset="0"/>
                <a:ea typeface="宋体" pitchFamily="2" charset="-122"/>
                <a:cs typeface="+mn-cs"/>
              </a:rPr>
              <a:t>千米</a:t>
            </a:r>
            <a:endParaRPr lang="en-US" altLang="zh-CN" sz="1200" b="0" i="0" kern="1200" dirty="0">
              <a:solidFill>
                <a:schemeClr val="tx1"/>
              </a:solidFill>
              <a:effectLst/>
              <a:latin typeface="Arial"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53</a:t>
            </a:fld>
            <a:endParaRPr lang="en-US" altLang="zh-CN"/>
          </a:p>
        </p:txBody>
      </p:sp>
    </p:spTree>
    <p:extLst>
      <p:ext uri="{BB962C8B-B14F-4D97-AF65-F5344CB8AC3E}">
        <p14:creationId xmlns:p14="http://schemas.microsoft.com/office/powerpoint/2010/main" val="369798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对于以太网，</a:t>
            </a:r>
            <a:r>
              <a:rPr lang="en-US" altLang="zh-CN"/>
              <a:t>IP</a:t>
            </a:r>
            <a:r>
              <a:rPr lang="zh-CN" altLang="en-US" dirty="0"/>
              <a:t>分组直接封装到</a:t>
            </a:r>
            <a:r>
              <a:rPr lang="en-US" altLang="zh-CN" dirty="0"/>
              <a:t>MAC</a:t>
            </a:r>
            <a:r>
              <a:rPr lang="zh-CN" altLang="en-US" dirty="0"/>
              <a:t>帧中，不需要进行</a:t>
            </a:r>
            <a:r>
              <a:rPr lang="en-US" altLang="zh-CN" dirty="0"/>
              <a:t>LLC</a:t>
            </a:r>
            <a:r>
              <a:rPr lang="zh-CN" altLang="en-US" dirty="0"/>
              <a:t>子层处理。</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60</a:t>
            </a:fld>
            <a:endParaRPr lang="en-US" altLang="zh-CN"/>
          </a:p>
        </p:txBody>
      </p:sp>
    </p:spTree>
    <p:extLst>
      <p:ext uri="{BB962C8B-B14F-4D97-AF65-F5344CB8AC3E}">
        <p14:creationId xmlns:p14="http://schemas.microsoft.com/office/powerpoint/2010/main" val="231298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ETSI</a:t>
            </a:r>
            <a:r>
              <a:rPr lang="zh-CN" altLang="en-US" dirty="0"/>
              <a:t>：</a:t>
            </a:r>
            <a:r>
              <a:rPr lang="en-US" altLang="zh-CN" dirty="0"/>
              <a:t>European Telecommunications Standards Institute</a:t>
            </a:r>
            <a:r>
              <a:rPr lang="zh-CN" altLang="en-US" dirty="0"/>
              <a:t>，</a:t>
            </a:r>
            <a:r>
              <a:rPr lang="en-US" altLang="zh-CN" dirty="0"/>
              <a:t>1995</a:t>
            </a:r>
            <a:r>
              <a:rPr lang="zh-CN" altLang="en-US" dirty="0"/>
              <a:t>年完成</a:t>
            </a:r>
            <a:r>
              <a:rPr lang="en-US" altLang="zh-CN" dirty="0" err="1"/>
              <a:t>HiperLAN</a:t>
            </a:r>
            <a:r>
              <a:rPr lang="en-US" altLang="zh-CN" dirty="0"/>
              <a:t>/1</a:t>
            </a:r>
            <a:r>
              <a:rPr lang="zh-CN" altLang="en-US" dirty="0"/>
              <a:t>的制定，</a:t>
            </a:r>
            <a:r>
              <a:rPr lang="en-US" altLang="zh-CN" dirty="0"/>
              <a:t>2000</a:t>
            </a:r>
            <a:r>
              <a:rPr lang="zh-CN" altLang="en-US" dirty="0"/>
              <a:t>年完成</a:t>
            </a:r>
            <a:r>
              <a:rPr lang="en-US" altLang="zh-CN" dirty="0" err="1"/>
              <a:t>HiperLAN</a:t>
            </a:r>
            <a:r>
              <a:rPr lang="en-US" altLang="zh-CN" dirty="0"/>
              <a:t>/2</a:t>
            </a:r>
            <a:r>
              <a:rPr lang="zh-CN" altLang="en-US" dirty="0"/>
              <a:t>的制定。</a:t>
            </a:r>
            <a:r>
              <a:rPr lang="en-US" altLang="zh-CN" dirty="0" err="1"/>
              <a:t>HiperLAN</a:t>
            </a:r>
            <a:r>
              <a:rPr lang="en-US" altLang="zh-CN" dirty="0"/>
              <a:t>/1</a:t>
            </a:r>
            <a:r>
              <a:rPr lang="zh-CN" altLang="en-US" dirty="0"/>
              <a:t>与</a:t>
            </a:r>
            <a:r>
              <a:rPr lang="en-US" altLang="zh-CN" dirty="0"/>
              <a:t>802.11</a:t>
            </a:r>
            <a:r>
              <a:rPr lang="zh-CN" altLang="en-US" dirty="0"/>
              <a:t>一样，采用</a:t>
            </a:r>
            <a:r>
              <a:rPr lang="en-US" altLang="zh-CN" dirty="0"/>
              <a:t>CSMA/CA</a:t>
            </a:r>
            <a:r>
              <a:rPr lang="zh-CN" altLang="en-US" dirty="0"/>
              <a:t>技术，而</a:t>
            </a:r>
            <a:r>
              <a:rPr lang="en-US" altLang="zh-CN" dirty="0" err="1"/>
              <a:t>HiperLAN</a:t>
            </a:r>
            <a:r>
              <a:rPr lang="en-US" altLang="zh-CN" dirty="0"/>
              <a:t>/2</a:t>
            </a:r>
            <a:r>
              <a:rPr lang="zh-CN" altLang="en-US" dirty="0"/>
              <a:t>性能类似于</a:t>
            </a:r>
            <a:r>
              <a:rPr lang="en-US" altLang="zh-CN" dirty="0"/>
              <a:t>802.11a</a:t>
            </a:r>
            <a:r>
              <a:rPr lang="zh-CN" altLang="en-US" dirty="0"/>
              <a:t>。</a:t>
            </a:r>
            <a:endParaRPr lang="en-US" altLang="zh-CN"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64</a:t>
            </a:fld>
            <a:endParaRPr lang="en-US" altLang="zh-CN"/>
          </a:p>
        </p:txBody>
      </p:sp>
    </p:spTree>
    <p:extLst>
      <p:ext uri="{BB962C8B-B14F-4D97-AF65-F5344CB8AC3E}">
        <p14:creationId xmlns:p14="http://schemas.microsoft.com/office/powerpoint/2010/main" val="332415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802.11</a:t>
            </a:r>
            <a:r>
              <a:rPr lang="zh-CN" altLang="en-US" dirty="0"/>
              <a:t>起源于</a:t>
            </a:r>
            <a:r>
              <a:rPr lang="en-US" altLang="zh-CN" dirty="0"/>
              <a:t>NCR</a:t>
            </a:r>
            <a:r>
              <a:rPr lang="zh-CN" altLang="en-US" dirty="0"/>
              <a:t>公司的</a:t>
            </a:r>
            <a:r>
              <a:rPr lang="en-US" altLang="zh-CN" dirty="0" err="1"/>
              <a:t>WaveLAN</a:t>
            </a:r>
            <a:r>
              <a:rPr lang="zh-CN" altLang="en-US" dirty="0"/>
              <a:t>技术，</a:t>
            </a:r>
            <a:r>
              <a:rPr lang="en-US" altLang="zh-CN" dirty="0"/>
              <a:t>1989</a:t>
            </a:r>
            <a:r>
              <a:rPr lang="zh-CN" altLang="en-US" dirty="0"/>
              <a:t>年</a:t>
            </a:r>
            <a:r>
              <a:rPr lang="en-US" altLang="zh-CN" dirty="0"/>
              <a:t>NCR</a:t>
            </a:r>
            <a:r>
              <a:rPr lang="zh-CN" altLang="en-US" dirty="0"/>
              <a:t>将该技术公开给</a:t>
            </a:r>
            <a:r>
              <a:rPr lang="en-US" altLang="zh-CN" dirty="0"/>
              <a:t>IEEE 802</a:t>
            </a:r>
            <a:r>
              <a:rPr lang="zh-CN" altLang="en-US" dirty="0"/>
              <a:t>委员会，后来成为</a:t>
            </a:r>
            <a:r>
              <a:rPr lang="en-US" altLang="zh-CN" dirty="0"/>
              <a:t>802.11</a:t>
            </a:r>
            <a:r>
              <a:rPr lang="zh-CN" altLang="en-US" dirty="0"/>
              <a:t>标准。</a:t>
            </a:r>
            <a:r>
              <a:rPr lang="en-US" altLang="zh-CN" dirty="0"/>
              <a:t>NCR</a:t>
            </a:r>
            <a:r>
              <a:rPr lang="zh-CN" altLang="en-US" dirty="0"/>
              <a:t>公司后来被</a:t>
            </a:r>
            <a:r>
              <a:rPr lang="en-US" altLang="zh-CN" dirty="0"/>
              <a:t>AT&amp;T</a:t>
            </a:r>
            <a:r>
              <a:rPr lang="zh-CN" altLang="en-US" dirty="0"/>
              <a:t>并购。为了进一步提高传输速率，</a:t>
            </a:r>
            <a:r>
              <a:rPr lang="en-US" altLang="zh-CN" dirty="0"/>
              <a:t>802.11</a:t>
            </a:r>
            <a:r>
              <a:rPr lang="zh-CN" altLang="en-US" dirty="0"/>
              <a:t>使用的频段朝</a:t>
            </a:r>
            <a:r>
              <a:rPr lang="en-US" altLang="zh-CN" dirty="0"/>
              <a:t>60GHz</a:t>
            </a:r>
            <a:r>
              <a:rPr lang="zh-CN" altLang="en-US" dirty="0"/>
              <a:t>扩展，</a:t>
            </a:r>
            <a:r>
              <a:rPr lang="en-US" altLang="zh-CN" dirty="0"/>
              <a:t>802.11ad</a:t>
            </a:r>
            <a:r>
              <a:rPr lang="zh-CN" altLang="en-US" dirty="0"/>
              <a:t>使用</a:t>
            </a:r>
            <a:r>
              <a:rPr lang="en-US" altLang="zh-CN" dirty="0"/>
              <a:t>60GHz</a:t>
            </a:r>
            <a:r>
              <a:rPr lang="zh-CN" altLang="en-US" dirty="0"/>
              <a:t>频段。</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69</a:t>
            </a:fld>
            <a:endParaRPr lang="en-US" altLang="zh-CN"/>
          </a:p>
        </p:txBody>
      </p:sp>
    </p:spTree>
    <p:extLst>
      <p:ext uri="{BB962C8B-B14F-4D97-AF65-F5344CB8AC3E}">
        <p14:creationId xmlns:p14="http://schemas.microsoft.com/office/powerpoint/2010/main" val="347139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02122"/>
                </a:solidFill>
                <a:latin typeface="Arial" panose="020B0604020202020204" pitchFamily="34" charset="0"/>
              </a:rPr>
              <a:t>Wi-Fi generations 1–6 refer to the 802.11b, 802.11a, 802.11g, 802.11n, 802.11ac, and </a:t>
            </a:r>
            <a:r>
              <a:rPr lang="en-US" altLang="zh-CN">
                <a:solidFill>
                  <a:srgbClr val="202122"/>
                </a:solidFill>
                <a:latin typeface="Arial" panose="020B0604020202020204" pitchFamily="34" charset="0"/>
              </a:rPr>
              <a:t>802.11ax </a:t>
            </a:r>
            <a:r>
              <a:rPr lang="en-US" altLang="zh-CN" smtClean="0">
                <a:solidFill>
                  <a:srgbClr val="202122"/>
                </a:solidFill>
                <a:latin typeface="Arial" panose="020B0604020202020204" pitchFamily="34" charset="0"/>
              </a:rPr>
              <a:t>protocols</a:t>
            </a:r>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70</a:t>
            </a:fld>
            <a:endParaRPr lang="en-US" altLang="zh-CN"/>
          </a:p>
        </p:txBody>
      </p:sp>
    </p:spTree>
    <p:extLst>
      <p:ext uri="{BB962C8B-B14F-4D97-AF65-F5344CB8AC3E}">
        <p14:creationId xmlns:p14="http://schemas.microsoft.com/office/powerpoint/2010/main" val="200709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ISM</a:t>
            </a:r>
            <a:r>
              <a:rPr lang="zh-CN" altLang="en-US" dirty="0"/>
              <a:t>：工业、科学、医疗</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72</a:t>
            </a:fld>
            <a:endParaRPr lang="en-US" altLang="zh-CN"/>
          </a:p>
        </p:txBody>
      </p:sp>
    </p:spTree>
    <p:extLst>
      <p:ext uri="{BB962C8B-B14F-4D97-AF65-F5344CB8AC3E}">
        <p14:creationId xmlns:p14="http://schemas.microsoft.com/office/powerpoint/2010/main" val="238114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802.11a and 802.11b,</a:t>
            </a:r>
            <a:r>
              <a:rPr lang="en-US" altLang="zh-CN" baseline="0" dirty="0"/>
              <a:t> </a:t>
            </a:r>
            <a:r>
              <a:rPr lang="en-US" altLang="zh-CN" dirty="0"/>
              <a:t>SIFS is 16 µs and 10 µs, respectively</a:t>
            </a:r>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81</a:t>
            </a:fld>
            <a:endParaRPr lang="en-US" altLang="zh-CN"/>
          </a:p>
        </p:txBody>
      </p:sp>
    </p:spTree>
    <p:extLst>
      <p:ext uri="{BB962C8B-B14F-4D97-AF65-F5344CB8AC3E}">
        <p14:creationId xmlns:p14="http://schemas.microsoft.com/office/powerpoint/2010/main" val="409156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16</a:t>
            </a:fld>
            <a:endParaRPr lang="en-US" altLang="zh-CN"/>
          </a:p>
        </p:txBody>
      </p:sp>
    </p:spTree>
    <p:extLst>
      <p:ext uri="{BB962C8B-B14F-4D97-AF65-F5344CB8AC3E}">
        <p14:creationId xmlns:p14="http://schemas.microsoft.com/office/powerpoint/2010/main" val="231264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802.11a and 802.11b,</a:t>
            </a:r>
            <a:r>
              <a:rPr lang="en-US" altLang="zh-CN" baseline="0" dirty="0"/>
              <a:t> </a:t>
            </a:r>
            <a:r>
              <a:rPr lang="en-US" altLang="zh-CN" dirty="0" err="1"/>
              <a:t>Slot_Time</a:t>
            </a:r>
            <a:r>
              <a:rPr lang="en-US" altLang="zh-CN" dirty="0"/>
              <a:t> is 9 µs and 20 µs, respectively</a:t>
            </a:r>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82</a:t>
            </a:fld>
            <a:endParaRPr lang="en-US" altLang="zh-CN"/>
          </a:p>
        </p:txBody>
      </p:sp>
    </p:spTree>
    <p:extLst>
      <p:ext uri="{BB962C8B-B14F-4D97-AF65-F5344CB8AC3E}">
        <p14:creationId xmlns:p14="http://schemas.microsoft.com/office/powerpoint/2010/main" val="54572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无线的局域网主要用于接入，主要使用基础设施网络，所有的通信都要通过</a:t>
            </a:r>
            <a:r>
              <a:rPr lang="en-US" altLang="zh-CN" dirty="0"/>
              <a:t>AP</a:t>
            </a:r>
            <a:r>
              <a:rPr lang="zh-CN" altLang="en-US"/>
              <a:t>进行，网络连接关系比较简单。而对于有线的局域网，通过交换机等网络设备进行互联，网络结构更加复杂，我们用扩展局域网来描述这种复杂的有线局域网。</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86</a:t>
            </a:fld>
            <a:endParaRPr lang="en-US" altLang="zh-CN"/>
          </a:p>
        </p:txBody>
      </p:sp>
    </p:spTree>
    <p:extLst>
      <p:ext uri="{BB962C8B-B14F-4D97-AF65-F5344CB8AC3E}">
        <p14:creationId xmlns:p14="http://schemas.microsoft.com/office/powerpoint/2010/main" val="174998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不管是哪种</a:t>
            </a:r>
            <a:r>
              <a:rPr lang="en-US" altLang="zh-CN" dirty="0" smtClean="0"/>
              <a:t>VLAN</a:t>
            </a:r>
            <a:r>
              <a:rPr lang="zh-CN" altLang="en-US" dirty="0" smtClean="0"/>
              <a:t>配置方式，最终都会映射到端口，也就是确定端口属于哪个或者哪些</a:t>
            </a:r>
            <a:r>
              <a:rPr lang="en-US" altLang="zh-CN" dirty="0" smtClean="0"/>
              <a:t>VLAN</a:t>
            </a:r>
            <a:r>
              <a:rPr lang="zh-CN" altLang="en-US" dirty="0" smtClean="0"/>
              <a:t>，当转发广播帧时，根据广播帧所属的</a:t>
            </a:r>
            <a:r>
              <a:rPr lang="en-US" altLang="zh-CN" dirty="0" smtClean="0"/>
              <a:t>VLAN</a:t>
            </a:r>
            <a:r>
              <a:rPr lang="zh-CN" altLang="en-US" dirty="0" smtClean="0"/>
              <a:t>来选择端口进行转发。</a:t>
            </a:r>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109</a:t>
            </a:fld>
            <a:endParaRPr lang="en-US" altLang="zh-CN"/>
          </a:p>
        </p:txBody>
      </p:sp>
    </p:spTree>
    <p:extLst>
      <p:ext uri="{BB962C8B-B14F-4D97-AF65-F5344CB8AC3E}">
        <p14:creationId xmlns:p14="http://schemas.microsoft.com/office/powerpoint/2010/main" val="307244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有限竞争：负载轻时使用随机访问，负载重时使用控制访问。用户分组</a:t>
            </a:r>
            <a:r>
              <a:rPr lang="zh-CN" altLang="en-US" dirty="0" smtClean="0"/>
              <a:t>，通过分组，减少每一组里面的竞争。确定</a:t>
            </a:r>
            <a:r>
              <a:rPr lang="zh-CN" altLang="en-US" dirty="0"/>
              <a:t>每一组能够访问的时槽（访问控制），然后每一组的组成员对时槽的访问采用争用。</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22</a:t>
            </a:fld>
            <a:endParaRPr lang="en-US" altLang="zh-CN"/>
          </a:p>
        </p:txBody>
      </p:sp>
    </p:spTree>
    <p:extLst>
      <p:ext uri="{BB962C8B-B14F-4D97-AF65-F5344CB8AC3E}">
        <p14:creationId xmlns:p14="http://schemas.microsoft.com/office/powerpoint/2010/main" val="248897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a:t>Aloha[</a:t>
            </a:r>
            <a:r>
              <a:rPr lang="en-US" altLang="zh-CN" b="1" dirty="0" err="1"/>
              <a:t>ə'lohə</a:t>
            </a:r>
            <a:r>
              <a:rPr lang="en-US" altLang="zh-CN" b="1" dirty="0"/>
              <a:t>]:</a:t>
            </a:r>
            <a:r>
              <a:rPr lang="en-US" altLang="zh-CN" b="1" baseline="0" dirty="0"/>
              <a:t> </a:t>
            </a:r>
            <a:r>
              <a:rPr lang="zh-CN" altLang="en-US" dirty="0"/>
              <a:t>阿罗哈</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23</a:t>
            </a:fld>
            <a:endParaRPr lang="en-US" altLang="zh-CN"/>
          </a:p>
        </p:txBody>
      </p:sp>
    </p:spTree>
    <p:extLst>
      <p:ext uri="{BB962C8B-B14F-4D97-AF65-F5344CB8AC3E}">
        <p14:creationId xmlns:p14="http://schemas.microsoft.com/office/powerpoint/2010/main" val="162830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根本的原因在于，分槽</a:t>
            </a:r>
            <a:r>
              <a:rPr lang="en-US" altLang="zh-CN" dirty="0"/>
              <a:t>ALOHA</a:t>
            </a:r>
            <a:r>
              <a:rPr lang="zh-CN" altLang="en-US" dirty="0"/>
              <a:t>通过要求每个站点只能在时槽开始的时候才可以发送帧，而不是任意时刻都可以发送帧，从而使得帧的发送更加有序，减少了多个站点同时传输帧发生冲突的可能性</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26</a:t>
            </a:fld>
            <a:endParaRPr lang="en-US" altLang="zh-CN"/>
          </a:p>
        </p:txBody>
      </p:sp>
    </p:spTree>
    <p:extLst>
      <p:ext uri="{BB962C8B-B14F-4D97-AF65-F5344CB8AC3E}">
        <p14:creationId xmlns:p14="http://schemas.microsoft.com/office/powerpoint/2010/main" val="59312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27</a:t>
            </a:fld>
            <a:endParaRPr lang="en-US" altLang="zh-CN"/>
          </a:p>
        </p:txBody>
      </p:sp>
    </p:spTree>
    <p:extLst>
      <p:ext uri="{BB962C8B-B14F-4D97-AF65-F5344CB8AC3E}">
        <p14:creationId xmlns:p14="http://schemas.microsoft.com/office/powerpoint/2010/main" val="420085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28</a:t>
            </a:fld>
            <a:endParaRPr lang="en-US" altLang="zh-CN"/>
          </a:p>
        </p:txBody>
      </p:sp>
    </p:spTree>
    <p:extLst>
      <p:ext uri="{BB962C8B-B14F-4D97-AF65-F5344CB8AC3E}">
        <p14:creationId xmlns:p14="http://schemas.microsoft.com/office/powerpoint/2010/main" val="235518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不同随机访问协议的信道利用率与负载关系比较</a:t>
            </a:r>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32</a:t>
            </a:fld>
            <a:endParaRPr lang="en-US" altLang="zh-CN"/>
          </a:p>
        </p:txBody>
      </p:sp>
    </p:spTree>
    <p:extLst>
      <p:ext uri="{BB962C8B-B14F-4D97-AF65-F5344CB8AC3E}">
        <p14:creationId xmlns:p14="http://schemas.microsoft.com/office/powerpoint/2010/main" val="418658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326B8F-58AF-44F7-9981-C2BAB13E2DD8}" type="slidenum">
              <a:rPr lang="en-US" altLang="zh-CN" smtClean="0"/>
              <a:pPr/>
              <a:t>33</a:t>
            </a:fld>
            <a:endParaRPr lang="en-US" altLang="zh-CN"/>
          </a:p>
        </p:txBody>
      </p:sp>
    </p:spTree>
    <p:extLst>
      <p:ext uri="{BB962C8B-B14F-4D97-AF65-F5344CB8AC3E}">
        <p14:creationId xmlns:p14="http://schemas.microsoft.com/office/powerpoint/2010/main" val="420085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15EF2E96-D12A-43F4-90E1-91221AEF6B6C}" type="slidenum">
              <a:rPr lang="en-US" altLang="zh-CN"/>
              <a:pPr/>
              <a:t>‹#›</a:t>
            </a:fld>
            <a:endParaRPr lang="en-US" altLang="zh-CN"/>
          </a:p>
        </p:txBody>
      </p:sp>
    </p:spTree>
    <p:extLst>
      <p:ext uri="{BB962C8B-B14F-4D97-AF65-F5344CB8AC3E}">
        <p14:creationId xmlns:p14="http://schemas.microsoft.com/office/powerpoint/2010/main" val="2545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E00E2842-1A69-4D8B-8103-4B1730B05894}" type="slidenum">
              <a:rPr lang="en-US" altLang="zh-CN"/>
              <a:pPr/>
              <a:t>‹#›</a:t>
            </a:fld>
            <a:endParaRPr lang="en-US" altLang="zh-CN"/>
          </a:p>
        </p:txBody>
      </p:sp>
    </p:spTree>
    <p:extLst>
      <p:ext uri="{BB962C8B-B14F-4D97-AF65-F5344CB8AC3E}">
        <p14:creationId xmlns:p14="http://schemas.microsoft.com/office/powerpoint/2010/main" val="120816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D8892C16-4010-44C0-AD89-C81D95F4A59A}" type="slidenum">
              <a:rPr lang="en-US" altLang="zh-CN"/>
              <a:pPr/>
              <a:t>‹#›</a:t>
            </a:fld>
            <a:endParaRPr lang="en-US" altLang="zh-CN"/>
          </a:p>
        </p:txBody>
      </p:sp>
    </p:spTree>
    <p:extLst>
      <p:ext uri="{BB962C8B-B14F-4D97-AF65-F5344CB8AC3E}">
        <p14:creationId xmlns:p14="http://schemas.microsoft.com/office/powerpoint/2010/main" val="334987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10A0A93-E32E-4242-9915-623AB4CC6834}" type="slidenum">
              <a:rPr lang="en-US" altLang="zh-CN"/>
              <a:pPr/>
              <a:t>‹#›</a:t>
            </a:fld>
            <a:endParaRPr lang="en-US" altLang="zh-CN"/>
          </a:p>
        </p:txBody>
      </p:sp>
    </p:spTree>
    <p:extLst>
      <p:ext uri="{BB962C8B-B14F-4D97-AF65-F5344CB8AC3E}">
        <p14:creationId xmlns:p14="http://schemas.microsoft.com/office/powerpoint/2010/main" val="207204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79A9E16-47EA-4AC3-9543-56A68D39B27D}" type="slidenum">
              <a:rPr lang="en-US" altLang="zh-CN"/>
              <a:pPr/>
              <a:t>‹#›</a:t>
            </a:fld>
            <a:endParaRPr lang="en-US" altLang="zh-CN"/>
          </a:p>
        </p:txBody>
      </p:sp>
    </p:spTree>
    <p:extLst>
      <p:ext uri="{BB962C8B-B14F-4D97-AF65-F5344CB8AC3E}">
        <p14:creationId xmlns:p14="http://schemas.microsoft.com/office/powerpoint/2010/main" val="321136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1033770-0DB6-4AD7-9F57-FBD63F27C22E}" type="slidenum">
              <a:rPr lang="en-US" altLang="zh-CN"/>
              <a:pPr/>
              <a:t>‹#›</a:t>
            </a:fld>
            <a:endParaRPr lang="en-US" altLang="zh-CN"/>
          </a:p>
        </p:txBody>
      </p:sp>
    </p:spTree>
    <p:extLst>
      <p:ext uri="{BB962C8B-B14F-4D97-AF65-F5344CB8AC3E}">
        <p14:creationId xmlns:p14="http://schemas.microsoft.com/office/powerpoint/2010/main" val="417733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55F29D1-303B-44E2-9385-596C7AE74123}" type="slidenum">
              <a:rPr lang="en-US" altLang="zh-CN"/>
              <a:pPr/>
              <a:t>‹#›</a:t>
            </a:fld>
            <a:endParaRPr lang="en-US" altLang="zh-CN"/>
          </a:p>
        </p:txBody>
      </p:sp>
    </p:spTree>
    <p:extLst>
      <p:ext uri="{BB962C8B-B14F-4D97-AF65-F5344CB8AC3E}">
        <p14:creationId xmlns:p14="http://schemas.microsoft.com/office/powerpoint/2010/main" val="212005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CBD0D919-BC54-443E-87CC-D134894E1B62}" type="slidenum">
              <a:rPr lang="en-US" altLang="zh-CN"/>
              <a:pPr/>
              <a:t>‹#›</a:t>
            </a:fld>
            <a:endParaRPr lang="en-US" altLang="zh-CN"/>
          </a:p>
        </p:txBody>
      </p:sp>
    </p:spTree>
    <p:extLst>
      <p:ext uri="{BB962C8B-B14F-4D97-AF65-F5344CB8AC3E}">
        <p14:creationId xmlns:p14="http://schemas.microsoft.com/office/powerpoint/2010/main" val="107784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5C247B9-3BD1-457E-BDFB-F863C55478AD}" type="slidenum">
              <a:rPr lang="en-US" altLang="zh-CN"/>
              <a:pPr/>
              <a:t>‹#›</a:t>
            </a:fld>
            <a:endParaRPr lang="en-US" altLang="zh-CN"/>
          </a:p>
        </p:txBody>
      </p:sp>
    </p:spTree>
    <p:extLst>
      <p:ext uri="{BB962C8B-B14F-4D97-AF65-F5344CB8AC3E}">
        <p14:creationId xmlns:p14="http://schemas.microsoft.com/office/powerpoint/2010/main" val="348043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6CD63CF0-6609-4AE8-B1F4-C7E620224F68}" type="slidenum">
              <a:rPr lang="en-US" altLang="zh-CN"/>
              <a:pPr/>
              <a:t>‹#›</a:t>
            </a:fld>
            <a:endParaRPr lang="en-US" altLang="zh-CN"/>
          </a:p>
        </p:txBody>
      </p:sp>
    </p:spTree>
    <p:extLst>
      <p:ext uri="{BB962C8B-B14F-4D97-AF65-F5344CB8AC3E}">
        <p14:creationId xmlns:p14="http://schemas.microsoft.com/office/powerpoint/2010/main" val="385102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90E08EE-40DA-451E-B3A5-F525850CDE93}" type="slidenum">
              <a:rPr lang="en-US" altLang="zh-CN"/>
              <a:pPr/>
              <a:t>‹#›</a:t>
            </a:fld>
            <a:endParaRPr lang="en-US" altLang="zh-CN"/>
          </a:p>
        </p:txBody>
      </p:sp>
    </p:spTree>
    <p:extLst>
      <p:ext uri="{BB962C8B-B14F-4D97-AF65-F5344CB8AC3E}">
        <p14:creationId xmlns:p14="http://schemas.microsoft.com/office/powerpoint/2010/main" val="159121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6AD00D0F-399A-4701-AC01-D85705F5294D}" type="slidenum">
              <a:rPr lang="en-US" altLang="zh-CN"/>
              <a:pPr/>
              <a:t>‹#›</a:t>
            </a:fld>
            <a:endParaRPr lang="en-US" altLang="zh-CN"/>
          </a:p>
        </p:txBody>
      </p:sp>
    </p:spTree>
    <p:extLst>
      <p:ext uri="{BB962C8B-B14F-4D97-AF65-F5344CB8AC3E}">
        <p14:creationId xmlns:p14="http://schemas.microsoft.com/office/powerpoint/2010/main" val="386660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0B90D66-EFE0-40D6-8ACB-A1AFB95422DC}" type="slidenum">
              <a:rPr lang="en-US" altLang="zh-CN"/>
              <a:pPr/>
              <a:t>‹#›</a:t>
            </a:fld>
            <a:endParaRPr lang="en-US" altLang="zh-CN"/>
          </a:p>
        </p:txBody>
      </p:sp>
    </p:spTree>
    <p:extLst>
      <p:ext uri="{BB962C8B-B14F-4D97-AF65-F5344CB8AC3E}">
        <p14:creationId xmlns:p14="http://schemas.microsoft.com/office/powerpoint/2010/main" val="3567816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3C8D0815-763B-443F-B547-CA66AC06B291}" type="slidenum">
              <a:rPr lang="en-US" altLang="zh-CN"/>
              <a:pPr/>
              <a:t>‹#›</a:t>
            </a:fld>
            <a:endParaRPr lang="en-US" altLang="zh-CN"/>
          </a:p>
        </p:txBody>
      </p:sp>
    </p:spTree>
    <p:extLst>
      <p:ext uri="{BB962C8B-B14F-4D97-AF65-F5344CB8AC3E}">
        <p14:creationId xmlns:p14="http://schemas.microsoft.com/office/powerpoint/2010/main" val="3146115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96C2080-5358-47FA-AF38-2CED9E1CE93A}" type="slidenum">
              <a:rPr lang="en-US" altLang="zh-CN"/>
              <a:pPr/>
              <a:t>‹#›</a:t>
            </a:fld>
            <a:endParaRPr lang="en-US" altLang="zh-CN"/>
          </a:p>
        </p:txBody>
      </p:sp>
    </p:spTree>
    <p:extLst>
      <p:ext uri="{BB962C8B-B14F-4D97-AF65-F5344CB8AC3E}">
        <p14:creationId xmlns:p14="http://schemas.microsoft.com/office/powerpoint/2010/main" val="8025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6E08D66-28D9-4CCD-B744-FFBA8203F8B3}" type="slidenum">
              <a:rPr lang="en-US" altLang="zh-CN"/>
              <a:pPr/>
              <a:t>‹#›</a:t>
            </a:fld>
            <a:endParaRPr lang="en-US" altLang="zh-CN"/>
          </a:p>
        </p:txBody>
      </p:sp>
    </p:spTree>
    <p:extLst>
      <p:ext uri="{BB962C8B-B14F-4D97-AF65-F5344CB8AC3E}">
        <p14:creationId xmlns:p14="http://schemas.microsoft.com/office/powerpoint/2010/main" val="209476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1E326F8-6D16-4170-95A9-545F08995589}" type="slidenum">
              <a:rPr lang="en-US" altLang="zh-CN"/>
              <a:pPr/>
              <a:t>‹#›</a:t>
            </a:fld>
            <a:endParaRPr lang="en-US" altLang="zh-CN"/>
          </a:p>
        </p:txBody>
      </p:sp>
    </p:spTree>
    <p:extLst>
      <p:ext uri="{BB962C8B-B14F-4D97-AF65-F5344CB8AC3E}">
        <p14:creationId xmlns:p14="http://schemas.microsoft.com/office/powerpoint/2010/main" val="40235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3670B265-116F-4560-ADB6-F3A50DBD0E21}" type="slidenum">
              <a:rPr lang="en-US" altLang="zh-CN"/>
              <a:pPr/>
              <a:t>‹#›</a:t>
            </a:fld>
            <a:endParaRPr lang="en-US" altLang="zh-CN"/>
          </a:p>
        </p:txBody>
      </p:sp>
    </p:spTree>
    <p:extLst>
      <p:ext uri="{BB962C8B-B14F-4D97-AF65-F5344CB8AC3E}">
        <p14:creationId xmlns:p14="http://schemas.microsoft.com/office/powerpoint/2010/main" val="334115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FEA1BA5-9836-417C-8DB8-0076C6744C01}" type="slidenum">
              <a:rPr lang="en-US" altLang="zh-CN"/>
              <a:pPr/>
              <a:t>‹#›</a:t>
            </a:fld>
            <a:endParaRPr lang="en-US" altLang="zh-CN"/>
          </a:p>
        </p:txBody>
      </p:sp>
    </p:spTree>
    <p:extLst>
      <p:ext uri="{BB962C8B-B14F-4D97-AF65-F5344CB8AC3E}">
        <p14:creationId xmlns:p14="http://schemas.microsoft.com/office/powerpoint/2010/main" val="168644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9DF1D64A-0581-48F6-A892-24AD3C427C12}" type="slidenum">
              <a:rPr lang="en-US" altLang="zh-CN"/>
              <a:pPr/>
              <a:t>‹#›</a:t>
            </a:fld>
            <a:endParaRPr lang="en-US" altLang="zh-CN"/>
          </a:p>
        </p:txBody>
      </p:sp>
    </p:spTree>
    <p:extLst>
      <p:ext uri="{BB962C8B-B14F-4D97-AF65-F5344CB8AC3E}">
        <p14:creationId xmlns:p14="http://schemas.microsoft.com/office/powerpoint/2010/main" val="30831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785E671-03F1-49B3-A26D-E4A1B8238940}" type="slidenum">
              <a:rPr lang="en-US" altLang="zh-CN"/>
              <a:pPr/>
              <a:t>‹#›</a:t>
            </a:fld>
            <a:endParaRPr lang="en-US" altLang="zh-CN"/>
          </a:p>
        </p:txBody>
      </p:sp>
    </p:spTree>
    <p:extLst>
      <p:ext uri="{BB962C8B-B14F-4D97-AF65-F5344CB8AC3E}">
        <p14:creationId xmlns:p14="http://schemas.microsoft.com/office/powerpoint/2010/main" val="352926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9B183AA0-56A2-4BC4-AE09-E077E88CAE14}" type="slidenum">
              <a:rPr lang="en-US" altLang="zh-CN"/>
              <a:pPr/>
              <a:t>‹#›</a:t>
            </a:fld>
            <a:endParaRPr lang="en-US" altLang="zh-CN"/>
          </a:p>
        </p:txBody>
      </p:sp>
    </p:spTree>
    <p:extLst>
      <p:ext uri="{BB962C8B-B14F-4D97-AF65-F5344CB8AC3E}">
        <p14:creationId xmlns:p14="http://schemas.microsoft.com/office/powerpoint/2010/main" val="131807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spcBef>
                <a:spcPct val="0"/>
              </a:spcBef>
              <a:defRPr/>
            </a:pPr>
            <a:endParaRPr kumimoji="1" lang="zh-CN" altLang="zh-CN" b="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spcBef>
                <a:spcPct val="0"/>
              </a:spcBef>
              <a:defRPr/>
            </a:pPr>
            <a:endParaRPr kumimoji="1" lang="zh-CN" altLang="zh-CN" b="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spcBef>
                <a:spcPct val="0"/>
              </a:spcBef>
              <a:defRPr/>
            </a:pPr>
            <a:endParaRPr kumimoji="1" lang="zh-CN" altLang="zh-CN" b="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spcBef>
                <a:spcPct val="0"/>
              </a:spcBef>
              <a:defRPr/>
            </a:pPr>
            <a:endParaRPr kumimoji="1" lang="zh-CN" altLang="zh-CN" b="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spcBef>
                <a:spcPct val="0"/>
              </a:spcBef>
              <a:defRPr/>
            </a:pPr>
            <a:endParaRPr kumimoji="1" lang="zh-CN" altLang="zh-CN" b="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spcBef>
                <a:spcPct val="0"/>
              </a:spcBef>
              <a:defRPr/>
            </a:pPr>
            <a:endParaRPr kumimoji="1" lang="zh-CN" altLang="zh-CN" b="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spcBef>
                <a:spcPct val="0"/>
              </a:spcBef>
              <a:defRPr/>
            </a:pPr>
            <a:endParaRPr kumimoji="1" lang="zh-CN" altLang="zh-CN" b="0"/>
          </a:p>
        </p:txBody>
      </p:sp>
      <p:sp>
        <p:nvSpPr>
          <p:cNvPr id="1741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741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lvl1pPr>
          </a:lstStyle>
          <a:p>
            <a:fld id="{1638AB7B-7856-4752-AEAC-90AC7F01D05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24F17CA-471B-48F5-AB0C-BF60C78D9FE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2.png"/><Relationship Id="rId4" Type="http://schemas.openxmlformats.org/officeDocument/2006/relationships/oleObject" Target="../embeddings/oleObject71.bin"/></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2.png"/><Relationship Id="rId4" Type="http://schemas.openxmlformats.org/officeDocument/2006/relationships/oleObject" Target="../embeddings/oleObject72.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5.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emf"/><Relationship Id="rId5" Type="http://schemas.openxmlformats.org/officeDocument/2006/relationships/oleObject" Target="../embeddings/oleObject24.bin"/><Relationship Id="rId4" Type="http://schemas.openxmlformats.org/officeDocument/2006/relationships/image" Target="../media/image30.emf"/></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4.emf"/><Relationship Id="rId9" Type="http://schemas.openxmlformats.org/officeDocument/2006/relationships/oleObject" Target="../embeddings/oleObject6.bin"/><Relationship Id="rId14" Type="http://schemas.openxmlformats.org/officeDocument/2006/relationships/oleObject" Target="../embeddings/oleObject10.bin"/></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8.png"/><Relationship Id="rId4" Type="http://schemas.openxmlformats.org/officeDocument/2006/relationships/image" Target="../media/image37.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png"/><Relationship Id="rId5" Type="http://schemas.openxmlformats.org/officeDocument/2006/relationships/image" Target="../media/image43.emf"/><Relationship Id="rId4" Type="http://schemas.openxmlformats.org/officeDocument/2006/relationships/oleObject" Target="../embeddings/oleObject27.bin"/></Relationships>
</file>

<file path=ppt/slides/_rels/slide8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emf"/><Relationship Id="rId5" Type="http://schemas.openxmlformats.org/officeDocument/2006/relationships/oleObject" Target="../embeddings/oleObject29.bin"/><Relationship Id="rId4" Type="http://schemas.openxmlformats.org/officeDocument/2006/relationships/image" Target="../media/image46.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0.e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53.png"/><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32.bin"/><Relationship Id="rId9" Type="http://schemas.openxmlformats.org/officeDocument/2006/relationships/oleObject" Target="../embeddings/oleObject36.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3.pn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37.bin"/><Relationship Id="rId9" Type="http://schemas.openxmlformats.org/officeDocument/2006/relationships/oleObject" Target="../embeddings/oleObject41.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53.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3.png"/><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11" Type="http://schemas.openxmlformats.org/officeDocument/2006/relationships/oleObject" Target="../embeddings/oleObject52.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47.bin"/><Relationship Id="rId9" Type="http://schemas.openxmlformats.org/officeDocument/2006/relationships/oleObject" Target="../embeddings/oleObject51.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3.png"/><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oleObject" Target="../embeddings/oleObject58.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53.bin"/><Relationship Id="rId9" Type="http://schemas.openxmlformats.org/officeDocument/2006/relationships/oleObject" Target="../embeddings/oleObject57.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53.png"/><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0.bin"/><Relationship Id="rId11" Type="http://schemas.openxmlformats.org/officeDocument/2006/relationships/oleObject" Target="../embeddings/oleObject64.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59.bin"/><Relationship Id="rId9" Type="http://schemas.openxmlformats.org/officeDocument/2006/relationships/oleObject" Target="../embeddings/oleObject63.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53.png"/><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6.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oleObject" Target="../embeddings/oleObject65.bin"/><Relationship Id="rId9" Type="http://schemas.openxmlformats.org/officeDocument/2006/relationships/oleObject" Target="../embeddings/oleObject69.bin"/></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2.png"/><Relationship Id="rId4" Type="http://schemas.openxmlformats.org/officeDocument/2006/relationships/oleObject" Target="../embeddings/oleObject7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67FCAFA-D677-4D25-9402-6E20274C4C41}" type="slidenum">
              <a:rPr lang="en-US" altLang="zh-CN" sz="1400" b="0">
                <a:solidFill>
                  <a:schemeClr val="bg2"/>
                </a:solidFill>
              </a:rPr>
              <a:pPr eaLnBrk="1" hangingPunct="1"/>
              <a:t>1</a:t>
            </a:fld>
            <a:endParaRPr lang="en-US" altLang="zh-CN" sz="1400" b="0">
              <a:solidFill>
                <a:schemeClr val="bg2"/>
              </a:solidFill>
            </a:endParaRPr>
          </a:p>
        </p:txBody>
      </p:sp>
      <p:sp>
        <p:nvSpPr>
          <p:cNvPr id="19459" name="Rectangle 2"/>
          <p:cNvSpPr>
            <a:spLocks noGrp="1" noChangeArrowheads="1"/>
          </p:cNvSpPr>
          <p:nvPr>
            <p:ph type="ctrTitle"/>
          </p:nvPr>
        </p:nvSpPr>
        <p:spPr/>
        <p:txBody>
          <a:bodyPr/>
          <a:lstStyle/>
          <a:p>
            <a:pPr eaLnBrk="1" hangingPunct="1"/>
            <a:r>
              <a:rPr lang="en-US" altLang="zh-CN" sz="4000"/>
              <a:t>Chapter 4 </a:t>
            </a:r>
            <a:r>
              <a:rPr lang="zh-CN" altLang="en-US" sz="4000"/>
              <a:t>局域网与介质访问控制</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5EAEDDB6-02E3-422E-ACA1-29D14AEDC77F}" type="slidenum">
              <a:rPr lang="en-US" altLang="zh-CN" sz="1400" b="0"/>
              <a:pPr eaLnBrk="1" hangingPunct="1"/>
              <a:t>10</a:t>
            </a:fld>
            <a:endParaRPr lang="en-US" altLang="zh-CN" sz="1400" b="0"/>
          </a:p>
        </p:txBody>
      </p:sp>
      <p:sp>
        <p:nvSpPr>
          <p:cNvPr id="27651" name="Rectangle 2"/>
          <p:cNvSpPr>
            <a:spLocks noGrp="1" noChangeArrowheads="1"/>
          </p:cNvSpPr>
          <p:nvPr>
            <p:ph type="title"/>
          </p:nvPr>
        </p:nvSpPr>
        <p:spPr/>
        <p:txBody>
          <a:bodyPr/>
          <a:lstStyle/>
          <a:p>
            <a:pPr eaLnBrk="1" hangingPunct="1"/>
            <a:r>
              <a:rPr lang="en-US" altLang="zh-CN"/>
              <a:t>MAC</a:t>
            </a:r>
            <a:r>
              <a:rPr lang="zh-CN" altLang="en-US"/>
              <a:t>和</a:t>
            </a:r>
            <a:r>
              <a:rPr lang="en-US" altLang="zh-CN"/>
              <a:t>LLC</a:t>
            </a:r>
          </a:p>
        </p:txBody>
      </p:sp>
      <p:sp>
        <p:nvSpPr>
          <p:cNvPr id="27652" name="Rectangle 3"/>
          <p:cNvSpPr>
            <a:spLocks noGrp="1" noChangeArrowheads="1"/>
          </p:cNvSpPr>
          <p:nvPr>
            <p:ph type="body" idx="1"/>
          </p:nvPr>
        </p:nvSpPr>
        <p:spPr/>
        <p:txBody>
          <a:bodyPr/>
          <a:lstStyle/>
          <a:p>
            <a:pPr eaLnBrk="1" hangingPunct="1"/>
            <a:r>
              <a:rPr lang="en-US" altLang="zh-CN" sz="2800" b="1" dirty="0"/>
              <a:t>LLC</a:t>
            </a:r>
            <a:r>
              <a:rPr lang="zh-CN" altLang="en-US" sz="2800" b="1" dirty="0"/>
              <a:t>：</a:t>
            </a:r>
            <a:r>
              <a:rPr lang="en-US" altLang="zh-CN" sz="2800" b="1" dirty="0"/>
              <a:t>Logical Link Control</a:t>
            </a:r>
          </a:p>
          <a:p>
            <a:pPr eaLnBrk="1" hangingPunct="1"/>
            <a:r>
              <a:rPr lang="en-US" altLang="zh-CN" sz="2800" b="1" dirty="0"/>
              <a:t>MAC</a:t>
            </a:r>
            <a:r>
              <a:rPr lang="zh-CN" altLang="en-US" sz="2800" b="1" dirty="0"/>
              <a:t>：</a:t>
            </a:r>
            <a:r>
              <a:rPr lang="en-US" altLang="zh-CN" sz="2800" b="1" dirty="0"/>
              <a:t>Medium Access Control</a:t>
            </a:r>
          </a:p>
          <a:p>
            <a:pPr eaLnBrk="1" hangingPunct="1"/>
            <a:r>
              <a:rPr lang="zh-CN" altLang="en-US" sz="2800" b="1" dirty="0"/>
              <a:t>将数据链路层划分为两个子层的原因</a:t>
            </a:r>
          </a:p>
          <a:p>
            <a:pPr lvl="1" eaLnBrk="1" hangingPunct="1"/>
            <a:r>
              <a:rPr lang="zh-CN" altLang="en-US" sz="2400" b="1" dirty="0"/>
              <a:t>在传统的数据链路控制中没有管理访问共享（广播式）介质的逻辑需求 ， </a:t>
            </a:r>
            <a:r>
              <a:rPr lang="en-US" altLang="zh-CN" sz="2400" b="1" dirty="0"/>
              <a:t>MAC</a:t>
            </a:r>
            <a:r>
              <a:rPr lang="zh-CN" altLang="en-US" sz="2400" b="1" dirty="0"/>
              <a:t>子层负责对共享介质的访问进行控制</a:t>
            </a:r>
          </a:p>
          <a:p>
            <a:pPr lvl="1" eaLnBrk="1" hangingPunct="1"/>
            <a:r>
              <a:rPr lang="zh-CN" altLang="en-US" sz="2400" b="1" dirty="0"/>
              <a:t>对于相同的</a:t>
            </a:r>
            <a:r>
              <a:rPr lang="en-US" altLang="zh-CN" sz="2400" b="1" dirty="0"/>
              <a:t>LLC</a:t>
            </a:r>
            <a:r>
              <a:rPr lang="zh-CN" altLang="en-US" sz="2400" b="1" dirty="0"/>
              <a:t>子层，可以提供不同的</a:t>
            </a:r>
            <a:r>
              <a:rPr lang="en-US" altLang="zh-CN" sz="2400" b="1" dirty="0"/>
              <a:t>MAC</a:t>
            </a:r>
            <a:r>
              <a:rPr lang="zh-CN" altLang="en-US" sz="2400" b="1" dirty="0"/>
              <a:t>子层</a:t>
            </a:r>
          </a:p>
          <a:p>
            <a:pPr lvl="2" eaLnBrk="1" hangingPunct="1"/>
            <a:r>
              <a:rPr lang="zh-CN" altLang="en-US" sz="2000" b="1" dirty="0"/>
              <a:t>常用以太网、</a:t>
            </a:r>
            <a:r>
              <a:rPr lang="en-US" altLang="zh-CN" sz="2000" b="1" dirty="0"/>
              <a:t>802.11</a:t>
            </a:r>
            <a:r>
              <a:rPr lang="zh-CN" altLang="en-US" sz="2000" b="1" dirty="0"/>
              <a:t>无线局域网等局域网具有相同的</a:t>
            </a:r>
            <a:r>
              <a:rPr lang="en-US" altLang="zh-CN" sz="2000" b="1" dirty="0"/>
              <a:t>LLC</a:t>
            </a:r>
            <a:r>
              <a:rPr lang="zh-CN" altLang="en-US" sz="2000" b="1" dirty="0"/>
              <a:t>子层，只是</a:t>
            </a:r>
            <a:r>
              <a:rPr lang="en-US" altLang="zh-CN" sz="2000" b="1" dirty="0"/>
              <a:t>MAC</a:t>
            </a:r>
            <a:r>
              <a:rPr lang="zh-CN" altLang="en-US" sz="2000" b="1" dirty="0"/>
              <a:t>子层不同</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zh-CN">
                <a:ea typeface="宋体" panose="02010600030101010101" pitchFamily="2" charset="-122"/>
              </a:rPr>
              <a:t>What happens here?</a:t>
            </a:r>
          </a:p>
        </p:txBody>
      </p:sp>
      <p:sp>
        <p:nvSpPr>
          <p:cNvPr id="50179" name="Rectangle 3"/>
          <p:cNvSpPr>
            <a:spLocks noGrp="1" noChangeArrowheads="1"/>
          </p:cNvSpPr>
          <p:nvPr>
            <p:ph type="body" idx="1"/>
          </p:nvPr>
        </p:nvSpPr>
        <p:spPr>
          <a:xfrm>
            <a:off x="5967412" y="3213100"/>
            <a:ext cx="3176587" cy="2873375"/>
          </a:xfrm>
        </p:spPr>
        <p:txBody>
          <a:bodyPr/>
          <a:lstStyle/>
          <a:p>
            <a:r>
              <a:rPr lang="en-US" altLang="zh-CN" sz="2000" dirty="0">
                <a:ea typeface="宋体" panose="02010600030101010101" pitchFamily="2" charset="-122"/>
              </a:rPr>
              <a:t>The switch filters the frame out port #1.</a:t>
            </a:r>
          </a:p>
          <a:p>
            <a:r>
              <a:rPr lang="en-US" altLang="zh-CN" sz="2000" dirty="0">
                <a:ea typeface="宋体" panose="02010600030101010101" pitchFamily="2" charset="-122"/>
              </a:rPr>
              <a:t>But the hub is only a layer 1 device, so it floods it out all ports.</a:t>
            </a:r>
          </a:p>
          <a:p>
            <a:endParaRPr lang="en-US" altLang="zh-CN" sz="2000" dirty="0">
              <a:ea typeface="宋体" panose="02010600030101010101" pitchFamily="2" charset="-122"/>
            </a:endParaRPr>
          </a:p>
          <a:p>
            <a:r>
              <a:rPr lang="en-US" altLang="zh-CN" sz="2000" dirty="0">
                <a:ea typeface="宋体" panose="02010600030101010101" pitchFamily="2" charset="-122"/>
              </a:rPr>
              <a:t>Where is the collision domain?</a:t>
            </a:r>
          </a:p>
          <a:p>
            <a:endParaRPr lang="en-US" altLang="zh-CN" sz="2000" dirty="0">
              <a:ea typeface="宋体" panose="02010600030101010101" pitchFamily="2" charset="-122"/>
            </a:endParaRPr>
          </a:p>
        </p:txBody>
      </p:sp>
      <p:pic>
        <p:nvPicPr>
          <p:cNvPr id="50180" name="Picture 4" descr="tcp2_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5749925" cy="3875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181" name="Object 5"/>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20517" name="Bitmap Image" r:id="rId4" imgW="4389500" imgH="746667" progId="PBrush">
                  <p:embed/>
                </p:oleObj>
              </mc:Choice>
              <mc:Fallback>
                <p:oleObj name="Bitmap Image" r:id="rId4" imgW="4389500" imgH="746667" progId="PBrush">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2" name="Text Box 6"/>
          <p:cNvSpPr txBox="1">
            <a:spLocks noChangeArrowheads="1"/>
          </p:cNvSpPr>
          <p:nvPr/>
        </p:nvSpPr>
        <p:spPr bwMode="auto">
          <a:xfrm>
            <a:off x="6278563"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FF0000"/>
                </a:solidFill>
                <a:latin typeface="Tahoma" panose="020B0604030504040204" pitchFamily="34" charset="0"/>
                <a:ea typeface="宋体" panose="02010600030101010101" pitchFamily="2" charset="-122"/>
              </a:rPr>
              <a:t>3333</a:t>
            </a:r>
          </a:p>
        </p:txBody>
      </p:sp>
      <p:sp>
        <p:nvSpPr>
          <p:cNvPr id="50183" name="Text Box 7"/>
          <p:cNvSpPr txBox="1">
            <a:spLocks noChangeArrowheads="1"/>
          </p:cNvSpPr>
          <p:nvPr/>
        </p:nvSpPr>
        <p:spPr bwMode="auto">
          <a:xfrm>
            <a:off x="5562600"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50184" name="Text Box 8"/>
          <p:cNvSpPr txBox="1">
            <a:spLocks noChangeArrowheads="1"/>
          </p:cNvSpPr>
          <p:nvPr/>
        </p:nvSpPr>
        <p:spPr bwMode="auto">
          <a:xfrm>
            <a:off x="4876800" y="5715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chemeClr val="hlink"/>
                </a:solidFill>
                <a:latin typeface="Tahoma" panose="020B0604030504040204" pitchFamily="34" charset="0"/>
                <a:ea typeface="宋体" panose="02010600030101010101" pitchFamily="2" charset="-122"/>
              </a:rPr>
              <a:t>3333</a:t>
            </a:r>
          </a:p>
        </p:txBody>
      </p:sp>
      <p:sp>
        <p:nvSpPr>
          <p:cNvPr id="50185" name="Text Box 9"/>
          <p:cNvSpPr txBox="1">
            <a:spLocks noChangeArrowheads="1"/>
          </p:cNvSpPr>
          <p:nvPr/>
        </p:nvSpPr>
        <p:spPr bwMode="auto">
          <a:xfrm>
            <a:off x="4572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50186" name="Line 10"/>
          <p:cNvSpPr>
            <a:spLocks noChangeShapeType="1"/>
          </p:cNvSpPr>
          <p:nvPr/>
        </p:nvSpPr>
        <p:spPr bwMode="auto">
          <a:xfrm flipV="1">
            <a:off x="5181600" y="3886200"/>
            <a:ext cx="0" cy="5334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87" name="Rectangle 11"/>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rPr>
              <a:t>Port</a:t>
            </a:r>
            <a:r>
              <a:rPr lang="en-US" altLang="zh-CN" sz="1400" dirty="0">
                <a:latin typeface="Tahoma" panose="020B0604030504040204" pitchFamily="34" charset="0"/>
              </a:rPr>
              <a:t>  </a:t>
            </a:r>
            <a:r>
              <a:rPr lang="en-US" altLang="zh-CN" sz="1400" u="sng" dirty="0">
                <a:latin typeface="Tahoma" panose="020B0604030504040204" pitchFamily="34" charset="0"/>
              </a:rPr>
              <a:t>Source MAC Add.</a:t>
            </a:r>
            <a:r>
              <a:rPr lang="en-US" altLang="zh-CN" sz="1400" dirty="0">
                <a:latin typeface="Tahoma" panose="020B0604030504040204" pitchFamily="34" charset="0"/>
              </a:rPr>
              <a:t>    </a:t>
            </a:r>
            <a:r>
              <a:rPr lang="en-US" altLang="zh-CN" sz="1400" u="sng" dirty="0">
                <a:latin typeface="Tahoma" panose="020B0604030504040204" pitchFamily="34" charset="0"/>
              </a:rPr>
              <a:t>Port</a:t>
            </a:r>
            <a:r>
              <a:rPr lang="en-US" altLang="zh-CN" sz="1400" dirty="0">
                <a:latin typeface="Tahoma" panose="020B0604030504040204" pitchFamily="34" charset="0"/>
              </a:rPr>
              <a:t>  </a:t>
            </a:r>
            <a:r>
              <a:rPr lang="en-US" altLang="zh-CN" sz="1400" u="sng" dirty="0">
                <a:latin typeface="Tahoma" panose="020B0604030504040204" pitchFamily="34" charset="0"/>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rPr>
              <a:t> </a:t>
            </a:r>
            <a:r>
              <a:rPr lang="en-US" altLang="zh-CN" sz="1400" b="1" dirty="0">
                <a:latin typeface="Tahoma" panose="020B0604030504040204" pitchFamily="34" charset="0"/>
              </a:rPr>
              <a:t>1       1111                         </a:t>
            </a:r>
            <a:r>
              <a:rPr lang="en-US" altLang="zh-CN" sz="1400" dirty="0">
                <a:latin typeface="Tahoma" panose="020B0604030504040204" pitchFamily="34" charset="0"/>
              </a:rPr>
              <a:t>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rPr>
              <a:t> 1       2222                         1       5555</a:t>
            </a:r>
            <a:endParaRPr lang="en-US" altLang="zh-CN" sz="1400" dirty="0">
              <a:latin typeface="Tahoma" panose="020B0604030504040204" pitchFamily="34" charset="0"/>
            </a:endParaRPr>
          </a:p>
        </p:txBody>
      </p:sp>
      <p:sp>
        <p:nvSpPr>
          <p:cNvPr id="50188" name="Text Box 12"/>
          <p:cNvSpPr txBox="1">
            <a:spLocks noChangeArrowheads="1"/>
          </p:cNvSpPr>
          <p:nvPr/>
        </p:nvSpPr>
        <p:spPr bwMode="auto">
          <a:xfrm>
            <a:off x="11430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50189" name="Text Box 13"/>
          <p:cNvSpPr txBox="1">
            <a:spLocks noChangeArrowheads="1"/>
          </p:cNvSpPr>
          <p:nvPr/>
        </p:nvSpPr>
        <p:spPr bwMode="auto">
          <a:xfrm>
            <a:off x="18288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5555</a:t>
            </a:r>
          </a:p>
        </p:txBody>
      </p:sp>
      <p:sp>
        <p:nvSpPr>
          <p:cNvPr id="50190" name="Line 14"/>
          <p:cNvSpPr>
            <a:spLocks noChangeShapeType="1"/>
          </p:cNvSpPr>
          <p:nvPr/>
        </p:nvSpPr>
        <p:spPr bwMode="auto">
          <a:xfrm flipH="1">
            <a:off x="2057400" y="3429000"/>
            <a:ext cx="228600" cy="4572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91" name="Line 15"/>
          <p:cNvSpPr>
            <a:spLocks noChangeShapeType="1"/>
          </p:cNvSpPr>
          <p:nvPr/>
        </p:nvSpPr>
        <p:spPr bwMode="auto">
          <a:xfrm flipH="1">
            <a:off x="838200" y="5029200"/>
            <a:ext cx="228600" cy="457200"/>
          </a:xfrm>
          <a:prstGeom prst="line">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92" name="Line 16"/>
          <p:cNvSpPr>
            <a:spLocks noChangeShapeType="1"/>
          </p:cNvSpPr>
          <p:nvPr/>
        </p:nvSpPr>
        <p:spPr bwMode="auto">
          <a:xfrm>
            <a:off x="1295400" y="5029200"/>
            <a:ext cx="76200" cy="457200"/>
          </a:xfrm>
          <a:prstGeom prst="line">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93" name="Line 17"/>
          <p:cNvSpPr>
            <a:spLocks noChangeShapeType="1"/>
          </p:cNvSpPr>
          <p:nvPr/>
        </p:nvSpPr>
        <p:spPr bwMode="auto">
          <a:xfrm>
            <a:off x="1524000" y="5029200"/>
            <a:ext cx="457200" cy="381000"/>
          </a:xfrm>
          <a:prstGeom prst="line">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 name="文本框 18"/>
          <p:cNvSpPr txBox="1"/>
          <p:nvPr/>
        </p:nvSpPr>
        <p:spPr>
          <a:xfrm>
            <a:off x="4131960" y="2967335"/>
            <a:ext cx="1152128" cy="461665"/>
          </a:xfrm>
          <a:prstGeom prst="rect">
            <a:avLst/>
          </a:prstGeom>
          <a:noFill/>
        </p:spPr>
        <p:txBody>
          <a:bodyPr wrap="square" rtlCol="0">
            <a:spAutoFit/>
          </a:bodyPr>
          <a:lstStyle/>
          <a:p>
            <a:r>
              <a:rPr lang="zh-CN" altLang="en-US" dirty="0"/>
              <a:t>交换机</a:t>
            </a:r>
          </a:p>
        </p:txBody>
      </p:sp>
      <p:sp>
        <p:nvSpPr>
          <p:cNvPr id="20" name="文本框 19"/>
          <p:cNvSpPr txBox="1"/>
          <p:nvPr/>
        </p:nvSpPr>
        <p:spPr>
          <a:xfrm>
            <a:off x="713248" y="4318308"/>
            <a:ext cx="1152128" cy="461665"/>
          </a:xfrm>
          <a:prstGeom prst="rect">
            <a:avLst/>
          </a:prstGeom>
          <a:noFill/>
        </p:spPr>
        <p:txBody>
          <a:bodyPr wrap="square" rtlCol="0">
            <a:spAutoFit/>
          </a:bodyPr>
          <a:lstStyle/>
          <a:p>
            <a:r>
              <a:rPr lang="zh-CN" altLang="en-US" dirty="0"/>
              <a:t>集线器</a:t>
            </a:r>
          </a:p>
        </p:txBody>
      </p:sp>
      <p:sp>
        <p:nvSpPr>
          <p:cNvPr id="21" name="文本框 20"/>
          <p:cNvSpPr txBox="1"/>
          <p:nvPr/>
        </p:nvSpPr>
        <p:spPr>
          <a:xfrm>
            <a:off x="2772172" y="4290706"/>
            <a:ext cx="1152128" cy="461665"/>
          </a:xfrm>
          <a:prstGeom prst="rect">
            <a:avLst/>
          </a:prstGeom>
          <a:noFill/>
        </p:spPr>
        <p:txBody>
          <a:bodyPr wrap="square" rtlCol="0">
            <a:spAutoFit/>
          </a:bodyPr>
          <a:lstStyle/>
          <a:p>
            <a:r>
              <a:rPr lang="zh-CN" altLang="en-US" dirty="0"/>
              <a:t>集线器</a:t>
            </a:r>
          </a:p>
        </p:txBody>
      </p:sp>
    </p:spTree>
    <p:extLst>
      <p:ext uri="{BB962C8B-B14F-4D97-AF65-F5344CB8AC3E}">
        <p14:creationId xmlns:p14="http://schemas.microsoft.com/office/powerpoint/2010/main" val="12905854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r>
              <a:rPr lang="en-US" altLang="zh-CN">
                <a:ea typeface="宋体" panose="02010600030101010101" pitchFamily="2" charset="-122"/>
              </a:rPr>
              <a:t>What happens here?</a:t>
            </a:r>
          </a:p>
        </p:txBody>
      </p:sp>
      <p:pic>
        <p:nvPicPr>
          <p:cNvPr id="51203" name="Picture 3" descr="tcp2_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5749925" cy="3875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04" name="Object 4"/>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21541" name="Bitmap Image" r:id="rId4" imgW="4389500" imgH="746667" progId="PBrush">
                  <p:embed/>
                </p:oleObj>
              </mc:Choice>
              <mc:Fallback>
                <p:oleObj name="Bitmap Image" r:id="rId4" imgW="4389500" imgH="746667" progId="PBrush">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Text Box 5"/>
          <p:cNvSpPr txBox="1">
            <a:spLocks noChangeArrowheads="1"/>
          </p:cNvSpPr>
          <p:nvPr/>
        </p:nvSpPr>
        <p:spPr bwMode="auto">
          <a:xfrm>
            <a:off x="6278563"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FF0000"/>
                </a:solidFill>
                <a:latin typeface="Tahoma" panose="020B0604030504040204" pitchFamily="34" charset="0"/>
                <a:ea typeface="宋体" panose="02010600030101010101" pitchFamily="2" charset="-122"/>
              </a:rPr>
              <a:t>3333</a:t>
            </a:r>
          </a:p>
        </p:txBody>
      </p:sp>
      <p:sp>
        <p:nvSpPr>
          <p:cNvPr id="51206" name="Text Box 6"/>
          <p:cNvSpPr txBox="1">
            <a:spLocks noChangeArrowheads="1"/>
          </p:cNvSpPr>
          <p:nvPr/>
        </p:nvSpPr>
        <p:spPr bwMode="auto">
          <a:xfrm>
            <a:off x="5562600"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51207" name="Text Box 7"/>
          <p:cNvSpPr txBox="1">
            <a:spLocks noChangeArrowheads="1"/>
          </p:cNvSpPr>
          <p:nvPr/>
        </p:nvSpPr>
        <p:spPr bwMode="auto">
          <a:xfrm>
            <a:off x="4876800" y="5715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chemeClr val="hlink"/>
                </a:solidFill>
                <a:latin typeface="Tahoma" panose="020B0604030504040204" pitchFamily="34" charset="0"/>
                <a:ea typeface="宋体" panose="02010600030101010101" pitchFamily="2" charset="-122"/>
              </a:rPr>
              <a:t>3333</a:t>
            </a:r>
          </a:p>
        </p:txBody>
      </p:sp>
      <p:sp>
        <p:nvSpPr>
          <p:cNvPr id="51208" name="Text Box 8"/>
          <p:cNvSpPr txBox="1">
            <a:spLocks noChangeArrowheads="1"/>
          </p:cNvSpPr>
          <p:nvPr/>
        </p:nvSpPr>
        <p:spPr bwMode="auto">
          <a:xfrm>
            <a:off x="4572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51209" name="Line 9"/>
          <p:cNvSpPr>
            <a:spLocks noChangeShapeType="1"/>
          </p:cNvSpPr>
          <p:nvPr/>
        </p:nvSpPr>
        <p:spPr bwMode="auto">
          <a:xfrm flipV="1">
            <a:off x="5181600" y="3886200"/>
            <a:ext cx="0" cy="5334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210" name="Rectangle 10"/>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a:t>
            </a:r>
            <a:r>
              <a:rPr lang="en-US" altLang="zh-CN" sz="1400" dirty="0">
                <a:latin typeface="Tahoma" panose="020B0604030504040204" pitchFamily="34" charset="0"/>
                <a:ea typeface="宋体" panose="02010600030101010101" pitchFamily="2" charset="-122"/>
              </a:rPr>
              <a:t>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ea typeface="宋体" panose="02010600030101010101" pitchFamily="2" charset="-122"/>
              </a:rPr>
              <a:t> 1       2222                         1       5555</a:t>
            </a:r>
            <a:endParaRPr lang="en-US" altLang="zh-CN" sz="1400" dirty="0">
              <a:latin typeface="Tahoma" panose="020B0604030504040204" pitchFamily="34" charset="0"/>
              <a:ea typeface="宋体" panose="02010600030101010101" pitchFamily="2" charset="-122"/>
            </a:endParaRPr>
          </a:p>
        </p:txBody>
      </p:sp>
      <p:sp>
        <p:nvSpPr>
          <p:cNvPr id="51211" name="Text Box 11"/>
          <p:cNvSpPr txBox="1">
            <a:spLocks noChangeArrowheads="1"/>
          </p:cNvSpPr>
          <p:nvPr/>
        </p:nvSpPr>
        <p:spPr bwMode="auto">
          <a:xfrm>
            <a:off x="11430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51212" name="Text Box 12"/>
          <p:cNvSpPr txBox="1">
            <a:spLocks noChangeArrowheads="1"/>
          </p:cNvSpPr>
          <p:nvPr/>
        </p:nvSpPr>
        <p:spPr bwMode="auto">
          <a:xfrm>
            <a:off x="18288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5555</a:t>
            </a:r>
          </a:p>
        </p:txBody>
      </p:sp>
      <p:sp>
        <p:nvSpPr>
          <p:cNvPr id="51213" name="Line 13"/>
          <p:cNvSpPr>
            <a:spLocks noChangeShapeType="1"/>
          </p:cNvSpPr>
          <p:nvPr/>
        </p:nvSpPr>
        <p:spPr bwMode="auto">
          <a:xfrm flipH="1">
            <a:off x="2057400" y="3429000"/>
            <a:ext cx="228600" cy="4572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214" name="Line 14"/>
          <p:cNvSpPr>
            <a:spLocks noChangeShapeType="1"/>
          </p:cNvSpPr>
          <p:nvPr/>
        </p:nvSpPr>
        <p:spPr bwMode="auto">
          <a:xfrm flipH="1">
            <a:off x="838200" y="5029200"/>
            <a:ext cx="228600" cy="4572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215" name="Line 15"/>
          <p:cNvSpPr>
            <a:spLocks noChangeShapeType="1"/>
          </p:cNvSpPr>
          <p:nvPr/>
        </p:nvSpPr>
        <p:spPr bwMode="auto">
          <a:xfrm>
            <a:off x="1295400" y="5029200"/>
            <a:ext cx="76200" cy="4572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216" name="Line 16"/>
          <p:cNvSpPr>
            <a:spLocks noChangeShapeType="1"/>
          </p:cNvSpPr>
          <p:nvPr/>
        </p:nvSpPr>
        <p:spPr bwMode="auto">
          <a:xfrm>
            <a:off x="1524000" y="5029200"/>
            <a:ext cx="457200" cy="3810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217" name="Oval 17"/>
          <p:cNvSpPr>
            <a:spLocks noChangeArrowheads="1"/>
          </p:cNvSpPr>
          <p:nvPr/>
        </p:nvSpPr>
        <p:spPr bwMode="auto">
          <a:xfrm>
            <a:off x="533400" y="2819400"/>
            <a:ext cx="2133600" cy="3429000"/>
          </a:xfrm>
          <a:prstGeom prst="ellipse">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18" name="Text Box 18"/>
          <p:cNvSpPr txBox="1">
            <a:spLocks noChangeArrowheads="1"/>
          </p:cNvSpPr>
          <p:nvPr/>
        </p:nvSpPr>
        <p:spPr bwMode="auto">
          <a:xfrm>
            <a:off x="266700" y="24003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b="1" dirty="0">
                <a:solidFill>
                  <a:schemeClr val="accent6">
                    <a:lumMod val="75000"/>
                  </a:schemeClr>
                </a:solidFill>
                <a:latin typeface="Tahoma" panose="020B0604030504040204" pitchFamily="34" charset="0"/>
                <a:ea typeface="宋体" panose="02010600030101010101" pitchFamily="2" charset="-122"/>
              </a:rPr>
              <a:t>Collision Domain</a:t>
            </a:r>
          </a:p>
        </p:txBody>
      </p:sp>
      <p:sp>
        <p:nvSpPr>
          <p:cNvPr id="2" name="文本框 1"/>
          <p:cNvSpPr txBox="1"/>
          <p:nvPr/>
        </p:nvSpPr>
        <p:spPr>
          <a:xfrm>
            <a:off x="4131960" y="2967335"/>
            <a:ext cx="1152128" cy="461665"/>
          </a:xfrm>
          <a:prstGeom prst="rect">
            <a:avLst/>
          </a:prstGeom>
          <a:noFill/>
        </p:spPr>
        <p:txBody>
          <a:bodyPr wrap="square" rtlCol="0">
            <a:spAutoFit/>
          </a:bodyPr>
          <a:lstStyle/>
          <a:p>
            <a:r>
              <a:rPr lang="zh-CN" altLang="en-US" dirty="0"/>
              <a:t>交换机</a:t>
            </a:r>
          </a:p>
        </p:txBody>
      </p:sp>
      <p:sp>
        <p:nvSpPr>
          <p:cNvPr id="21" name="文本框 20"/>
          <p:cNvSpPr txBox="1"/>
          <p:nvPr/>
        </p:nvSpPr>
        <p:spPr>
          <a:xfrm>
            <a:off x="713248" y="4318308"/>
            <a:ext cx="1152128" cy="461665"/>
          </a:xfrm>
          <a:prstGeom prst="rect">
            <a:avLst/>
          </a:prstGeom>
          <a:noFill/>
        </p:spPr>
        <p:txBody>
          <a:bodyPr wrap="square" rtlCol="0">
            <a:spAutoFit/>
          </a:bodyPr>
          <a:lstStyle/>
          <a:p>
            <a:r>
              <a:rPr lang="zh-CN" altLang="en-US" dirty="0"/>
              <a:t>集线器</a:t>
            </a:r>
          </a:p>
        </p:txBody>
      </p:sp>
      <p:sp>
        <p:nvSpPr>
          <p:cNvPr id="22" name="文本框 21"/>
          <p:cNvSpPr txBox="1"/>
          <p:nvPr/>
        </p:nvSpPr>
        <p:spPr>
          <a:xfrm>
            <a:off x="2772172" y="4290706"/>
            <a:ext cx="1152128" cy="461665"/>
          </a:xfrm>
          <a:prstGeom prst="rect">
            <a:avLst/>
          </a:prstGeom>
          <a:noFill/>
        </p:spPr>
        <p:txBody>
          <a:bodyPr wrap="square" rtlCol="0">
            <a:spAutoFit/>
          </a:bodyPr>
          <a:lstStyle/>
          <a:p>
            <a:r>
              <a:rPr lang="zh-CN" altLang="en-US" dirty="0"/>
              <a:t>集线器</a:t>
            </a:r>
          </a:p>
        </p:txBody>
      </p:sp>
    </p:spTree>
    <p:extLst>
      <p:ext uri="{BB962C8B-B14F-4D97-AF65-F5344CB8AC3E}">
        <p14:creationId xmlns:p14="http://schemas.microsoft.com/office/powerpoint/2010/main" val="26494525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157A24F-EA9E-42FB-A439-B9F4CCFFCA95}" type="slidenum">
              <a:rPr lang="en-US" altLang="zh-CN" sz="1400" b="0"/>
              <a:pPr eaLnBrk="1" hangingPunct="1"/>
              <a:t>102</a:t>
            </a:fld>
            <a:endParaRPr lang="en-US" altLang="zh-CN" sz="1400" b="0"/>
          </a:p>
        </p:txBody>
      </p:sp>
      <p:sp>
        <p:nvSpPr>
          <p:cNvPr id="14340" name="Rectangle 2"/>
          <p:cNvSpPr>
            <a:spLocks noGrp="1" noChangeArrowheads="1"/>
          </p:cNvSpPr>
          <p:nvPr>
            <p:ph type="title"/>
          </p:nvPr>
        </p:nvSpPr>
        <p:spPr/>
        <p:txBody>
          <a:bodyPr/>
          <a:lstStyle/>
          <a:p>
            <a:pPr eaLnBrk="1" hangingPunct="1"/>
            <a:r>
              <a:rPr lang="zh-CN" altLang="en-US"/>
              <a:t>生成树算法</a:t>
            </a:r>
            <a:r>
              <a:rPr lang="en-US" altLang="zh-CN">
                <a:latin typeface="Arial" panose="020B0604020202020204" pitchFamily="34" charset="0"/>
              </a:rPr>
              <a:t>—</a:t>
            </a:r>
            <a:r>
              <a:rPr lang="zh-CN" altLang="en-US"/>
              <a:t>概述</a:t>
            </a:r>
          </a:p>
        </p:txBody>
      </p:sp>
      <p:sp>
        <p:nvSpPr>
          <p:cNvPr id="14341" name="Rectangle 4"/>
          <p:cNvSpPr>
            <a:spLocks noChangeArrowheads="1"/>
          </p:cNvSpPr>
          <p:nvPr/>
        </p:nvSpPr>
        <p:spPr bwMode="auto">
          <a:xfrm>
            <a:off x="323850" y="2060575"/>
            <a:ext cx="4032250" cy="936625"/>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a:latin typeface="Arial" panose="020B0604020202020204" pitchFamily="34" charset="0"/>
              </a:rPr>
              <a:t>问题：扩展局域网中可能存在环路，造成帧永远在扩展局域中循环转发下去 </a:t>
            </a:r>
          </a:p>
        </p:txBody>
      </p:sp>
      <p:graphicFrame>
        <p:nvGraphicFramePr>
          <p:cNvPr id="14338" name="Object 5"/>
          <p:cNvGraphicFramePr>
            <a:graphicFrameLocks noChangeAspect="1"/>
          </p:cNvGraphicFramePr>
          <p:nvPr/>
        </p:nvGraphicFramePr>
        <p:xfrm>
          <a:off x="4643438" y="1916113"/>
          <a:ext cx="4392612" cy="3987800"/>
        </p:xfrm>
        <a:graphic>
          <a:graphicData uri="http://schemas.openxmlformats.org/presentationml/2006/ole">
            <mc:AlternateContent xmlns:mc="http://schemas.openxmlformats.org/markup-compatibility/2006">
              <mc:Choice xmlns:v="urn:schemas-microsoft-com:vml" Requires="v">
                <p:oleObj spid="_x0000_s22565" name="Visio" r:id="rId3" imgW="3265932" imgH="2950464" progId="Visio.Drawing.11">
                  <p:embed/>
                </p:oleObj>
              </mc:Choice>
              <mc:Fallback>
                <p:oleObj name="Visio" r:id="rId3" imgW="3265932" imgH="2950464" progId="Visio.Drawing.11">
                  <p:embed/>
                  <p:pic>
                    <p:nvPicPr>
                      <p:cNvPr id="0" name="Picture 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916113"/>
                        <a:ext cx="4392612"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Oval 6"/>
          <p:cNvSpPr>
            <a:spLocks noChangeArrowheads="1"/>
          </p:cNvSpPr>
          <p:nvPr/>
        </p:nvSpPr>
        <p:spPr bwMode="auto">
          <a:xfrm>
            <a:off x="5940425" y="4614863"/>
            <a:ext cx="1584325" cy="108108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a:latin typeface="Arial" panose="020B0604020202020204" pitchFamily="34" charset="0"/>
            </a:endParaRPr>
          </a:p>
        </p:txBody>
      </p:sp>
      <p:sp>
        <p:nvSpPr>
          <p:cNvPr id="14343" name="Line 7"/>
          <p:cNvSpPr>
            <a:spLocks noChangeShapeType="1"/>
          </p:cNvSpPr>
          <p:nvPr/>
        </p:nvSpPr>
        <p:spPr bwMode="auto">
          <a:xfrm>
            <a:off x="6608763" y="3432175"/>
            <a:ext cx="609600" cy="38100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4" name="AutoShape 8"/>
          <p:cNvSpPr>
            <a:spLocks noChangeArrowheads="1"/>
          </p:cNvSpPr>
          <p:nvPr/>
        </p:nvSpPr>
        <p:spPr bwMode="auto">
          <a:xfrm>
            <a:off x="6227763" y="5948363"/>
            <a:ext cx="2016125" cy="649287"/>
          </a:xfrm>
          <a:prstGeom prst="cloudCallout">
            <a:avLst>
              <a:gd name="adj1" fmla="val -27875"/>
              <a:gd name="adj2" fmla="val -62468"/>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400">
                <a:latin typeface="Arial" panose="020B0604020202020204" pitchFamily="34" charset="0"/>
              </a:rPr>
              <a:t>网桥</a:t>
            </a:r>
            <a:r>
              <a:rPr lang="en-US" altLang="zh-CN" sz="1400">
                <a:latin typeface="Arial" panose="020B0604020202020204" pitchFamily="34" charset="0"/>
              </a:rPr>
              <a:t>B1</a:t>
            </a:r>
            <a:r>
              <a:rPr lang="zh-CN" altLang="en-US" sz="1400">
                <a:latin typeface="Arial" panose="020B0604020202020204" pitchFamily="34" charset="0"/>
              </a:rPr>
              <a:t>、</a:t>
            </a:r>
            <a:r>
              <a:rPr lang="en-US" altLang="zh-CN" sz="1400">
                <a:latin typeface="Arial" panose="020B0604020202020204" pitchFamily="34" charset="0"/>
              </a:rPr>
              <a:t>B4</a:t>
            </a:r>
            <a:r>
              <a:rPr lang="zh-CN" altLang="en-US" sz="1400">
                <a:latin typeface="Arial" panose="020B0604020202020204" pitchFamily="34" charset="0"/>
              </a:rPr>
              <a:t>和</a:t>
            </a:r>
            <a:r>
              <a:rPr lang="en-US" altLang="zh-CN" sz="1400">
                <a:latin typeface="Arial" panose="020B0604020202020204" pitchFamily="34" charset="0"/>
              </a:rPr>
              <a:t>B6</a:t>
            </a:r>
            <a:r>
              <a:rPr lang="zh-CN" altLang="en-US" sz="1400">
                <a:latin typeface="Arial" panose="020B0604020202020204" pitchFamily="34" charset="0"/>
              </a:rPr>
              <a:t>形成环路</a:t>
            </a:r>
          </a:p>
        </p:txBody>
      </p:sp>
      <p:sp>
        <p:nvSpPr>
          <p:cNvPr id="12297" name="Rectangle 9"/>
          <p:cNvSpPr>
            <a:spLocks noChangeArrowheads="1"/>
          </p:cNvSpPr>
          <p:nvPr/>
        </p:nvSpPr>
        <p:spPr bwMode="auto">
          <a:xfrm>
            <a:off x="250824" y="3140969"/>
            <a:ext cx="4392613" cy="1727894"/>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dirty="0">
                <a:latin typeface="Arial" panose="020B0604020202020204" pitchFamily="34" charset="0"/>
              </a:rPr>
              <a:t>环路产生原因：</a:t>
            </a:r>
          </a:p>
          <a:p>
            <a:pPr eaLnBrk="1" hangingPunct="1">
              <a:spcBef>
                <a:spcPct val="0"/>
              </a:spcBef>
            </a:pPr>
            <a:r>
              <a:rPr lang="en-US" altLang="zh-CN" sz="2000" dirty="0">
                <a:latin typeface="Arial" panose="020B0604020202020204" pitchFamily="34" charset="0"/>
              </a:rPr>
              <a:t>1</a:t>
            </a:r>
            <a:r>
              <a:rPr lang="zh-CN" altLang="en-US" sz="2000" dirty="0">
                <a:latin typeface="Arial" panose="020B0604020202020204" pitchFamily="34" charset="0"/>
              </a:rPr>
              <a:t>）无法知道网络的整体情况而导致配置出现环路 </a:t>
            </a:r>
          </a:p>
          <a:p>
            <a:pPr eaLnBrk="1" hangingPunct="1">
              <a:spcBef>
                <a:spcPct val="0"/>
              </a:spcBef>
            </a:pPr>
            <a:r>
              <a:rPr lang="en-US" altLang="zh-CN" sz="2000" dirty="0">
                <a:latin typeface="Arial" panose="020B0604020202020204" pitchFamily="34" charset="0"/>
              </a:rPr>
              <a:t>2</a:t>
            </a:r>
            <a:r>
              <a:rPr lang="zh-CN" altLang="en-US" sz="2000" dirty="0">
                <a:latin typeface="Arial" panose="020B0604020202020204" pitchFamily="34" charset="0"/>
              </a:rPr>
              <a:t>）提供故障时的冗余</a:t>
            </a:r>
            <a:r>
              <a:rPr lang="zh-CN" altLang="en-US" sz="2000" dirty="0" smtClean="0">
                <a:latin typeface="Arial" panose="020B0604020202020204" pitchFamily="34" charset="0"/>
              </a:rPr>
              <a:t>备份，</a:t>
            </a:r>
            <a:r>
              <a:rPr lang="zh-CN" altLang="en-US" sz="2000" dirty="0" smtClean="0">
                <a:solidFill>
                  <a:srgbClr val="FF0000"/>
                </a:solidFill>
                <a:latin typeface="Arial" panose="020B0604020202020204" pitchFamily="34" charset="0"/>
              </a:rPr>
              <a:t>要避免的是转发环路，而不是物理环路</a:t>
            </a:r>
            <a:endParaRPr lang="zh-CN" altLang="en-US" sz="2000" dirty="0">
              <a:solidFill>
                <a:srgbClr val="FF0000"/>
              </a:solidFill>
              <a:latin typeface="Arial" panose="020B0604020202020204" pitchFamily="34" charset="0"/>
            </a:endParaRPr>
          </a:p>
        </p:txBody>
      </p:sp>
      <p:sp>
        <p:nvSpPr>
          <p:cNvPr id="171018" name="AutoShape 10"/>
          <p:cNvSpPr>
            <a:spLocks noChangeArrowheads="1"/>
          </p:cNvSpPr>
          <p:nvPr/>
        </p:nvSpPr>
        <p:spPr bwMode="auto">
          <a:xfrm>
            <a:off x="250825" y="5013151"/>
            <a:ext cx="4392612" cy="1800225"/>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a:latin typeface="Arial" panose="020B0604020202020204" pitchFamily="34" charset="0"/>
              </a:rPr>
              <a:t>解决方法：在交换机或者网桥上运行生成树算法，为交换机或者网桥选择转发帧的端口，从而避免帧转发时出现环路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blinds(horizontal)">
                                      <p:cBhvr>
                                        <p:cTn id="7" dur="500"/>
                                        <p:tgtEl>
                                          <p:spTgt spid="12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18"/>
                                        </p:tgtEl>
                                        <p:attrNameLst>
                                          <p:attrName>style.visibility</p:attrName>
                                        </p:attrNameLst>
                                      </p:cBhvr>
                                      <p:to>
                                        <p:strVal val="visible"/>
                                      </p:to>
                                    </p:set>
                                    <p:animEffect transition="in" filter="blinds(horizontal)">
                                      <p:cBhvr>
                                        <p:cTn id="12" dur="500"/>
                                        <p:tgtEl>
                                          <p:spTgt spid="17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7101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B4EC388-15E6-4D0B-BC65-237DF87BD193}" type="slidenum">
              <a:rPr lang="en-US" altLang="zh-CN" sz="1400" b="0"/>
              <a:pPr eaLnBrk="1" hangingPunct="1"/>
              <a:t>103</a:t>
            </a:fld>
            <a:endParaRPr lang="en-US" altLang="zh-CN" sz="1400" b="0"/>
          </a:p>
        </p:txBody>
      </p:sp>
      <p:sp>
        <p:nvSpPr>
          <p:cNvPr id="103427" name="Rectangle 2"/>
          <p:cNvSpPr>
            <a:spLocks noGrp="1" noChangeArrowheads="1"/>
          </p:cNvSpPr>
          <p:nvPr>
            <p:ph type="title"/>
          </p:nvPr>
        </p:nvSpPr>
        <p:spPr/>
        <p:txBody>
          <a:bodyPr/>
          <a:lstStyle/>
          <a:p>
            <a:pPr eaLnBrk="1" hangingPunct="1"/>
            <a:r>
              <a:rPr lang="zh-CN" altLang="en-US"/>
              <a:t>生成树算法</a:t>
            </a:r>
            <a:r>
              <a:rPr lang="en-US" altLang="zh-CN">
                <a:latin typeface="Arial" panose="020B0604020202020204" pitchFamily="34" charset="0"/>
              </a:rPr>
              <a:t>—</a:t>
            </a:r>
            <a:r>
              <a:rPr lang="zh-CN" altLang="en-US"/>
              <a:t>原理</a:t>
            </a:r>
          </a:p>
        </p:txBody>
      </p:sp>
      <p:sp>
        <p:nvSpPr>
          <p:cNvPr id="103428" name="Rectangle 3"/>
          <p:cNvSpPr>
            <a:spLocks noGrp="1" noChangeArrowheads="1"/>
          </p:cNvSpPr>
          <p:nvPr>
            <p:ph type="body" idx="1"/>
          </p:nvPr>
        </p:nvSpPr>
        <p:spPr>
          <a:xfrm>
            <a:off x="153416" y="2089770"/>
            <a:ext cx="8955088" cy="2419350"/>
          </a:xfrm>
        </p:spPr>
        <p:txBody>
          <a:bodyPr/>
          <a:lstStyle/>
          <a:p>
            <a:pPr eaLnBrk="1" hangingPunct="1">
              <a:lnSpc>
                <a:spcPct val="90000"/>
              </a:lnSpc>
            </a:pPr>
            <a:r>
              <a:rPr lang="zh-CN" altLang="en-US" sz="2400" b="1" dirty="0"/>
              <a:t>生成树（</a:t>
            </a:r>
            <a:r>
              <a:rPr lang="en-US" altLang="zh-CN" sz="2400" b="1" dirty="0"/>
              <a:t>Spanning Tree</a:t>
            </a:r>
            <a:r>
              <a:rPr lang="zh-CN" altLang="en-US" sz="2400" b="1" dirty="0"/>
              <a:t>）算法由</a:t>
            </a:r>
            <a:r>
              <a:rPr lang="en-US" altLang="zh-CN" sz="2400" b="1" dirty="0"/>
              <a:t>Digital</a:t>
            </a:r>
            <a:r>
              <a:rPr lang="zh-CN" altLang="en-US" sz="2400" b="1" dirty="0"/>
              <a:t>公司的</a:t>
            </a:r>
            <a:r>
              <a:rPr lang="en-US" altLang="zh-CN" sz="2400" b="1" dirty="0" err="1"/>
              <a:t>Radia</a:t>
            </a:r>
            <a:r>
              <a:rPr lang="en-US" altLang="zh-CN" sz="2400" b="1" dirty="0"/>
              <a:t> </a:t>
            </a:r>
            <a:r>
              <a:rPr lang="en-US" altLang="zh-CN" sz="2400" b="1" dirty="0" err="1"/>
              <a:t>Perkman</a:t>
            </a:r>
            <a:r>
              <a:rPr lang="zh-CN" altLang="en-US" sz="2400" b="1" dirty="0"/>
              <a:t>发明，</a:t>
            </a:r>
            <a:r>
              <a:rPr lang="en-US" altLang="zh-CN" sz="2400" b="1" dirty="0"/>
              <a:t>IEEE</a:t>
            </a:r>
            <a:r>
              <a:rPr lang="zh-CN" altLang="en-US" sz="2400" b="1" dirty="0"/>
              <a:t>标准化为生成树协议，也称为</a:t>
            </a:r>
            <a:r>
              <a:rPr lang="en-US" altLang="zh-CN" sz="2400" b="1" dirty="0"/>
              <a:t>802.1d</a:t>
            </a:r>
          </a:p>
          <a:p>
            <a:pPr eaLnBrk="1" hangingPunct="1">
              <a:lnSpc>
                <a:spcPct val="90000"/>
              </a:lnSpc>
            </a:pPr>
            <a:r>
              <a:rPr lang="zh-CN" altLang="en-US" sz="2400" b="1" dirty="0"/>
              <a:t>生成树算法的思想</a:t>
            </a:r>
          </a:p>
          <a:p>
            <a:pPr lvl="1" eaLnBrk="1" hangingPunct="1">
              <a:lnSpc>
                <a:spcPct val="90000"/>
              </a:lnSpc>
            </a:pPr>
            <a:r>
              <a:rPr lang="zh-CN" altLang="en-US" sz="2000" b="1" dirty="0"/>
              <a:t>将扩展局域网看作是有环的图，图的顶点表示网桥或者交换机，图的边表示它们之间不仅直接相连，而且还可以转发帧，那么生成树就是覆盖这个图的所有顶点的无环子</a:t>
            </a:r>
            <a:r>
              <a:rPr lang="zh-CN" altLang="en-US" sz="2000" b="1" dirty="0" smtClean="0"/>
              <a:t>图（用于帧转发） </a:t>
            </a:r>
            <a:endParaRPr lang="zh-CN" altLang="en-US" sz="2000" b="1" dirty="0"/>
          </a:p>
        </p:txBody>
      </p:sp>
      <p:grpSp>
        <p:nvGrpSpPr>
          <p:cNvPr id="2" name="组合 28"/>
          <p:cNvGrpSpPr>
            <a:grpSpLocks/>
          </p:cNvGrpSpPr>
          <p:nvPr/>
        </p:nvGrpSpPr>
        <p:grpSpPr bwMode="auto">
          <a:xfrm>
            <a:off x="2051050" y="4282937"/>
            <a:ext cx="5473278" cy="2170399"/>
            <a:chOff x="2339975" y="4292600"/>
            <a:chExt cx="5473278" cy="2170400"/>
          </a:xfrm>
        </p:grpSpPr>
        <p:sp>
          <p:nvSpPr>
            <p:cNvPr id="103430" name="Oval 5"/>
            <p:cNvSpPr>
              <a:spLocks noChangeArrowheads="1"/>
            </p:cNvSpPr>
            <p:nvPr/>
          </p:nvSpPr>
          <p:spPr bwMode="auto">
            <a:xfrm>
              <a:off x="3132138" y="4292600"/>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31" name="Oval 6"/>
            <p:cNvSpPr>
              <a:spLocks noChangeArrowheads="1"/>
            </p:cNvSpPr>
            <p:nvPr/>
          </p:nvSpPr>
          <p:spPr bwMode="auto">
            <a:xfrm>
              <a:off x="3995738" y="4579938"/>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32" name="Oval 7"/>
            <p:cNvSpPr>
              <a:spLocks noChangeArrowheads="1"/>
            </p:cNvSpPr>
            <p:nvPr/>
          </p:nvSpPr>
          <p:spPr bwMode="auto">
            <a:xfrm>
              <a:off x="3205163" y="5084763"/>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33" name="Oval 8"/>
            <p:cNvSpPr>
              <a:spLocks noChangeArrowheads="1"/>
            </p:cNvSpPr>
            <p:nvPr/>
          </p:nvSpPr>
          <p:spPr bwMode="auto">
            <a:xfrm>
              <a:off x="4067175" y="5300663"/>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34" name="Oval 9"/>
            <p:cNvSpPr>
              <a:spLocks noChangeArrowheads="1"/>
            </p:cNvSpPr>
            <p:nvPr/>
          </p:nvSpPr>
          <p:spPr bwMode="auto">
            <a:xfrm>
              <a:off x="2700338" y="5659438"/>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35" name="Line 10"/>
            <p:cNvSpPr>
              <a:spLocks noChangeShapeType="1"/>
            </p:cNvSpPr>
            <p:nvPr/>
          </p:nvSpPr>
          <p:spPr bwMode="auto">
            <a:xfrm>
              <a:off x="3276600" y="4581525"/>
              <a:ext cx="71438" cy="503238"/>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36" name="Line 11"/>
            <p:cNvSpPr>
              <a:spLocks noChangeShapeType="1"/>
            </p:cNvSpPr>
            <p:nvPr/>
          </p:nvSpPr>
          <p:spPr bwMode="auto">
            <a:xfrm>
              <a:off x="3421063" y="4508500"/>
              <a:ext cx="574675" cy="21590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37" name="Line 12"/>
            <p:cNvSpPr>
              <a:spLocks noChangeShapeType="1"/>
            </p:cNvSpPr>
            <p:nvPr/>
          </p:nvSpPr>
          <p:spPr bwMode="auto">
            <a:xfrm flipH="1">
              <a:off x="3421063" y="4868863"/>
              <a:ext cx="647700" cy="287337"/>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38" name="Line 13"/>
            <p:cNvSpPr>
              <a:spLocks noChangeShapeType="1"/>
            </p:cNvSpPr>
            <p:nvPr/>
          </p:nvSpPr>
          <p:spPr bwMode="auto">
            <a:xfrm>
              <a:off x="3492500" y="5300663"/>
              <a:ext cx="576263" cy="73025"/>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39" name="Line 14"/>
            <p:cNvSpPr>
              <a:spLocks noChangeShapeType="1"/>
            </p:cNvSpPr>
            <p:nvPr/>
          </p:nvSpPr>
          <p:spPr bwMode="auto">
            <a:xfrm flipH="1">
              <a:off x="2916238" y="5373688"/>
              <a:ext cx="360362" cy="287337"/>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40" name="Line 15"/>
            <p:cNvSpPr>
              <a:spLocks noChangeShapeType="1"/>
            </p:cNvSpPr>
            <p:nvPr/>
          </p:nvSpPr>
          <p:spPr bwMode="auto">
            <a:xfrm flipV="1">
              <a:off x="2987675" y="5516563"/>
              <a:ext cx="1152525" cy="288925"/>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41" name="Oval 16"/>
            <p:cNvSpPr>
              <a:spLocks noChangeArrowheads="1"/>
            </p:cNvSpPr>
            <p:nvPr/>
          </p:nvSpPr>
          <p:spPr bwMode="auto">
            <a:xfrm>
              <a:off x="5868988" y="4292600"/>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42" name="Oval 17"/>
            <p:cNvSpPr>
              <a:spLocks noChangeArrowheads="1"/>
            </p:cNvSpPr>
            <p:nvPr/>
          </p:nvSpPr>
          <p:spPr bwMode="auto">
            <a:xfrm>
              <a:off x="6732588" y="4579938"/>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43" name="Oval 18"/>
            <p:cNvSpPr>
              <a:spLocks noChangeArrowheads="1"/>
            </p:cNvSpPr>
            <p:nvPr/>
          </p:nvSpPr>
          <p:spPr bwMode="auto">
            <a:xfrm>
              <a:off x="5942013" y="5084763"/>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44" name="Oval 19"/>
            <p:cNvSpPr>
              <a:spLocks noChangeArrowheads="1"/>
            </p:cNvSpPr>
            <p:nvPr/>
          </p:nvSpPr>
          <p:spPr bwMode="auto">
            <a:xfrm>
              <a:off x="6804025" y="5300663"/>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45" name="Oval 20"/>
            <p:cNvSpPr>
              <a:spLocks noChangeArrowheads="1"/>
            </p:cNvSpPr>
            <p:nvPr/>
          </p:nvSpPr>
          <p:spPr bwMode="auto">
            <a:xfrm>
              <a:off x="5437188" y="5659438"/>
              <a:ext cx="288925" cy="288925"/>
            </a:xfrm>
            <a:prstGeom prst="ellipse">
              <a:avLst/>
            </a:prstGeom>
            <a:solidFill>
              <a:srgbClr val="EBF7FF"/>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46" name="Line 21"/>
            <p:cNvSpPr>
              <a:spLocks noChangeShapeType="1"/>
            </p:cNvSpPr>
            <p:nvPr/>
          </p:nvSpPr>
          <p:spPr bwMode="auto">
            <a:xfrm>
              <a:off x="6013450" y="4581525"/>
              <a:ext cx="71438" cy="503238"/>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47" name="Line 22"/>
            <p:cNvSpPr>
              <a:spLocks noChangeShapeType="1"/>
            </p:cNvSpPr>
            <p:nvPr/>
          </p:nvSpPr>
          <p:spPr bwMode="auto">
            <a:xfrm>
              <a:off x="6157913" y="4508500"/>
              <a:ext cx="574675" cy="21590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48" name="Line 23"/>
            <p:cNvSpPr>
              <a:spLocks noChangeShapeType="1"/>
            </p:cNvSpPr>
            <p:nvPr/>
          </p:nvSpPr>
          <p:spPr bwMode="auto">
            <a:xfrm>
              <a:off x="6229350" y="5300663"/>
              <a:ext cx="576263" cy="73025"/>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49" name="Line 24"/>
            <p:cNvSpPr>
              <a:spLocks noChangeShapeType="1"/>
            </p:cNvSpPr>
            <p:nvPr/>
          </p:nvSpPr>
          <p:spPr bwMode="auto">
            <a:xfrm flipH="1">
              <a:off x="5653088" y="5373688"/>
              <a:ext cx="360362" cy="287337"/>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3450" name="Text Box 25"/>
            <p:cNvSpPr txBox="1">
              <a:spLocks noChangeArrowheads="1"/>
            </p:cNvSpPr>
            <p:nvPr/>
          </p:nvSpPr>
          <p:spPr bwMode="auto">
            <a:xfrm>
              <a:off x="2339975" y="6093668"/>
              <a:ext cx="25929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dirty="0">
                  <a:latin typeface="Arial" panose="020B0604020202020204" pitchFamily="34" charset="0"/>
                </a:rPr>
                <a:t>有环</a:t>
              </a:r>
              <a:r>
                <a:rPr lang="zh-CN" altLang="en-US" sz="1800" dirty="0" smtClean="0">
                  <a:latin typeface="Arial" panose="020B0604020202020204" pitchFamily="34" charset="0"/>
                </a:rPr>
                <a:t>图（</a:t>
              </a:r>
              <a:r>
                <a:rPr lang="zh-CN" altLang="en-US" sz="1800" dirty="0" smtClean="0">
                  <a:solidFill>
                    <a:srgbClr val="FF0000"/>
                  </a:solidFill>
                  <a:latin typeface="Arial" panose="020B0604020202020204" pitchFamily="34" charset="0"/>
                </a:rPr>
                <a:t>物理连接拓扑</a:t>
              </a:r>
              <a:r>
                <a:rPr lang="zh-CN" altLang="en-US" sz="1800" dirty="0" smtClean="0">
                  <a:latin typeface="Arial" panose="020B0604020202020204" pitchFamily="34" charset="0"/>
                </a:rPr>
                <a:t>）</a:t>
              </a:r>
              <a:endParaRPr lang="zh-CN" altLang="en-US" sz="1800" dirty="0">
                <a:latin typeface="Arial" panose="020B0604020202020204" pitchFamily="34" charset="0"/>
              </a:endParaRPr>
            </a:p>
          </p:txBody>
        </p:sp>
        <p:sp>
          <p:nvSpPr>
            <p:cNvPr id="103451" name="Text Box 26"/>
            <p:cNvSpPr txBox="1">
              <a:spLocks noChangeArrowheads="1"/>
            </p:cNvSpPr>
            <p:nvPr/>
          </p:nvSpPr>
          <p:spPr bwMode="auto">
            <a:xfrm>
              <a:off x="5222454" y="6019041"/>
              <a:ext cx="2590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dirty="0">
                  <a:latin typeface="Arial" panose="020B0604020202020204" pitchFamily="34" charset="0"/>
                </a:rPr>
                <a:t>无环子</a:t>
              </a:r>
              <a:r>
                <a:rPr lang="zh-CN" altLang="en-US" sz="1800" dirty="0" smtClean="0">
                  <a:latin typeface="Arial" panose="020B0604020202020204" pitchFamily="34" charset="0"/>
                </a:rPr>
                <a:t>图（</a:t>
              </a:r>
              <a:r>
                <a:rPr lang="zh-CN" altLang="en-US" sz="1800" dirty="0" smtClean="0">
                  <a:solidFill>
                    <a:srgbClr val="FF0000"/>
                  </a:solidFill>
                  <a:latin typeface="Arial" panose="020B0604020202020204" pitchFamily="34" charset="0"/>
                </a:rPr>
                <a:t>帧转发拓扑</a:t>
              </a:r>
              <a:r>
                <a:rPr lang="zh-CN" altLang="en-US" sz="1800" dirty="0" smtClean="0">
                  <a:latin typeface="Arial" panose="020B0604020202020204" pitchFamily="34" charset="0"/>
                </a:rPr>
                <a:t>）</a:t>
              </a:r>
              <a:endParaRPr lang="zh-CN" altLang="en-US" sz="1800" dirty="0">
                <a:latin typeface="Arial" panose="020B0604020202020204" pitchFamily="34" charset="0"/>
              </a:endParaRPr>
            </a:p>
          </p:txBody>
        </p:sp>
        <p:sp>
          <p:nvSpPr>
            <p:cNvPr id="103452" name="AutoShape 27"/>
            <p:cNvSpPr>
              <a:spLocks noChangeArrowheads="1"/>
            </p:cNvSpPr>
            <p:nvPr/>
          </p:nvSpPr>
          <p:spPr bwMode="auto">
            <a:xfrm>
              <a:off x="4500563" y="5013325"/>
              <a:ext cx="1223962" cy="360363"/>
            </a:xfrm>
            <a:prstGeom prst="rightArrow">
              <a:avLst>
                <a:gd name="adj1" fmla="val 50000"/>
                <a:gd name="adj2" fmla="val 84912"/>
              </a:avLst>
            </a:prstGeom>
            <a:solidFill>
              <a:srgbClr val="EBF7FF"/>
            </a:solidFill>
            <a:ln w="9525" algn="ctr">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03453" name="Text Box 28"/>
            <p:cNvSpPr txBox="1">
              <a:spLocks noChangeArrowheads="1"/>
            </p:cNvSpPr>
            <p:nvPr/>
          </p:nvSpPr>
          <p:spPr bwMode="auto">
            <a:xfrm>
              <a:off x="4286250" y="46529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a:latin typeface="Arial" panose="020B0604020202020204" pitchFamily="34" charset="0"/>
                </a:rPr>
                <a:t>生成树算法</a:t>
              </a: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2D25D0F-0647-4EE8-AD10-28FEE3A622D3}" type="slidenum">
              <a:rPr lang="en-US" altLang="zh-CN" sz="1400" b="0"/>
              <a:pPr eaLnBrk="1" hangingPunct="1"/>
              <a:t>104</a:t>
            </a:fld>
            <a:endParaRPr lang="en-US" altLang="zh-CN" sz="1400" b="0"/>
          </a:p>
        </p:txBody>
      </p:sp>
      <p:sp>
        <p:nvSpPr>
          <p:cNvPr id="111619"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111620"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t>4.2 </a:t>
            </a:r>
            <a:r>
              <a:rPr lang="zh-CN" altLang="en-US" dirty="0"/>
              <a:t>多路访问协议</a:t>
            </a:r>
          </a:p>
          <a:p>
            <a:pPr eaLnBrk="1" hangingPunct="1"/>
            <a:r>
              <a:rPr lang="en-US" altLang="zh-CN" dirty="0"/>
              <a:t>4.3 </a:t>
            </a:r>
            <a:r>
              <a:rPr lang="zh-CN" altLang="en-US" dirty="0"/>
              <a:t>以太网</a:t>
            </a:r>
          </a:p>
          <a:p>
            <a:pPr eaLnBrk="1" hangingPunct="1"/>
            <a:r>
              <a:rPr lang="en-US" altLang="zh-CN" dirty="0"/>
              <a:t>4.4 802.11</a:t>
            </a:r>
            <a:r>
              <a:rPr lang="zh-CN" altLang="en-US" dirty="0"/>
              <a:t>无线局域网</a:t>
            </a:r>
          </a:p>
          <a:p>
            <a:pPr eaLnBrk="1" hangingPunct="1"/>
            <a:r>
              <a:rPr lang="en-US" altLang="zh-CN" dirty="0"/>
              <a:t>4.5 </a:t>
            </a:r>
            <a:r>
              <a:rPr lang="zh-CN" altLang="en-US" dirty="0"/>
              <a:t>扩展局域网</a:t>
            </a:r>
          </a:p>
          <a:p>
            <a:pPr eaLnBrk="1" hangingPunct="1"/>
            <a:r>
              <a:rPr lang="en-US" altLang="zh-CN" dirty="0">
                <a:solidFill>
                  <a:schemeClr val="hlink"/>
                </a:solidFill>
              </a:rPr>
              <a:t>4.6 </a:t>
            </a:r>
            <a:r>
              <a:rPr lang="zh-CN" altLang="en-US" dirty="0">
                <a:solidFill>
                  <a:schemeClr val="hlink"/>
                </a:solidFill>
              </a:rPr>
              <a:t>虚拟局域网</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45F5ED5-1777-4729-A2F4-2BACE44AF745}" type="slidenum">
              <a:rPr lang="en-US" altLang="zh-CN" sz="1400" b="0"/>
              <a:pPr eaLnBrk="1" hangingPunct="1"/>
              <a:t>105</a:t>
            </a:fld>
            <a:endParaRPr lang="en-US" altLang="zh-CN" sz="1400" b="0"/>
          </a:p>
        </p:txBody>
      </p:sp>
      <p:sp>
        <p:nvSpPr>
          <p:cNvPr id="112643" name="Rectangle 2"/>
          <p:cNvSpPr>
            <a:spLocks noGrp="1" noChangeArrowheads="1"/>
          </p:cNvSpPr>
          <p:nvPr>
            <p:ph type="title"/>
          </p:nvPr>
        </p:nvSpPr>
        <p:spPr/>
        <p:txBody>
          <a:bodyPr/>
          <a:lstStyle/>
          <a:p>
            <a:pPr eaLnBrk="1" hangingPunct="1"/>
            <a:r>
              <a:rPr lang="zh-CN" altLang="en-US"/>
              <a:t>背景</a:t>
            </a:r>
          </a:p>
        </p:txBody>
      </p:sp>
      <p:sp>
        <p:nvSpPr>
          <p:cNvPr id="112644" name="Rectangle 3"/>
          <p:cNvSpPr>
            <a:spLocks noGrp="1" noChangeArrowheads="1"/>
          </p:cNvSpPr>
          <p:nvPr>
            <p:ph type="body" idx="1"/>
          </p:nvPr>
        </p:nvSpPr>
        <p:spPr>
          <a:xfrm>
            <a:off x="1182688" y="2017713"/>
            <a:ext cx="7772400" cy="3282950"/>
          </a:xfrm>
        </p:spPr>
        <p:txBody>
          <a:bodyPr/>
          <a:lstStyle/>
          <a:p>
            <a:pPr eaLnBrk="1" hangingPunct="1"/>
            <a:r>
              <a:rPr lang="zh-CN" altLang="en-US" sz="2800" b="1"/>
              <a:t>扩展局域网中，交换机的使用能提高每个用户的数据传输速率，但不能隔离广播业务量，而虚拟局域网技术就是一种代替路由器来隔离广播业务量的解决方法</a:t>
            </a:r>
          </a:p>
          <a:p>
            <a:pPr eaLnBrk="1" hangingPunct="1"/>
            <a:r>
              <a:rPr lang="zh-CN" altLang="en-US" sz="2800" b="1"/>
              <a:t>虚拟局域网技术在企业或者机构内部被用来实现不同部门的网络划分，以增强可管理性和安全性</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B2DA7D9-F5B2-4706-91CA-BCCBCDA07B4A}" type="slidenum">
              <a:rPr lang="en-US" altLang="zh-CN" sz="1400" b="0"/>
              <a:pPr eaLnBrk="1" hangingPunct="1"/>
              <a:t>106</a:t>
            </a:fld>
            <a:endParaRPr lang="en-US" altLang="zh-CN" sz="1400" b="0"/>
          </a:p>
        </p:txBody>
      </p:sp>
      <p:sp>
        <p:nvSpPr>
          <p:cNvPr id="113667" name="Rectangle 2"/>
          <p:cNvSpPr>
            <a:spLocks noGrp="1" noChangeArrowheads="1"/>
          </p:cNvSpPr>
          <p:nvPr>
            <p:ph type="title"/>
          </p:nvPr>
        </p:nvSpPr>
        <p:spPr/>
        <p:txBody>
          <a:bodyPr/>
          <a:lstStyle/>
          <a:p>
            <a:pPr eaLnBrk="1" hangingPunct="1"/>
            <a:r>
              <a:rPr lang="zh-CN" altLang="en-US"/>
              <a:t>虚拟局域网</a:t>
            </a:r>
          </a:p>
        </p:txBody>
      </p:sp>
      <p:sp>
        <p:nvSpPr>
          <p:cNvPr id="113668" name="Rectangle 3"/>
          <p:cNvSpPr>
            <a:spLocks noGrp="1" noChangeArrowheads="1"/>
          </p:cNvSpPr>
          <p:nvPr>
            <p:ph type="body" idx="1"/>
          </p:nvPr>
        </p:nvSpPr>
        <p:spPr>
          <a:xfrm>
            <a:off x="539750" y="1944688"/>
            <a:ext cx="7772400" cy="404812"/>
          </a:xfrm>
        </p:spPr>
        <p:txBody>
          <a:bodyPr/>
          <a:lstStyle/>
          <a:p>
            <a:pPr eaLnBrk="1" hangingPunct="1">
              <a:lnSpc>
                <a:spcPct val="80000"/>
              </a:lnSpc>
            </a:pPr>
            <a:r>
              <a:rPr lang="zh-CN" altLang="en-US" sz="2400" b="1"/>
              <a:t>对应着</a:t>
            </a:r>
            <a:r>
              <a:rPr lang="en-US" altLang="zh-CN" sz="2400" b="1"/>
              <a:t>IEEE 802.1Q</a:t>
            </a:r>
          </a:p>
        </p:txBody>
      </p:sp>
      <p:sp>
        <p:nvSpPr>
          <p:cNvPr id="113669" name="圆角矩形 4"/>
          <p:cNvSpPr>
            <a:spLocks noChangeArrowheads="1"/>
          </p:cNvSpPr>
          <p:nvPr/>
        </p:nvSpPr>
        <p:spPr bwMode="auto">
          <a:xfrm>
            <a:off x="144463" y="2565400"/>
            <a:ext cx="3851275" cy="3887788"/>
          </a:xfrm>
          <a:prstGeom prst="roundRect">
            <a:avLst>
              <a:gd name="adj" fmla="val 16667"/>
            </a:avLst>
          </a:prstGeom>
          <a:solidFill>
            <a:schemeClr val="bg1"/>
          </a:solidFill>
          <a:ln w="9525" algn="ctr">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2000">
                <a:latin typeface="Arial" panose="020B0604020202020204" pitchFamily="34" charset="0"/>
              </a:rPr>
              <a:t>L2</a:t>
            </a:r>
            <a:r>
              <a:rPr lang="zh-CN" altLang="en-US" sz="2000">
                <a:latin typeface="Arial" panose="020B0604020202020204" pitchFamily="34" charset="0"/>
              </a:rPr>
              <a:t>交换机：转发广播帧，不能隔离广播域</a:t>
            </a:r>
          </a:p>
          <a:p>
            <a:pPr eaLnBrk="1" hangingPunct="1">
              <a:spcBef>
                <a:spcPct val="0"/>
              </a:spcBef>
            </a:pPr>
            <a:r>
              <a:rPr lang="en-US" altLang="zh-CN" sz="2000">
                <a:latin typeface="Arial" panose="020B0604020202020204" pitchFamily="34" charset="0"/>
              </a:rPr>
              <a:t>L3</a:t>
            </a:r>
            <a:r>
              <a:rPr lang="zh-CN" altLang="en-US" sz="2000">
                <a:latin typeface="Arial" panose="020B0604020202020204" pitchFamily="34" charset="0"/>
              </a:rPr>
              <a:t>交换机</a:t>
            </a:r>
            <a:r>
              <a:rPr lang="en-US" altLang="zh-CN" sz="2000">
                <a:latin typeface="Arial" panose="020B0604020202020204" pitchFamily="34" charset="0"/>
              </a:rPr>
              <a:t>/</a:t>
            </a:r>
            <a:r>
              <a:rPr lang="zh-CN" altLang="en-US" sz="2000">
                <a:latin typeface="Arial" panose="020B0604020202020204" pitchFamily="34" charset="0"/>
              </a:rPr>
              <a:t>路由器：不转发广播帧，隔离广播域，为局域网的边界</a:t>
            </a:r>
          </a:p>
          <a:p>
            <a:pPr eaLnBrk="1" hangingPunct="1">
              <a:lnSpc>
                <a:spcPts val="1000"/>
              </a:lnSpc>
              <a:spcBef>
                <a:spcPct val="0"/>
              </a:spcBef>
            </a:pPr>
            <a:endParaRPr lang="zh-CN" altLang="en-US" sz="2000">
              <a:latin typeface="Arial" panose="020B0604020202020204" pitchFamily="34" charset="0"/>
            </a:endParaRPr>
          </a:p>
          <a:p>
            <a:pPr eaLnBrk="1" hangingPunct="1">
              <a:spcBef>
                <a:spcPct val="0"/>
              </a:spcBef>
            </a:pPr>
            <a:r>
              <a:rPr lang="zh-CN" altLang="en-US" sz="2000">
                <a:latin typeface="Arial" panose="020B0604020202020204" pitchFamily="34" charset="0"/>
              </a:rPr>
              <a:t>虚拟局域网（</a:t>
            </a:r>
            <a:r>
              <a:rPr lang="en-US" altLang="zh-CN" sz="2000">
                <a:latin typeface="Arial" panose="020B0604020202020204" pitchFamily="34" charset="0"/>
              </a:rPr>
              <a:t>VLAN</a:t>
            </a:r>
            <a:r>
              <a:rPr lang="zh-CN" altLang="en-US" sz="2000">
                <a:latin typeface="Arial" panose="020B0604020202020204" pitchFamily="34" charset="0"/>
              </a:rPr>
              <a:t>：</a:t>
            </a:r>
            <a:r>
              <a:rPr lang="en-US" altLang="zh-CN" sz="2000">
                <a:latin typeface="Arial" panose="020B0604020202020204" pitchFamily="34" charset="0"/>
              </a:rPr>
              <a:t>Virtual LAN</a:t>
            </a:r>
            <a:r>
              <a:rPr lang="zh-CN" altLang="en-US" sz="2000">
                <a:latin typeface="Arial" panose="020B0604020202020204" pitchFamily="34" charset="0"/>
              </a:rPr>
              <a:t>）：将一个由</a:t>
            </a:r>
            <a:r>
              <a:rPr lang="en-US" altLang="zh-CN" sz="2000">
                <a:latin typeface="Arial" panose="020B0604020202020204" pitchFamily="34" charset="0"/>
              </a:rPr>
              <a:t>L2</a:t>
            </a:r>
            <a:r>
              <a:rPr lang="zh-CN" altLang="en-US" sz="2000">
                <a:latin typeface="Arial" panose="020B0604020202020204" pitchFamily="34" charset="0"/>
              </a:rPr>
              <a:t>交换机或者网桥互连组成的</a:t>
            </a:r>
            <a:r>
              <a:rPr lang="en-US" altLang="zh-CN" sz="2000">
                <a:latin typeface="Arial" panose="020B0604020202020204" pitchFamily="34" charset="0"/>
              </a:rPr>
              <a:t>LAN</a:t>
            </a:r>
            <a:r>
              <a:rPr lang="zh-CN" altLang="en-US" sz="2000">
                <a:latin typeface="Arial" panose="020B0604020202020204" pitchFamily="34" charset="0"/>
              </a:rPr>
              <a:t>划分成若干个独立的广播域，每个广播域对应着</a:t>
            </a:r>
            <a:r>
              <a:rPr lang="en-US" altLang="zh-CN" sz="2000">
                <a:latin typeface="Arial" panose="020B0604020202020204" pitchFamily="34" charset="0"/>
              </a:rPr>
              <a:t>1</a:t>
            </a:r>
            <a:r>
              <a:rPr lang="zh-CN" altLang="en-US" sz="2000">
                <a:latin typeface="Arial" panose="020B0604020202020204" pitchFamily="34" charset="0"/>
              </a:rPr>
              <a:t>个</a:t>
            </a:r>
            <a:r>
              <a:rPr lang="en-US" altLang="zh-CN" sz="2000">
                <a:latin typeface="Arial" panose="020B0604020202020204" pitchFamily="34" charset="0"/>
              </a:rPr>
              <a:t>VLAN</a:t>
            </a:r>
          </a:p>
        </p:txBody>
      </p:sp>
      <p:pic>
        <p:nvPicPr>
          <p:cNvPr id="1136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601913"/>
            <a:ext cx="5148262"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 Box 9"/>
          <p:cNvSpPr txBox="1">
            <a:spLocks noChangeArrowheads="1"/>
          </p:cNvSpPr>
          <p:nvPr/>
        </p:nvSpPr>
        <p:spPr bwMode="auto">
          <a:xfrm>
            <a:off x="5292725" y="50371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solidFill>
                  <a:schemeClr val="accent1"/>
                </a:solidFill>
              </a:rPr>
              <a:t>L2</a:t>
            </a:r>
            <a:r>
              <a:rPr lang="zh-CN" altLang="en-US" sz="1600">
                <a:solidFill>
                  <a:schemeClr val="accent1"/>
                </a:solidFill>
              </a:rPr>
              <a:t>交换机</a:t>
            </a:r>
          </a:p>
        </p:txBody>
      </p:sp>
      <p:sp>
        <p:nvSpPr>
          <p:cNvPr id="113672" name="Text Box 10"/>
          <p:cNvSpPr txBox="1">
            <a:spLocks noChangeArrowheads="1"/>
          </p:cNvSpPr>
          <p:nvPr/>
        </p:nvSpPr>
        <p:spPr bwMode="auto">
          <a:xfrm>
            <a:off x="4356100" y="29479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solidFill>
                  <a:schemeClr val="accent1"/>
                </a:solidFill>
              </a:rPr>
              <a:t>L2</a:t>
            </a:r>
            <a:r>
              <a:rPr lang="zh-CN" altLang="en-US" sz="1600">
                <a:solidFill>
                  <a:schemeClr val="accent1"/>
                </a:solidFill>
              </a:rPr>
              <a:t>交换机</a:t>
            </a:r>
          </a:p>
        </p:txBody>
      </p:sp>
      <p:sp>
        <p:nvSpPr>
          <p:cNvPr id="113673" name="Text Box 11"/>
          <p:cNvSpPr txBox="1">
            <a:spLocks noChangeArrowheads="1"/>
          </p:cNvSpPr>
          <p:nvPr/>
        </p:nvSpPr>
        <p:spPr bwMode="auto">
          <a:xfrm>
            <a:off x="6011863" y="3813175"/>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solidFill>
                  <a:schemeClr val="accent1"/>
                </a:solidFill>
              </a:rPr>
              <a:t>L2</a:t>
            </a:r>
            <a:r>
              <a:rPr lang="zh-CN" altLang="en-US" sz="1600">
                <a:solidFill>
                  <a:schemeClr val="accent1"/>
                </a:solidFill>
              </a:rPr>
              <a:t>交换机</a:t>
            </a:r>
          </a:p>
        </p:txBody>
      </p:sp>
      <p:sp>
        <p:nvSpPr>
          <p:cNvPr id="113674" name="Text Box 12"/>
          <p:cNvSpPr txBox="1">
            <a:spLocks noChangeArrowheads="1"/>
          </p:cNvSpPr>
          <p:nvPr/>
        </p:nvSpPr>
        <p:spPr bwMode="auto">
          <a:xfrm>
            <a:off x="7524750" y="2660650"/>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solidFill>
                  <a:schemeClr val="accent1"/>
                </a:solidFill>
              </a:rPr>
              <a:t>L2</a:t>
            </a:r>
            <a:r>
              <a:rPr lang="zh-CN" altLang="en-US" sz="1600">
                <a:solidFill>
                  <a:schemeClr val="accent1"/>
                </a:solidFill>
              </a:rPr>
              <a:t>交换机</a:t>
            </a:r>
          </a:p>
        </p:txBody>
      </p:sp>
      <p:sp>
        <p:nvSpPr>
          <p:cNvPr id="113675" name="Text Box 13"/>
          <p:cNvSpPr txBox="1">
            <a:spLocks noChangeArrowheads="1"/>
          </p:cNvSpPr>
          <p:nvPr/>
        </p:nvSpPr>
        <p:spPr bwMode="auto">
          <a:xfrm rot="-1959185">
            <a:off x="7092950" y="4797425"/>
            <a:ext cx="1582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部  门   </a:t>
            </a:r>
            <a:r>
              <a:rPr lang="en-US" altLang="zh-CN" sz="1800"/>
              <a:t>A</a:t>
            </a:r>
          </a:p>
        </p:txBody>
      </p:sp>
      <p:sp>
        <p:nvSpPr>
          <p:cNvPr id="113676" name="Text Box 14"/>
          <p:cNvSpPr txBox="1">
            <a:spLocks noChangeArrowheads="1"/>
          </p:cNvSpPr>
          <p:nvPr/>
        </p:nvSpPr>
        <p:spPr bwMode="auto">
          <a:xfrm rot="-135405">
            <a:off x="5797550" y="2852738"/>
            <a:ext cx="1582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部  门   </a:t>
            </a:r>
            <a:r>
              <a:rPr lang="en-US" altLang="zh-CN" sz="1800"/>
              <a:t>B</a:t>
            </a:r>
          </a:p>
        </p:txBody>
      </p:sp>
      <p:sp>
        <p:nvSpPr>
          <p:cNvPr id="113677" name="Text Box 15"/>
          <p:cNvSpPr txBox="1">
            <a:spLocks noChangeArrowheads="1"/>
          </p:cNvSpPr>
          <p:nvPr/>
        </p:nvSpPr>
        <p:spPr bwMode="auto">
          <a:xfrm>
            <a:off x="4356100" y="47180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部 门  </a:t>
            </a:r>
            <a:r>
              <a:rPr lang="en-US" altLang="zh-CN" sz="1800"/>
              <a:t>C</a:t>
            </a:r>
          </a:p>
        </p:txBody>
      </p:sp>
      <p:sp>
        <p:nvSpPr>
          <p:cNvPr id="113678" name="Text Box 16"/>
          <p:cNvSpPr txBox="1">
            <a:spLocks noChangeArrowheads="1"/>
          </p:cNvSpPr>
          <p:nvPr/>
        </p:nvSpPr>
        <p:spPr bwMode="auto">
          <a:xfrm>
            <a:off x="5508625" y="4603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solidFill>
                  <a:schemeClr val="bg1"/>
                </a:solidFill>
              </a:rPr>
              <a:t>企业骨干交换网</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5BBC609-FEC7-461D-8D0E-7A7DB9404838}" type="slidenum">
              <a:rPr lang="en-US" altLang="zh-CN" sz="1400" b="0"/>
              <a:pPr eaLnBrk="1" hangingPunct="1"/>
              <a:t>107</a:t>
            </a:fld>
            <a:endParaRPr lang="en-US" altLang="zh-CN" sz="1400" b="0"/>
          </a:p>
        </p:txBody>
      </p:sp>
      <p:sp>
        <p:nvSpPr>
          <p:cNvPr id="114691" name="Rectangle 2"/>
          <p:cNvSpPr>
            <a:spLocks noGrp="1" noChangeArrowheads="1"/>
          </p:cNvSpPr>
          <p:nvPr>
            <p:ph type="title"/>
          </p:nvPr>
        </p:nvSpPr>
        <p:spPr/>
        <p:txBody>
          <a:bodyPr/>
          <a:lstStyle/>
          <a:p>
            <a:pPr eaLnBrk="1" hangingPunct="1"/>
            <a:r>
              <a:rPr lang="zh-CN" altLang="en-US"/>
              <a:t>原理</a:t>
            </a:r>
          </a:p>
        </p:txBody>
      </p:sp>
      <p:sp>
        <p:nvSpPr>
          <p:cNvPr id="114692" name="Rectangle 3"/>
          <p:cNvSpPr>
            <a:spLocks noGrp="1" noChangeArrowheads="1"/>
          </p:cNvSpPr>
          <p:nvPr>
            <p:ph type="body" idx="1"/>
          </p:nvPr>
        </p:nvSpPr>
        <p:spPr>
          <a:xfrm>
            <a:off x="1182688" y="2017713"/>
            <a:ext cx="7772400" cy="2635250"/>
          </a:xfrm>
        </p:spPr>
        <p:txBody>
          <a:bodyPr/>
          <a:lstStyle/>
          <a:p>
            <a:pPr eaLnBrk="1" hangingPunct="1">
              <a:lnSpc>
                <a:spcPct val="90000"/>
              </a:lnSpc>
            </a:pPr>
            <a:r>
              <a:rPr lang="zh-CN" altLang="en-US" sz="2800" b="1"/>
              <a:t>给每个</a:t>
            </a:r>
            <a:r>
              <a:rPr lang="en-US" altLang="zh-CN" sz="2800" b="1"/>
              <a:t>VLAN</a:t>
            </a:r>
            <a:r>
              <a:rPr lang="zh-CN" altLang="en-US" sz="2800" b="1"/>
              <a:t>分配一个标记（</a:t>
            </a:r>
            <a:r>
              <a:rPr lang="en-US" altLang="zh-CN" sz="2800" b="1"/>
              <a:t>Tag</a:t>
            </a:r>
            <a:r>
              <a:rPr lang="zh-CN" altLang="en-US" sz="2800" b="1"/>
              <a:t>），其中包含</a:t>
            </a:r>
            <a:r>
              <a:rPr lang="en-US" altLang="zh-CN" sz="2800" b="1"/>
              <a:t>VLAN ID</a:t>
            </a:r>
            <a:r>
              <a:rPr lang="zh-CN" altLang="en-US" sz="2800" b="1"/>
              <a:t>，</a:t>
            </a:r>
            <a:r>
              <a:rPr lang="en-US" altLang="zh-CN" sz="2800" b="1"/>
              <a:t>L2</a:t>
            </a:r>
            <a:r>
              <a:rPr lang="zh-CN" altLang="en-US" sz="2800" b="1"/>
              <a:t>交换机给来自</a:t>
            </a:r>
            <a:r>
              <a:rPr lang="en-US" altLang="zh-CN" sz="2800" b="1"/>
              <a:t>VLAN</a:t>
            </a:r>
            <a:r>
              <a:rPr lang="zh-CN" altLang="en-US" sz="2800" b="1"/>
              <a:t>的帧打上标记后转发，并且只可能在属于</a:t>
            </a:r>
            <a:r>
              <a:rPr lang="en-US" altLang="zh-CN" sz="2800" b="1"/>
              <a:t>VLAN</a:t>
            </a:r>
            <a:r>
              <a:rPr lang="zh-CN" altLang="en-US" sz="2800" b="1"/>
              <a:t>的那些端口上转发</a:t>
            </a:r>
          </a:p>
          <a:p>
            <a:pPr eaLnBrk="1" hangingPunct="1">
              <a:lnSpc>
                <a:spcPct val="90000"/>
              </a:lnSpc>
            </a:pPr>
            <a:r>
              <a:rPr lang="en-US" altLang="zh-CN" sz="2800" b="1"/>
              <a:t>VLAN</a:t>
            </a:r>
            <a:r>
              <a:rPr lang="zh-CN" altLang="en-US" sz="2800" b="1"/>
              <a:t>标记由</a:t>
            </a:r>
            <a:r>
              <a:rPr lang="en-US" altLang="zh-CN" sz="2800" b="1"/>
              <a:t>L2</a:t>
            </a:r>
            <a:r>
              <a:rPr lang="zh-CN" altLang="en-US" sz="2800" b="1"/>
              <a:t>交换机添加和去除，对连接在交换机上的设备透明</a:t>
            </a:r>
          </a:p>
        </p:txBody>
      </p:sp>
      <p:sp>
        <p:nvSpPr>
          <p:cNvPr id="55302" name="圆角矩形 5"/>
          <p:cNvSpPr>
            <a:spLocks noChangeArrowheads="1"/>
          </p:cNvSpPr>
          <p:nvPr/>
        </p:nvSpPr>
        <p:spPr bwMode="auto">
          <a:xfrm>
            <a:off x="71438" y="4724400"/>
            <a:ext cx="8964612" cy="935038"/>
          </a:xfrm>
          <a:prstGeom prst="roundRect">
            <a:avLst>
              <a:gd name="adj" fmla="val 16667"/>
            </a:avLst>
          </a:prstGeom>
          <a:solidFill>
            <a:srgbClr val="EBF7FF"/>
          </a:solidFill>
          <a:ln w="9525" algn="ctr">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a:solidFill>
                  <a:srgbClr val="FF0000"/>
                </a:solidFill>
                <a:latin typeface="Arial" panose="020B0604020202020204" pitchFamily="34" charset="0"/>
              </a:rPr>
              <a:t>L2</a:t>
            </a:r>
            <a:r>
              <a:rPr lang="zh-CN" altLang="en-US">
                <a:solidFill>
                  <a:srgbClr val="FF0000"/>
                </a:solidFill>
                <a:latin typeface="Arial" panose="020B0604020202020204" pitchFamily="34" charset="0"/>
              </a:rPr>
              <a:t>交换机若未配置</a:t>
            </a:r>
            <a:r>
              <a:rPr lang="en-US" altLang="zh-CN">
                <a:solidFill>
                  <a:srgbClr val="FF0000"/>
                </a:solidFill>
                <a:latin typeface="Arial" panose="020B0604020202020204" pitchFamily="34" charset="0"/>
              </a:rPr>
              <a:t>VLAN</a:t>
            </a:r>
            <a:r>
              <a:rPr lang="zh-CN" altLang="en-US">
                <a:solidFill>
                  <a:srgbClr val="FF0000"/>
                </a:solidFill>
                <a:latin typeface="Arial" panose="020B0604020202020204" pitchFamily="34" charset="0"/>
              </a:rPr>
              <a:t>，则将在所有端口转发广播帧，若配置了</a:t>
            </a:r>
            <a:r>
              <a:rPr lang="en-US" altLang="zh-CN">
                <a:solidFill>
                  <a:srgbClr val="FF0000"/>
                </a:solidFill>
                <a:latin typeface="Arial" panose="020B0604020202020204" pitchFamily="34" charset="0"/>
              </a:rPr>
              <a:t>VLAN</a:t>
            </a:r>
            <a:r>
              <a:rPr lang="zh-CN" altLang="en-US">
                <a:solidFill>
                  <a:srgbClr val="FF0000"/>
                </a:solidFill>
                <a:latin typeface="Arial" panose="020B0604020202020204" pitchFamily="34" charset="0"/>
              </a:rPr>
              <a:t>，则根据广播帧中</a:t>
            </a:r>
            <a:r>
              <a:rPr lang="en-US" altLang="zh-CN">
                <a:solidFill>
                  <a:srgbClr val="FF0000"/>
                </a:solidFill>
                <a:latin typeface="Arial" panose="020B0604020202020204" pitchFamily="34" charset="0"/>
              </a:rPr>
              <a:t>VLAN ID</a:t>
            </a:r>
            <a:r>
              <a:rPr lang="zh-CN" altLang="en-US">
                <a:solidFill>
                  <a:srgbClr val="FF0000"/>
                </a:solidFill>
                <a:latin typeface="Arial" panose="020B0604020202020204" pitchFamily="34" charset="0"/>
              </a:rPr>
              <a:t>向该</a:t>
            </a:r>
            <a:r>
              <a:rPr lang="en-US" altLang="zh-CN">
                <a:solidFill>
                  <a:srgbClr val="FF0000"/>
                </a:solidFill>
                <a:latin typeface="Arial" panose="020B0604020202020204" pitchFamily="34" charset="0"/>
              </a:rPr>
              <a:t>VLAN</a:t>
            </a:r>
            <a:r>
              <a:rPr lang="zh-CN" altLang="en-US">
                <a:solidFill>
                  <a:srgbClr val="FF0000"/>
                </a:solidFill>
                <a:latin typeface="Arial" panose="020B0604020202020204" pitchFamily="34" charset="0"/>
              </a:rPr>
              <a:t>所属的端口转发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blinds(horizontal)">
                                      <p:cBhvr>
                                        <p:cTn id="7"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7FEB5A41-01AF-4595-97BA-F8E4894D8649}" type="slidenum">
              <a:rPr lang="en-US" altLang="zh-CN" sz="1400" b="0"/>
              <a:pPr eaLnBrk="1" hangingPunct="1"/>
              <a:t>108</a:t>
            </a:fld>
            <a:endParaRPr lang="en-US" altLang="zh-CN" sz="1400" b="0"/>
          </a:p>
        </p:txBody>
      </p:sp>
      <p:sp>
        <p:nvSpPr>
          <p:cNvPr id="115715" name="Rectangle 2"/>
          <p:cNvSpPr>
            <a:spLocks noGrp="1" noChangeArrowheads="1"/>
          </p:cNvSpPr>
          <p:nvPr>
            <p:ph type="title"/>
          </p:nvPr>
        </p:nvSpPr>
        <p:spPr/>
        <p:txBody>
          <a:bodyPr/>
          <a:lstStyle/>
          <a:p>
            <a:pPr eaLnBrk="1" hangingPunct="1"/>
            <a:r>
              <a:rPr lang="en-US" altLang="zh-CN" b="1">
                <a:solidFill>
                  <a:schemeClr val="tx1"/>
                </a:solidFill>
              </a:rPr>
              <a:t>802.1Q</a:t>
            </a:r>
            <a:r>
              <a:rPr lang="zh-CN" altLang="en-US" b="1">
                <a:solidFill>
                  <a:schemeClr val="tx1"/>
                </a:solidFill>
              </a:rPr>
              <a:t>和</a:t>
            </a:r>
            <a:r>
              <a:rPr lang="en-US" altLang="zh-CN" b="1">
                <a:solidFill>
                  <a:schemeClr val="tx1"/>
                </a:solidFill>
              </a:rPr>
              <a:t>802.1p</a:t>
            </a:r>
          </a:p>
        </p:txBody>
      </p:sp>
      <p:sp>
        <p:nvSpPr>
          <p:cNvPr id="115716" name="Rectangle 3"/>
          <p:cNvSpPr>
            <a:spLocks noGrp="1" noChangeArrowheads="1"/>
          </p:cNvSpPr>
          <p:nvPr>
            <p:ph type="body" idx="1"/>
          </p:nvPr>
        </p:nvSpPr>
        <p:spPr>
          <a:xfrm>
            <a:off x="1182688" y="1844675"/>
            <a:ext cx="7772400" cy="547688"/>
          </a:xfrm>
        </p:spPr>
        <p:txBody>
          <a:bodyPr/>
          <a:lstStyle/>
          <a:p>
            <a:pPr eaLnBrk="1" hangingPunct="1">
              <a:lnSpc>
                <a:spcPct val="90000"/>
              </a:lnSpc>
            </a:pPr>
            <a:r>
              <a:rPr lang="zh-CN" altLang="en-US" sz="2400" b="1"/>
              <a:t>在原来帧头标的源地址后添加</a:t>
            </a:r>
            <a:r>
              <a:rPr lang="en-US" altLang="zh-CN" sz="2400" b="1"/>
              <a:t>4</a:t>
            </a:r>
            <a:r>
              <a:rPr lang="zh-CN" altLang="en-US" sz="2400" b="1"/>
              <a:t>字节标记（</a:t>
            </a:r>
            <a:r>
              <a:rPr lang="en-US" altLang="zh-CN" sz="2400" b="1"/>
              <a:t>Tag</a:t>
            </a:r>
            <a:r>
              <a:rPr lang="zh-CN" altLang="en-US" sz="2400" b="1"/>
              <a:t>）</a:t>
            </a:r>
          </a:p>
        </p:txBody>
      </p:sp>
      <p:grpSp>
        <p:nvGrpSpPr>
          <p:cNvPr id="2" name="Group 37"/>
          <p:cNvGrpSpPr>
            <a:grpSpLocks/>
          </p:cNvGrpSpPr>
          <p:nvPr/>
        </p:nvGrpSpPr>
        <p:grpSpPr bwMode="auto">
          <a:xfrm>
            <a:off x="468313" y="2276475"/>
            <a:ext cx="8351837" cy="3816350"/>
            <a:chOff x="810" y="1395"/>
            <a:chExt cx="4725" cy="2430"/>
          </a:xfrm>
        </p:grpSpPr>
        <p:sp>
          <p:nvSpPr>
            <p:cNvPr id="115719" name="矩形 4"/>
            <p:cNvSpPr>
              <a:spLocks noChangeArrowheads="1"/>
            </p:cNvSpPr>
            <p:nvPr/>
          </p:nvSpPr>
          <p:spPr bwMode="auto">
            <a:xfrm>
              <a:off x="810" y="1786"/>
              <a:ext cx="72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600">
                  <a:latin typeface="Arial" panose="020B0604020202020204" pitchFamily="34" charset="0"/>
                </a:rPr>
                <a:t>目的</a:t>
              </a:r>
              <a:br>
                <a:rPr lang="zh-CN" altLang="en-US" sz="1600">
                  <a:latin typeface="Arial" panose="020B0604020202020204" pitchFamily="34" charset="0"/>
                </a:rPr>
              </a:br>
              <a:r>
                <a:rPr lang="en-US" altLang="zh-CN" sz="1600">
                  <a:latin typeface="Arial" panose="020B0604020202020204" pitchFamily="34" charset="0"/>
                </a:rPr>
                <a:t>MAC</a:t>
              </a:r>
              <a:r>
                <a:rPr lang="zh-CN" altLang="en-US" sz="1600">
                  <a:latin typeface="Arial" panose="020B0604020202020204" pitchFamily="34" charset="0"/>
                </a:rPr>
                <a:t>地址</a:t>
              </a:r>
            </a:p>
          </p:txBody>
        </p:sp>
        <p:sp>
          <p:nvSpPr>
            <p:cNvPr id="115720" name="矩形 11"/>
            <p:cNvSpPr>
              <a:spLocks noChangeArrowheads="1"/>
            </p:cNvSpPr>
            <p:nvPr/>
          </p:nvSpPr>
          <p:spPr bwMode="auto">
            <a:xfrm>
              <a:off x="1664" y="2295"/>
              <a:ext cx="63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User Priority</a:t>
              </a:r>
            </a:p>
          </p:txBody>
        </p:sp>
        <p:sp>
          <p:nvSpPr>
            <p:cNvPr id="115721" name="矩形 6"/>
            <p:cNvSpPr>
              <a:spLocks noChangeArrowheads="1"/>
            </p:cNvSpPr>
            <p:nvPr/>
          </p:nvSpPr>
          <p:spPr bwMode="auto">
            <a:xfrm>
              <a:off x="1440" y="1786"/>
              <a:ext cx="675"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600">
                  <a:latin typeface="Arial" panose="020B0604020202020204" pitchFamily="34" charset="0"/>
                </a:rPr>
                <a:t>源</a:t>
              </a:r>
              <a:br>
                <a:rPr lang="zh-CN" altLang="en-US" sz="1600">
                  <a:latin typeface="Arial" panose="020B0604020202020204" pitchFamily="34" charset="0"/>
                </a:rPr>
              </a:br>
              <a:r>
                <a:rPr lang="en-US" altLang="zh-CN" sz="1600">
                  <a:latin typeface="Arial" panose="020B0604020202020204" pitchFamily="34" charset="0"/>
                </a:rPr>
                <a:t>MAC</a:t>
              </a:r>
              <a:r>
                <a:rPr lang="zh-CN" altLang="en-US" sz="1600">
                  <a:latin typeface="Arial" panose="020B0604020202020204" pitchFamily="34" charset="0"/>
                </a:rPr>
                <a:t>地址</a:t>
              </a:r>
            </a:p>
          </p:txBody>
        </p:sp>
        <p:sp>
          <p:nvSpPr>
            <p:cNvPr id="115722" name="矩形 7"/>
            <p:cNvSpPr>
              <a:spLocks noChangeArrowheads="1"/>
            </p:cNvSpPr>
            <p:nvPr/>
          </p:nvSpPr>
          <p:spPr bwMode="auto">
            <a:xfrm>
              <a:off x="2610" y="1786"/>
              <a:ext cx="54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TCI</a:t>
              </a:r>
            </a:p>
          </p:txBody>
        </p:sp>
        <p:sp>
          <p:nvSpPr>
            <p:cNvPr id="115723" name="矩形 8"/>
            <p:cNvSpPr>
              <a:spLocks noChangeArrowheads="1"/>
            </p:cNvSpPr>
            <p:nvPr/>
          </p:nvSpPr>
          <p:spPr bwMode="auto">
            <a:xfrm>
              <a:off x="3150" y="1786"/>
              <a:ext cx="63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800">
                  <a:latin typeface="Arial" panose="020B0604020202020204" pitchFamily="34" charset="0"/>
                </a:rPr>
                <a:t>类型</a:t>
              </a:r>
              <a:r>
                <a:rPr lang="en-US" altLang="zh-CN" sz="1800">
                  <a:latin typeface="Arial" panose="020B0604020202020204" pitchFamily="34" charset="0"/>
                </a:rPr>
                <a:t>/</a:t>
              </a:r>
            </a:p>
            <a:p>
              <a:pPr algn="ctr" eaLnBrk="1" hangingPunct="1">
                <a:spcBef>
                  <a:spcPct val="0"/>
                </a:spcBef>
              </a:pPr>
              <a:r>
                <a:rPr lang="zh-CN" altLang="en-US" sz="1800">
                  <a:latin typeface="Arial" panose="020B0604020202020204" pitchFamily="34" charset="0"/>
                </a:rPr>
                <a:t>长度</a:t>
              </a:r>
            </a:p>
          </p:txBody>
        </p:sp>
        <p:sp>
          <p:nvSpPr>
            <p:cNvPr id="115724" name="矩形 9"/>
            <p:cNvSpPr>
              <a:spLocks noChangeArrowheads="1"/>
            </p:cNvSpPr>
            <p:nvPr/>
          </p:nvSpPr>
          <p:spPr bwMode="auto">
            <a:xfrm>
              <a:off x="3780" y="1786"/>
              <a:ext cx="135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800">
                  <a:latin typeface="Arial" panose="020B0604020202020204" pitchFamily="34" charset="0"/>
                </a:rPr>
                <a:t>载荷数据</a:t>
              </a:r>
            </a:p>
          </p:txBody>
        </p:sp>
        <p:sp>
          <p:nvSpPr>
            <p:cNvPr id="115725" name="矩形 10"/>
            <p:cNvSpPr>
              <a:spLocks noChangeArrowheads="1"/>
            </p:cNvSpPr>
            <p:nvPr/>
          </p:nvSpPr>
          <p:spPr bwMode="auto">
            <a:xfrm>
              <a:off x="5130" y="1786"/>
              <a:ext cx="405"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FCS</a:t>
              </a:r>
            </a:p>
          </p:txBody>
        </p:sp>
        <p:sp>
          <p:nvSpPr>
            <p:cNvPr id="115726" name="矩形 12"/>
            <p:cNvSpPr>
              <a:spLocks noChangeArrowheads="1"/>
            </p:cNvSpPr>
            <p:nvPr/>
          </p:nvSpPr>
          <p:spPr bwMode="auto">
            <a:xfrm>
              <a:off x="2249" y="2295"/>
              <a:ext cx="36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CFI</a:t>
              </a:r>
            </a:p>
          </p:txBody>
        </p:sp>
        <p:sp>
          <p:nvSpPr>
            <p:cNvPr id="115727" name="矩形 13"/>
            <p:cNvSpPr>
              <a:spLocks noChangeArrowheads="1"/>
            </p:cNvSpPr>
            <p:nvPr/>
          </p:nvSpPr>
          <p:spPr bwMode="auto">
            <a:xfrm>
              <a:off x="2609" y="2295"/>
              <a:ext cx="1396"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VID</a:t>
              </a:r>
              <a:r>
                <a:rPr lang="zh-CN" altLang="en-US" sz="1800">
                  <a:latin typeface="Arial" panose="020B0604020202020204" pitchFamily="34" charset="0"/>
                </a:rPr>
                <a:t>（</a:t>
              </a:r>
              <a:r>
                <a:rPr lang="en-US" altLang="zh-CN" sz="1800">
                  <a:latin typeface="Arial" panose="020B0604020202020204" pitchFamily="34" charset="0"/>
                </a:rPr>
                <a:t>VLAN ID</a:t>
              </a:r>
              <a:r>
                <a:rPr lang="zh-CN" altLang="en-US" sz="1800">
                  <a:latin typeface="Arial" panose="020B0604020202020204" pitchFamily="34" charset="0"/>
                </a:rPr>
                <a:t>）</a:t>
              </a:r>
            </a:p>
          </p:txBody>
        </p:sp>
        <p:cxnSp>
          <p:nvCxnSpPr>
            <p:cNvPr id="115728" name="直接连接符 15"/>
            <p:cNvCxnSpPr>
              <a:cxnSpLocks noChangeShapeType="1"/>
            </p:cNvCxnSpPr>
            <p:nvPr/>
          </p:nvCxnSpPr>
          <p:spPr bwMode="auto">
            <a:xfrm rot="10800000" flipV="1">
              <a:off x="1665" y="2146"/>
              <a:ext cx="945" cy="149"/>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29" name="直接连接符 17"/>
            <p:cNvCxnSpPr>
              <a:cxnSpLocks noChangeShapeType="1"/>
            </p:cNvCxnSpPr>
            <p:nvPr/>
          </p:nvCxnSpPr>
          <p:spPr bwMode="auto">
            <a:xfrm>
              <a:off x="3060" y="2146"/>
              <a:ext cx="945" cy="149"/>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30" name="直接连接符 19"/>
            <p:cNvCxnSpPr>
              <a:cxnSpLocks noChangeShapeType="1"/>
            </p:cNvCxnSpPr>
            <p:nvPr/>
          </p:nvCxnSpPr>
          <p:spPr bwMode="auto">
            <a:xfrm rot="5400000">
              <a:off x="1575" y="2745"/>
              <a:ext cx="18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31" name="直接连接符 21"/>
            <p:cNvCxnSpPr>
              <a:cxnSpLocks noChangeShapeType="1"/>
            </p:cNvCxnSpPr>
            <p:nvPr/>
          </p:nvCxnSpPr>
          <p:spPr bwMode="auto">
            <a:xfrm rot="5400000">
              <a:off x="2160" y="2745"/>
              <a:ext cx="18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32" name="直接连接符 23"/>
            <p:cNvCxnSpPr>
              <a:cxnSpLocks noChangeShapeType="1"/>
            </p:cNvCxnSpPr>
            <p:nvPr/>
          </p:nvCxnSpPr>
          <p:spPr bwMode="auto">
            <a:xfrm rot="5400000">
              <a:off x="2520" y="2745"/>
              <a:ext cx="18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33" name="直接连接符 25"/>
            <p:cNvCxnSpPr>
              <a:cxnSpLocks noChangeShapeType="1"/>
            </p:cNvCxnSpPr>
            <p:nvPr/>
          </p:nvCxnSpPr>
          <p:spPr bwMode="auto">
            <a:xfrm rot="5400000">
              <a:off x="3915" y="2745"/>
              <a:ext cx="18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34" name="直接连接符 27"/>
            <p:cNvCxnSpPr>
              <a:cxnSpLocks noChangeShapeType="1"/>
            </p:cNvCxnSpPr>
            <p:nvPr/>
          </p:nvCxnSpPr>
          <p:spPr bwMode="auto">
            <a:xfrm>
              <a:off x="1664" y="2745"/>
              <a:ext cx="2341"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sp>
          <p:nvSpPr>
            <p:cNvPr id="115735" name="TextBox 28"/>
            <p:cNvSpPr txBox="1">
              <a:spLocks noChangeArrowheads="1"/>
            </p:cNvSpPr>
            <p:nvPr/>
          </p:nvSpPr>
          <p:spPr bwMode="auto">
            <a:xfrm>
              <a:off x="1664" y="2700"/>
              <a:ext cx="5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400">
                  <a:latin typeface="Arial" panose="020B0604020202020204" pitchFamily="34" charset="0"/>
                </a:rPr>
                <a:t>3 bits</a:t>
              </a:r>
            </a:p>
          </p:txBody>
        </p:sp>
        <p:sp>
          <p:nvSpPr>
            <p:cNvPr id="115736" name="TextBox 29"/>
            <p:cNvSpPr txBox="1">
              <a:spLocks noChangeArrowheads="1"/>
            </p:cNvSpPr>
            <p:nvPr/>
          </p:nvSpPr>
          <p:spPr bwMode="auto">
            <a:xfrm>
              <a:off x="2114" y="2700"/>
              <a:ext cx="5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400">
                  <a:latin typeface="Arial" panose="020B0604020202020204" pitchFamily="34" charset="0"/>
                </a:rPr>
                <a:t>1 bit</a:t>
              </a:r>
            </a:p>
          </p:txBody>
        </p:sp>
        <p:sp>
          <p:nvSpPr>
            <p:cNvPr id="115737" name="TextBox 30"/>
            <p:cNvSpPr txBox="1">
              <a:spLocks noChangeArrowheads="1"/>
            </p:cNvSpPr>
            <p:nvPr/>
          </p:nvSpPr>
          <p:spPr bwMode="auto">
            <a:xfrm>
              <a:off x="2970" y="2700"/>
              <a:ext cx="5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400">
                  <a:latin typeface="Arial" panose="020B0604020202020204" pitchFamily="34" charset="0"/>
                </a:rPr>
                <a:t>12 bits</a:t>
              </a:r>
            </a:p>
          </p:txBody>
        </p:sp>
        <p:sp>
          <p:nvSpPr>
            <p:cNvPr id="115738" name="圆角矩形 31"/>
            <p:cNvSpPr>
              <a:spLocks noChangeArrowheads="1"/>
            </p:cNvSpPr>
            <p:nvPr/>
          </p:nvSpPr>
          <p:spPr bwMode="auto">
            <a:xfrm>
              <a:off x="855" y="2925"/>
              <a:ext cx="4635" cy="900"/>
            </a:xfrm>
            <a:prstGeom prst="roundRect">
              <a:avLst>
                <a:gd name="adj" fmla="val 16667"/>
              </a:avLst>
            </a:prstGeom>
            <a:solidFill>
              <a:srgbClr val="EBF7FF"/>
            </a:solidFill>
            <a:ln w="9525" algn="ctr">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400">
                  <a:latin typeface="Arial" panose="020B0604020202020204" pitchFamily="34" charset="0"/>
                </a:rPr>
                <a:t>TPID</a:t>
              </a:r>
              <a:r>
                <a:rPr lang="zh-CN" altLang="en-US" sz="1400">
                  <a:latin typeface="Arial" panose="020B0604020202020204" pitchFamily="34" charset="0"/>
                </a:rPr>
                <a:t>（</a:t>
              </a:r>
              <a:r>
                <a:rPr lang="en-US" altLang="zh-CN" sz="1400">
                  <a:latin typeface="Arial" panose="020B0604020202020204" pitchFamily="34" charset="0"/>
                </a:rPr>
                <a:t>Tag Protocol Identifier</a:t>
              </a:r>
              <a:r>
                <a:rPr lang="zh-CN" altLang="en-US" sz="1400">
                  <a:latin typeface="Arial" panose="020B0604020202020204" pitchFamily="34" charset="0"/>
                </a:rPr>
                <a:t>）：</a:t>
              </a:r>
              <a:r>
                <a:rPr lang="en-US" altLang="zh-CN" sz="1400">
                  <a:latin typeface="Arial" panose="020B0604020202020204" pitchFamily="34" charset="0"/>
                </a:rPr>
                <a:t>0x8100</a:t>
              </a:r>
              <a:r>
                <a:rPr lang="zh-CN" altLang="en-US" sz="1400">
                  <a:latin typeface="Arial" panose="020B0604020202020204" pitchFamily="34" charset="0"/>
                </a:rPr>
                <a:t>，指示帧携带了</a:t>
              </a:r>
              <a:r>
                <a:rPr lang="en-US" altLang="zh-CN" sz="1400">
                  <a:latin typeface="Arial" panose="020B0604020202020204" pitchFamily="34" charset="0"/>
                </a:rPr>
                <a:t>802.1Q</a:t>
              </a:r>
              <a:r>
                <a:rPr lang="zh-CN" altLang="en-US" sz="1400">
                  <a:latin typeface="Arial" panose="020B0604020202020204" pitchFamily="34" charset="0"/>
                </a:rPr>
                <a:t>和</a:t>
              </a:r>
              <a:r>
                <a:rPr lang="en-US" altLang="zh-CN" sz="1400">
                  <a:latin typeface="Arial" panose="020B0604020202020204" pitchFamily="34" charset="0"/>
                </a:rPr>
                <a:t>802.1p VLAN</a:t>
              </a:r>
              <a:r>
                <a:rPr lang="zh-CN" altLang="en-US" sz="1400">
                  <a:latin typeface="Arial" panose="020B0604020202020204" pitchFamily="34" charset="0"/>
                </a:rPr>
                <a:t>标记</a:t>
              </a:r>
            </a:p>
            <a:p>
              <a:pPr eaLnBrk="1" hangingPunct="1">
                <a:spcBef>
                  <a:spcPct val="0"/>
                </a:spcBef>
              </a:pPr>
              <a:r>
                <a:rPr lang="en-US" altLang="zh-CN" sz="1400">
                  <a:latin typeface="Arial" panose="020B0604020202020204" pitchFamily="34" charset="0"/>
                </a:rPr>
                <a:t>TCI</a:t>
              </a:r>
              <a:r>
                <a:rPr lang="zh-CN" altLang="en-US" sz="1400">
                  <a:latin typeface="Arial" panose="020B0604020202020204" pitchFamily="34" charset="0"/>
                </a:rPr>
                <a:t>（</a:t>
              </a:r>
              <a:r>
                <a:rPr lang="en-US" altLang="zh-CN" sz="1400">
                  <a:latin typeface="Arial" panose="020B0604020202020204" pitchFamily="34" charset="0"/>
                </a:rPr>
                <a:t>Tag Control Information</a:t>
              </a:r>
              <a:r>
                <a:rPr lang="zh-CN" altLang="en-US" sz="1400">
                  <a:latin typeface="Arial" panose="020B0604020202020204" pitchFamily="34" charset="0"/>
                </a:rPr>
                <a:t>）包括：</a:t>
              </a:r>
            </a:p>
            <a:p>
              <a:pPr eaLnBrk="1" hangingPunct="1">
                <a:spcBef>
                  <a:spcPct val="0"/>
                </a:spcBef>
              </a:pPr>
              <a:r>
                <a:rPr lang="en-US" altLang="zh-CN" sz="1400">
                  <a:latin typeface="Arial" panose="020B0604020202020204" pitchFamily="34" charset="0"/>
                </a:rPr>
                <a:t>User Priority</a:t>
              </a:r>
              <a:r>
                <a:rPr lang="zh-CN" altLang="en-US" sz="1400">
                  <a:latin typeface="Arial" panose="020B0604020202020204" pitchFamily="34" charset="0"/>
                </a:rPr>
                <a:t>：指定帧的优先级，由</a:t>
              </a:r>
              <a:r>
                <a:rPr lang="en-US" altLang="zh-CN" sz="1400">
                  <a:latin typeface="Arial" panose="020B0604020202020204" pitchFamily="34" charset="0"/>
                </a:rPr>
                <a:t>802.1p</a:t>
              </a:r>
              <a:r>
                <a:rPr lang="zh-CN" altLang="en-US" sz="1400">
                  <a:latin typeface="Arial" panose="020B0604020202020204" pitchFamily="34" charset="0"/>
                </a:rPr>
                <a:t>定义</a:t>
              </a:r>
            </a:p>
            <a:p>
              <a:pPr eaLnBrk="1" hangingPunct="1">
                <a:spcBef>
                  <a:spcPct val="0"/>
                </a:spcBef>
              </a:pPr>
              <a:r>
                <a:rPr lang="en-US" altLang="zh-CN" sz="1400">
                  <a:latin typeface="Arial" panose="020B0604020202020204" pitchFamily="34" charset="0"/>
                </a:rPr>
                <a:t>CFI</a:t>
              </a:r>
              <a:r>
                <a:rPr lang="zh-CN" altLang="en-US" sz="1400">
                  <a:latin typeface="Arial" panose="020B0604020202020204" pitchFamily="34" charset="0"/>
                </a:rPr>
                <a:t>（</a:t>
              </a:r>
              <a:r>
                <a:rPr lang="en-US" altLang="zh-CN" sz="1400">
                  <a:latin typeface="Arial" panose="020B0604020202020204" pitchFamily="34" charset="0"/>
                </a:rPr>
                <a:t>Canonical Format Indicator</a:t>
              </a:r>
              <a:r>
                <a:rPr lang="zh-CN" altLang="en-US" sz="1400">
                  <a:latin typeface="Arial" panose="020B0604020202020204" pitchFamily="34" charset="0"/>
                </a:rPr>
                <a:t>）：对于以太帧，通常设置为</a:t>
              </a:r>
              <a:r>
                <a:rPr lang="en-US" altLang="zh-CN" sz="1400">
                  <a:latin typeface="Arial" panose="020B0604020202020204" pitchFamily="34" charset="0"/>
                </a:rPr>
                <a:t>0</a:t>
              </a:r>
            </a:p>
            <a:p>
              <a:pPr eaLnBrk="1" hangingPunct="1">
                <a:spcBef>
                  <a:spcPct val="0"/>
                </a:spcBef>
              </a:pPr>
              <a:r>
                <a:rPr lang="en-US" altLang="zh-CN" sz="1400">
                  <a:latin typeface="Arial" panose="020B0604020202020204" pitchFamily="34" charset="0"/>
                </a:rPr>
                <a:t>VID</a:t>
              </a:r>
              <a:r>
                <a:rPr lang="zh-CN" altLang="en-US" sz="1400">
                  <a:latin typeface="Arial" panose="020B0604020202020204" pitchFamily="34" charset="0"/>
                </a:rPr>
                <a:t>（</a:t>
              </a:r>
              <a:r>
                <a:rPr lang="en-US" altLang="zh-CN" sz="1400">
                  <a:latin typeface="Arial" panose="020B0604020202020204" pitchFamily="34" charset="0"/>
                </a:rPr>
                <a:t>VLAN Identifier</a:t>
              </a:r>
              <a:r>
                <a:rPr lang="zh-CN" altLang="en-US" sz="1400">
                  <a:latin typeface="Arial" panose="020B0604020202020204" pitchFamily="34" charset="0"/>
                </a:rPr>
                <a:t>）：标识帧所属的</a:t>
              </a:r>
              <a:r>
                <a:rPr lang="en-US" altLang="zh-CN" sz="1400">
                  <a:latin typeface="Arial" panose="020B0604020202020204" pitchFamily="34" charset="0"/>
                </a:rPr>
                <a:t>VLAN</a:t>
              </a:r>
              <a:r>
                <a:rPr lang="zh-CN" altLang="en-US" sz="1400">
                  <a:latin typeface="Arial" panose="020B0604020202020204" pitchFamily="34" charset="0"/>
                </a:rPr>
                <a:t>，</a:t>
              </a:r>
              <a:r>
                <a:rPr lang="en-US" altLang="zh-CN" sz="1400">
                  <a:latin typeface="Arial" panose="020B0604020202020204" pitchFamily="34" charset="0"/>
                </a:rPr>
                <a:t>12</a:t>
              </a:r>
              <a:r>
                <a:rPr lang="zh-CN" altLang="en-US" sz="1400">
                  <a:latin typeface="Arial" panose="020B0604020202020204" pitchFamily="34" charset="0"/>
                </a:rPr>
                <a:t>比特，值为</a:t>
              </a:r>
              <a:r>
                <a:rPr lang="en-US" altLang="zh-CN" sz="1400">
                  <a:latin typeface="Arial" panose="020B0604020202020204" pitchFamily="34" charset="0"/>
                </a:rPr>
                <a:t>0</a:t>
              </a:r>
              <a:r>
                <a:rPr lang="zh-CN" altLang="en-US" sz="1400">
                  <a:latin typeface="Arial" panose="020B0604020202020204" pitchFamily="34" charset="0"/>
                </a:rPr>
                <a:t>～</a:t>
              </a:r>
              <a:r>
                <a:rPr lang="en-US" altLang="zh-CN" sz="1400">
                  <a:latin typeface="Arial" panose="020B0604020202020204" pitchFamily="34" charset="0"/>
                </a:rPr>
                <a:t>4095</a:t>
              </a:r>
              <a:r>
                <a:rPr lang="zh-CN" altLang="en-US" sz="1400">
                  <a:latin typeface="Arial" panose="020B0604020202020204" pitchFamily="34" charset="0"/>
                </a:rPr>
                <a:t>，但是</a:t>
              </a:r>
              <a:r>
                <a:rPr lang="en-US" altLang="zh-CN" sz="1400">
                  <a:latin typeface="Arial" panose="020B0604020202020204" pitchFamily="34" charset="0"/>
                </a:rPr>
                <a:t>0</a:t>
              </a:r>
              <a:r>
                <a:rPr lang="zh-CN" altLang="en-US" sz="1400">
                  <a:latin typeface="Arial" panose="020B0604020202020204" pitchFamily="34" charset="0"/>
                </a:rPr>
                <a:t>和</a:t>
              </a:r>
              <a:r>
                <a:rPr lang="en-US" altLang="zh-CN" sz="1400">
                  <a:latin typeface="Arial" panose="020B0604020202020204" pitchFamily="34" charset="0"/>
                </a:rPr>
                <a:t>4095</a:t>
              </a:r>
              <a:r>
                <a:rPr lang="zh-CN" altLang="en-US" sz="1400">
                  <a:latin typeface="Arial" panose="020B0604020202020204" pitchFamily="34" charset="0"/>
                </a:rPr>
                <a:t>被协议保留</a:t>
              </a:r>
            </a:p>
          </p:txBody>
        </p:sp>
        <p:sp>
          <p:nvSpPr>
            <p:cNvPr id="115739" name="矩形 32"/>
            <p:cNvSpPr>
              <a:spLocks noChangeArrowheads="1"/>
            </p:cNvSpPr>
            <p:nvPr/>
          </p:nvSpPr>
          <p:spPr bwMode="auto">
            <a:xfrm>
              <a:off x="2070" y="1786"/>
              <a:ext cx="540" cy="360"/>
            </a:xfrm>
            <a:prstGeom prst="rect">
              <a:avLst/>
            </a:prstGeom>
            <a:solidFill>
              <a:srgbClr val="EBF7FF"/>
            </a:solidFill>
            <a:ln w="9525" algn="ctr">
              <a:solidFill>
                <a:srgbClr val="007A77"/>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TPID</a:t>
              </a:r>
            </a:p>
          </p:txBody>
        </p:sp>
        <p:cxnSp>
          <p:nvCxnSpPr>
            <p:cNvPr id="115740" name="直接连接符 37"/>
            <p:cNvCxnSpPr>
              <a:cxnSpLocks noChangeShapeType="1"/>
            </p:cNvCxnSpPr>
            <p:nvPr/>
          </p:nvCxnSpPr>
          <p:spPr bwMode="auto">
            <a:xfrm rot="5400000" flipH="1" flipV="1">
              <a:off x="1890" y="1619"/>
              <a:ext cx="36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41" name="直接连接符 39"/>
            <p:cNvCxnSpPr>
              <a:cxnSpLocks noChangeShapeType="1"/>
            </p:cNvCxnSpPr>
            <p:nvPr/>
          </p:nvCxnSpPr>
          <p:spPr bwMode="auto">
            <a:xfrm rot="5400000" flipH="1" flipV="1">
              <a:off x="2542" y="1732"/>
              <a:ext cx="135"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42" name="直接连接符 41"/>
            <p:cNvCxnSpPr>
              <a:cxnSpLocks noChangeShapeType="1"/>
            </p:cNvCxnSpPr>
            <p:nvPr/>
          </p:nvCxnSpPr>
          <p:spPr bwMode="auto">
            <a:xfrm rot="5400000" flipH="1" flipV="1">
              <a:off x="2970" y="1620"/>
              <a:ext cx="360" cy="0"/>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cxnSp>
          <p:nvCxnSpPr>
            <p:cNvPr id="115743" name="直接连接符 43"/>
            <p:cNvCxnSpPr>
              <a:cxnSpLocks noChangeShapeType="1"/>
            </p:cNvCxnSpPr>
            <p:nvPr/>
          </p:nvCxnSpPr>
          <p:spPr bwMode="auto">
            <a:xfrm>
              <a:off x="2070" y="1710"/>
              <a:ext cx="1080" cy="1"/>
            </a:xfrm>
            <a:prstGeom prst="line">
              <a:avLst/>
            </a:prstGeom>
            <a:noFill/>
            <a:ln w="9525" algn="ctr">
              <a:solidFill>
                <a:srgbClr val="007A77"/>
              </a:solidFill>
              <a:round/>
              <a:headEnd/>
              <a:tailEnd/>
            </a:ln>
            <a:extLst>
              <a:ext uri="{909E8E84-426E-40DD-AFC4-6F175D3DCCD1}">
                <a14:hiddenFill xmlns:a14="http://schemas.microsoft.com/office/drawing/2010/main">
                  <a:noFill/>
                </a14:hiddenFill>
              </a:ext>
            </a:extLst>
          </p:spPr>
        </p:cxnSp>
        <p:sp>
          <p:nvSpPr>
            <p:cNvPr id="115744" name="TextBox 45"/>
            <p:cNvSpPr txBox="1">
              <a:spLocks noChangeArrowheads="1"/>
            </p:cNvSpPr>
            <p:nvPr/>
          </p:nvSpPr>
          <p:spPr bwMode="auto">
            <a:xfrm>
              <a:off x="2070" y="1561"/>
              <a:ext cx="5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400">
                  <a:latin typeface="Arial" panose="020B0604020202020204" pitchFamily="34" charset="0"/>
                </a:rPr>
                <a:t>2 Bytes</a:t>
              </a:r>
            </a:p>
          </p:txBody>
        </p:sp>
        <p:sp>
          <p:nvSpPr>
            <p:cNvPr id="115745" name="TextBox 46"/>
            <p:cNvSpPr txBox="1">
              <a:spLocks noChangeArrowheads="1"/>
            </p:cNvSpPr>
            <p:nvPr/>
          </p:nvSpPr>
          <p:spPr bwMode="auto">
            <a:xfrm>
              <a:off x="2655" y="1561"/>
              <a:ext cx="5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400">
                  <a:latin typeface="Arial" panose="020B0604020202020204" pitchFamily="34" charset="0"/>
                </a:rPr>
                <a:t>2 Bytes</a:t>
              </a:r>
            </a:p>
          </p:txBody>
        </p:sp>
        <p:cxnSp>
          <p:nvCxnSpPr>
            <p:cNvPr id="115746" name="直接连接符 50"/>
            <p:cNvCxnSpPr>
              <a:cxnSpLocks noChangeShapeType="1"/>
            </p:cNvCxnSpPr>
            <p:nvPr/>
          </p:nvCxnSpPr>
          <p:spPr bwMode="auto">
            <a:xfrm>
              <a:off x="2070" y="1485"/>
              <a:ext cx="270" cy="1"/>
            </a:xfrm>
            <a:prstGeom prst="line">
              <a:avLst/>
            </a:prstGeom>
            <a:noFill/>
            <a:ln w="9525" algn="ctr">
              <a:solidFill>
                <a:srgbClr val="007A77"/>
              </a:solidFill>
              <a:round/>
              <a:headEnd type="stealth" w="med" len="med"/>
              <a:tailEnd/>
            </a:ln>
            <a:extLst>
              <a:ext uri="{909E8E84-426E-40DD-AFC4-6F175D3DCCD1}">
                <a14:hiddenFill xmlns:a14="http://schemas.microsoft.com/office/drawing/2010/main">
                  <a:noFill/>
                </a14:hiddenFill>
              </a:ext>
            </a:extLst>
          </p:spPr>
        </p:cxnSp>
        <p:cxnSp>
          <p:nvCxnSpPr>
            <p:cNvPr id="115747" name="直接连接符 52"/>
            <p:cNvCxnSpPr>
              <a:cxnSpLocks noChangeShapeType="1"/>
            </p:cNvCxnSpPr>
            <p:nvPr/>
          </p:nvCxnSpPr>
          <p:spPr bwMode="auto">
            <a:xfrm rot="10800000">
              <a:off x="2925" y="1485"/>
              <a:ext cx="225" cy="1"/>
            </a:xfrm>
            <a:prstGeom prst="line">
              <a:avLst/>
            </a:prstGeom>
            <a:noFill/>
            <a:ln w="9525" algn="ctr">
              <a:solidFill>
                <a:srgbClr val="007A77"/>
              </a:solidFill>
              <a:round/>
              <a:headEnd type="stealth" w="med" len="med"/>
              <a:tailEnd/>
            </a:ln>
            <a:extLst>
              <a:ext uri="{909E8E84-426E-40DD-AFC4-6F175D3DCCD1}">
                <a14:hiddenFill xmlns:a14="http://schemas.microsoft.com/office/drawing/2010/main">
                  <a:noFill/>
                </a14:hiddenFill>
              </a:ext>
            </a:extLst>
          </p:spPr>
        </p:cxnSp>
        <p:sp>
          <p:nvSpPr>
            <p:cNvPr id="115748" name="TextBox 53"/>
            <p:cNvSpPr txBox="1">
              <a:spLocks noChangeArrowheads="1"/>
            </p:cNvSpPr>
            <p:nvPr/>
          </p:nvSpPr>
          <p:spPr bwMode="auto">
            <a:xfrm>
              <a:off x="2295" y="1395"/>
              <a:ext cx="7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400">
                  <a:latin typeface="Arial" panose="020B0604020202020204" pitchFamily="34" charset="0"/>
                </a:rPr>
                <a:t>VLAN Tag</a:t>
              </a:r>
            </a:p>
          </p:txBody>
        </p:sp>
      </p:grpSp>
      <p:sp>
        <p:nvSpPr>
          <p:cNvPr id="56355" name="圆角矩形 56"/>
          <p:cNvSpPr>
            <a:spLocks noChangeArrowheads="1"/>
          </p:cNvSpPr>
          <p:nvPr/>
        </p:nvSpPr>
        <p:spPr bwMode="auto">
          <a:xfrm>
            <a:off x="395288" y="6170613"/>
            <a:ext cx="8353425" cy="571500"/>
          </a:xfrm>
          <a:prstGeom prst="roundRect">
            <a:avLst>
              <a:gd name="adj" fmla="val 16667"/>
            </a:avLst>
          </a:prstGeom>
          <a:solidFill>
            <a:srgbClr val="EBF7FF"/>
          </a:solidFill>
          <a:ln w="9525" algn="ctr">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a:solidFill>
                  <a:srgbClr val="FF0000"/>
                </a:solidFill>
                <a:latin typeface="Arial" panose="020B0604020202020204" pitchFamily="34" charset="0"/>
              </a:rPr>
              <a:t>支持</a:t>
            </a:r>
            <a:r>
              <a:rPr lang="en-US" altLang="zh-CN" sz="1800">
                <a:solidFill>
                  <a:srgbClr val="FF0000"/>
                </a:solidFill>
                <a:latin typeface="Arial" panose="020B0604020202020204" pitchFamily="34" charset="0"/>
              </a:rPr>
              <a:t>VLAN</a:t>
            </a:r>
            <a:r>
              <a:rPr lang="zh-CN" altLang="en-US" sz="1800">
                <a:solidFill>
                  <a:srgbClr val="FF0000"/>
                </a:solidFill>
                <a:latin typeface="Arial" panose="020B0604020202020204" pitchFamily="34" charset="0"/>
              </a:rPr>
              <a:t>的</a:t>
            </a:r>
            <a:r>
              <a:rPr lang="en-US" altLang="zh-CN" sz="1800">
                <a:solidFill>
                  <a:srgbClr val="FF0000"/>
                </a:solidFill>
                <a:latin typeface="Arial" panose="020B0604020202020204" pitchFamily="34" charset="0"/>
              </a:rPr>
              <a:t>L2</a:t>
            </a:r>
            <a:r>
              <a:rPr lang="zh-CN" altLang="en-US" sz="1800">
                <a:solidFill>
                  <a:srgbClr val="FF0000"/>
                </a:solidFill>
                <a:latin typeface="Arial" panose="020B0604020202020204" pitchFamily="34" charset="0"/>
              </a:rPr>
              <a:t>交换机根据</a:t>
            </a:r>
            <a:r>
              <a:rPr lang="en-US" altLang="zh-CN" sz="1800">
                <a:solidFill>
                  <a:srgbClr val="FF0000"/>
                </a:solidFill>
                <a:latin typeface="Arial" panose="020B0604020202020204" pitchFamily="34" charset="0"/>
              </a:rPr>
              <a:t>VLAN ID</a:t>
            </a:r>
            <a:r>
              <a:rPr lang="zh-CN" altLang="en-US" sz="1800">
                <a:solidFill>
                  <a:srgbClr val="FF0000"/>
                </a:solidFill>
                <a:latin typeface="Arial" panose="020B0604020202020204" pitchFamily="34" charset="0"/>
              </a:rPr>
              <a:t>决定帧所属的</a:t>
            </a:r>
            <a:r>
              <a:rPr lang="en-US" altLang="zh-CN" sz="1800">
                <a:solidFill>
                  <a:srgbClr val="FF0000"/>
                </a:solidFill>
                <a:latin typeface="Arial" panose="020B0604020202020204" pitchFamily="34" charset="0"/>
              </a:rPr>
              <a:t>VLAN</a:t>
            </a:r>
            <a:r>
              <a:rPr lang="zh-CN" altLang="en-US" sz="1800">
                <a:solidFill>
                  <a:srgbClr val="FF0000"/>
                </a:solidFill>
                <a:latin typeface="Arial" panose="020B0604020202020204" pitchFamily="34" charset="0"/>
              </a:rPr>
              <a:t>，根据</a:t>
            </a:r>
            <a:r>
              <a:rPr lang="en-US" altLang="zh-CN" sz="1800">
                <a:solidFill>
                  <a:srgbClr val="FF0000"/>
                </a:solidFill>
                <a:latin typeface="Arial" panose="020B0604020202020204" pitchFamily="34" charset="0"/>
              </a:rPr>
              <a:t>VLAN Tag</a:t>
            </a:r>
            <a:r>
              <a:rPr lang="zh-CN" altLang="en-US" sz="1800">
                <a:solidFill>
                  <a:srgbClr val="FF0000"/>
                </a:solidFill>
                <a:latin typeface="Arial" panose="020B0604020202020204" pitchFamily="34" charset="0"/>
              </a:rPr>
              <a:t>来决定如何对帧进行处理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55"/>
                                        </p:tgtEl>
                                        <p:attrNameLst>
                                          <p:attrName>style.visibility</p:attrName>
                                        </p:attrNameLst>
                                      </p:cBhvr>
                                      <p:to>
                                        <p:strVal val="visible"/>
                                      </p:to>
                                    </p:set>
                                    <p:animEffect transition="in" filter="blinds(horizontal)">
                                      <p:cBhvr>
                                        <p:cTn id="12" dur="500"/>
                                        <p:tgtEl>
                                          <p:spTgt spid="56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F8E6CEA-6722-484A-90C1-1D41E9837501}" type="slidenum">
              <a:rPr lang="en-US" altLang="zh-CN" sz="1400" b="0"/>
              <a:pPr eaLnBrk="1" hangingPunct="1"/>
              <a:t>109</a:t>
            </a:fld>
            <a:endParaRPr lang="en-US" altLang="zh-CN" sz="1400" b="0"/>
          </a:p>
        </p:txBody>
      </p:sp>
      <p:sp>
        <p:nvSpPr>
          <p:cNvPr id="116739" name="Rectangle 2"/>
          <p:cNvSpPr>
            <a:spLocks noGrp="1" noChangeArrowheads="1"/>
          </p:cNvSpPr>
          <p:nvPr>
            <p:ph type="title"/>
          </p:nvPr>
        </p:nvSpPr>
        <p:spPr/>
        <p:txBody>
          <a:bodyPr/>
          <a:lstStyle/>
          <a:p>
            <a:pPr eaLnBrk="1" hangingPunct="1"/>
            <a:r>
              <a:rPr lang="zh-CN" altLang="en-US"/>
              <a:t>配置</a:t>
            </a:r>
          </a:p>
        </p:txBody>
      </p:sp>
      <p:sp>
        <p:nvSpPr>
          <p:cNvPr id="116740" name="Rectangle 3"/>
          <p:cNvSpPr>
            <a:spLocks noGrp="1" noChangeArrowheads="1"/>
          </p:cNvSpPr>
          <p:nvPr>
            <p:ph type="body" idx="1"/>
          </p:nvPr>
        </p:nvSpPr>
        <p:spPr/>
        <p:txBody>
          <a:bodyPr/>
          <a:lstStyle/>
          <a:p>
            <a:pPr eaLnBrk="1" hangingPunct="1">
              <a:lnSpc>
                <a:spcPct val="90000"/>
              </a:lnSpc>
            </a:pPr>
            <a:r>
              <a:rPr lang="zh-CN" altLang="en-US" sz="2400" b="1"/>
              <a:t>基于端口的</a:t>
            </a:r>
            <a:r>
              <a:rPr lang="en-US" altLang="zh-CN" sz="2400" b="1"/>
              <a:t>VLAN</a:t>
            </a:r>
          </a:p>
          <a:p>
            <a:pPr lvl="1" eaLnBrk="1" hangingPunct="1">
              <a:lnSpc>
                <a:spcPct val="90000"/>
              </a:lnSpc>
            </a:pPr>
            <a:r>
              <a:rPr lang="zh-CN" altLang="en-US" sz="2000" b="1"/>
              <a:t>网络管理员给交换机的每个端口都配置相应的</a:t>
            </a:r>
            <a:r>
              <a:rPr lang="en-US" altLang="zh-CN" sz="2000" b="1"/>
              <a:t>VLAN ID</a:t>
            </a:r>
          </a:p>
          <a:p>
            <a:pPr lvl="1" eaLnBrk="1" hangingPunct="1">
              <a:lnSpc>
                <a:spcPct val="90000"/>
              </a:lnSpc>
            </a:pPr>
            <a:r>
              <a:rPr lang="zh-CN" altLang="en-US" sz="2000" b="1"/>
              <a:t>一个端口可以配置多个</a:t>
            </a:r>
            <a:r>
              <a:rPr lang="en-US" altLang="zh-CN" sz="2000" b="1"/>
              <a:t>VLAN ID</a:t>
            </a:r>
            <a:r>
              <a:rPr lang="zh-CN" altLang="en-US" sz="2000" b="1"/>
              <a:t>，也就是说它可以属于多个</a:t>
            </a:r>
            <a:r>
              <a:rPr lang="en-US" altLang="zh-CN" sz="2000" b="1"/>
              <a:t>VLAN</a:t>
            </a:r>
          </a:p>
          <a:p>
            <a:pPr eaLnBrk="1" hangingPunct="1">
              <a:lnSpc>
                <a:spcPct val="90000"/>
              </a:lnSpc>
            </a:pPr>
            <a:r>
              <a:rPr lang="zh-CN" altLang="en-US" sz="2400" b="1"/>
              <a:t>基于</a:t>
            </a:r>
            <a:r>
              <a:rPr lang="en-US" altLang="zh-CN" sz="2400" b="1"/>
              <a:t>MAC</a:t>
            </a:r>
            <a:r>
              <a:rPr lang="zh-CN" altLang="en-US" sz="2400" b="1"/>
              <a:t>地址的</a:t>
            </a:r>
            <a:r>
              <a:rPr lang="en-US" altLang="zh-CN" sz="2400" b="1"/>
              <a:t>VLAN</a:t>
            </a:r>
          </a:p>
          <a:p>
            <a:pPr lvl="1" eaLnBrk="1" hangingPunct="1">
              <a:lnSpc>
                <a:spcPct val="90000"/>
              </a:lnSpc>
            </a:pPr>
            <a:r>
              <a:rPr lang="en-US" altLang="zh-CN" sz="2000" b="1"/>
              <a:t>VLAN</a:t>
            </a:r>
            <a:r>
              <a:rPr lang="zh-CN" altLang="en-US" sz="2000" b="1"/>
              <a:t>的成员关系基于</a:t>
            </a:r>
            <a:r>
              <a:rPr lang="en-US" altLang="zh-CN" sz="2000" b="1"/>
              <a:t>MAC</a:t>
            </a:r>
            <a:r>
              <a:rPr lang="zh-CN" altLang="en-US" sz="2000" b="1"/>
              <a:t>地址，交换机维护一张包含</a:t>
            </a:r>
            <a:r>
              <a:rPr lang="en-US" altLang="zh-CN" sz="2000" b="1"/>
              <a:t>VLAN ID</a:t>
            </a:r>
            <a:r>
              <a:rPr lang="zh-CN" altLang="en-US" sz="2000" b="1"/>
              <a:t>以及属于这个</a:t>
            </a:r>
            <a:r>
              <a:rPr lang="en-US" altLang="zh-CN" sz="2000" b="1"/>
              <a:t>VLAN</a:t>
            </a:r>
            <a:r>
              <a:rPr lang="zh-CN" altLang="en-US" sz="2000" b="1"/>
              <a:t>的成员的</a:t>
            </a:r>
            <a:r>
              <a:rPr lang="en-US" altLang="zh-CN" sz="2000" b="1"/>
              <a:t>MAC</a:t>
            </a:r>
            <a:r>
              <a:rPr lang="zh-CN" altLang="en-US" sz="2000" b="1"/>
              <a:t>地址信息的关系表</a:t>
            </a:r>
          </a:p>
          <a:p>
            <a:pPr eaLnBrk="1" hangingPunct="1">
              <a:lnSpc>
                <a:spcPct val="90000"/>
              </a:lnSpc>
            </a:pPr>
            <a:r>
              <a:rPr lang="zh-CN" altLang="en-US" sz="2400" b="1"/>
              <a:t>基于第三层的</a:t>
            </a:r>
            <a:r>
              <a:rPr lang="en-US" altLang="zh-CN" sz="2400" b="1"/>
              <a:t>VLAN</a:t>
            </a:r>
          </a:p>
          <a:p>
            <a:pPr lvl="1" eaLnBrk="1" hangingPunct="1">
              <a:lnSpc>
                <a:spcPct val="90000"/>
              </a:lnSpc>
            </a:pPr>
            <a:r>
              <a:rPr lang="zh-CN" altLang="en-US" sz="2000" b="1"/>
              <a:t>对于</a:t>
            </a:r>
            <a:r>
              <a:rPr lang="en-US" altLang="zh-CN" sz="2000" b="1"/>
              <a:t>IP</a:t>
            </a:r>
            <a:r>
              <a:rPr lang="zh-CN" altLang="en-US" sz="2000" b="1"/>
              <a:t>协议，</a:t>
            </a:r>
            <a:r>
              <a:rPr lang="en-US" altLang="zh-CN" sz="2000" b="1"/>
              <a:t>VLAN</a:t>
            </a:r>
            <a:r>
              <a:rPr lang="zh-CN" altLang="en-US" sz="2000" b="1"/>
              <a:t>的成员关系基于</a:t>
            </a:r>
            <a:r>
              <a:rPr lang="en-US" altLang="zh-CN" sz="2000" b="1"/>
              <a:t>IP</a:t>
            </a:r>
            <a:r>
              <a:rPr lang="zh-CN" altLang="en-US" sz="2000" b="1"/>
              <a:t>地址等，也需要维护一张包含</a:t>
            </a:r>
            <a:r>
              <a:rPr lang="en-US" altLang="zh-CN" sz="2000" b="1"/>
              <a:t>VLAN ID</a:t>
            </a:r>
            <a:r>
              <a:rPr lang="zh-CN" altLang="en-US" sz="2000" b="1"/>
              <a:t>及属于这个</a:t>
            </a:r>
            <a:r>
              <a:rPr lang="en-US" altLang="zh-CN" sz="2000" b="1"/>
              <a:t>VLAN</a:t>
            </a:r>
            <a:r>
              <a:rPr lang="zh-CN" altLang="en-US" sz="2000" b="1"/>
              <a:t>的成员的</a:t>
            </a:r>
            <a:r>
              <a:rPr lang="en-US" altLang="zh-CN" sz="2000" b="1"/>
              <a:t>IP</a:t>
            </a:r>
            <a:r>
              <a:rPr lang="zh-CN" altLang="en-US" sz="2000" b="1"/>
              <a:t>地址信息的关系表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A3A997C-EBCA-4E15-99AF-5B3FF745E128}" type="slidenum">
              <a:rPr lang="en-US" altLang="zh-CN" sz="1400" b="0"/>
              <a:pPr eaLnBrk="1" hangingPunct="1"/>
              <a:t>11</a:t>
            </a:fld>
            <a:endParaRPr lang="en-US" altLang="zh-CN" sz="1400" b="0"/>
          </a:p>
        </p:txBody>
      </p:sp>
      <p:sp>
        <p:nvSpPr>
          <p:cNvPr id="25603" name="Rectangle 2"/>
          <p:cNvSpPr>
            <a:spLocks noGrp="1" noChangeArrowheads="1"/>
          </p:cNvSpPr>
          <p:nvPr>
            <p:ph type="title"/>
          </p:nvPr>
        </p:nvSpPr>
        <p:spPr/>
        <p:txBody>
          <a:bodyPr/>
          <a:lstStyle/>
          <a:p>
            <a:pPr eaLnBrk="1" hangingPunct="1"/>
            <a:r>
              <a:rPr lang="zh-CN" altLang="en-US"/>
              <a:t>帧格式</a:t>
            </a:r>
          </a:p>
        </p:txBody>
      </p:sp>
      <p:pic>
        <p:nvPicPr>
          <p:cNvPr id="2560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14476"/>
          <a:stretch>
            <a:fillRect/>
          </a:stretch>
        </p:blipFill>
        <p:spPr>
          <a:xfrm>
            <a:off x="1285875" y="2500306"/>
            <a:ext cx="7566025" cy="3643338"/>
          </a:xfrm>
          <a:noFill/>
        </p:spPr>
      </p:pic>
      <p:sp>
        <p:nvSpPr>
          <p:cNvPr id="25605" name="Rectangle 4"/>
          <p:cNvSpPr>
            <a:spLocks noChangeArrowheads="1"/>
          </p:cNvSpPr>
          <p:nvPr/>
        </p:nvSpPr>
        <p:spPr bwMode="auto">
          <a:xfrm>
            <a:off x="3779838" y="5543574"/>
            <a:ext cx="41767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en-US" altLang="zh-CN" sz="1600" dirty="0">
                <a:latin typeface="Times New Roman" panose="02020603050405020304" pitchFamily="18" charset="0"/>
              </a:rPr>
              <a:t>LLC - Logical Link Control</a:t>
            </a:r>
          </a:p>
          <a:p>
            <a:pPr>
              <a:spcBef>
                <a:spcPct val="0"/>
              </a:spcBef>
            </a:pPr>
            <a:r>
              <a:rPr lang="en-US" altLang="zh-CN" sz="1600" dirty="0">
                <a:latin typeface="Times New Roman" panose="02020603050405020304" pitchFamily="18" charset="0"/>
              </a:rPr>
              <a:t>PDU - Packet Data Unit</a:t>
            </a:r>
          </a:p>
          <a:p>
            <a:pPr>
              <a:spcBef>
                <a:spcPct val="0"/>
              </a:spcBef>
            </a:pPr>
            <a:r>
              <a:rPr lang="en-US" altLang="zh-CN" sz="1600" dirty="0">
                <a:latin typeface="Times New Roman" panose="02020603050405020304" pitchFamily="18" charset="0"/>
              </a:rPr>
              <a:t>DSAP - Destination Service Access Point</a:t>
            </a:r>
          </a:p>
          <a:p>
            <a:pPr>
              <a:spcBef>
                <a:spcPct val="0"/>
              </a:spcBef>
            </a:pPr>
            <a:r>
              <a:rPr lang="en-US" altLang="zh-CN" sz="1600" dirty="0">
                <a:latin typeface="Times New Roman" panose="02020603050405020304" pitchFamily="18" charset="0"/>
              </a:rPr>
              <a:t>SSAP - Source Service Access Point</a:t>
            </a:r>
          </a:p>
          <a:p>
            <a:pPr>
              <a:spcBef>
                <a:spcPct val="0"/>
              </a:spcBef>
            </a:pPr>
            <a:r>
              <a:rPr lang="en-US" altLang="zh-CN" sz="1600" dirty="0">
                <a:latin typeface="Times New Roman" panose="02020603050405020304" pitchFamily="18" charset="0"/>
              </a:rPr>
              <a:t>SAP indicates the user</a:t>
            </a:r>
          </a:p>
        </p:txBody>
      </p:sp>
      <p:sp>
        <p:nvSpPr>
          <p:cNvPr id="8" name="下箭头 7"/>
          <p:cNvSpPr/>
          <p:nvPr/>
        </p:nvSpPr>
        <p:spPr bwMode="auto">
          <a:xfrm rot="10800000">
            <a:off x="642910" y="2500306"/>
            <a:ext cx="357190" cy="57150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1" i="0" u="none" strike="noStrike" cap="none" normalizeH="0" baseline="0">
              <a:ln>
                <a:noFill/>
              </a:ln>
              <a:solidFill>
                <a:schemeClr val="tx1"/>
              </a:solidFill>
              <a:effectLst/>
              <a:latin typeface="Tahoma" pitchFamily="34" charset="0"/>
              <a:ea typeface="宋体" pitchFamily="2" charset="-122"/>
            </a:endParaRPr>
          </a:p>
        </p:txBody>
      </p:sp>
      <p:sp>
        <p:nvSpPr>
          <p:cNvPr id="10" name="TextBox 9"/>
          <p:cNvSpPr txBox="1"/>
          <p:nvPr/>
        </p:nvSpPr>
        <p:spPr>
          <a:xfrm>
            <a:off x="214282" y="4429132"/>
            <a:ext cx="1357322" cy="400110"/>
          </a:xfrm>
          <a:prstGeom prst="rect">
            <a:avLst/>
          </a:prstGeom>
          <a:noFill/>
        </p:spPr>
        <p:txBody>
          <a:bodyPr wrap="square" rtlCol="0">
            <a:spAutoFit/>
          </a:bodyPr>
          <a:lstStyle/>
          <a:p>
            <a:pPr algn="ctr"/>
            <a:r>
              <a:rPr lang="zh-CN" altLang="en-US" sz="2000" dirty="0"/>
              <a:t>网络层</a:t>
            </a:r>
          </a:p>
        </p:txBody>
      </p:sp>
      <p:sp>
        <p:nvSpPr>
          <p:cNvPr id="12" name="下箭头 11"/>
          <p:cNvSpPr/>
          <p:nvPr/>
        </p:nvSpPr>
        <p:spPr bwMode="auto">
          <a:xfrm>
            <a:off x="642910" y="3786190"/>
            <a:ext cx="357190" cy="57150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1" i="0" u="none" strike="noStrike" cap="none" normalizeH="0" baseline="0">
              <a:ln>
                <a:noFill/>
              </a:ln>
              <a:solidFill>
                <a:schemeClr val="tx1"/>
              </a:solidFill>
              <a:effectLst/>
              <a:latin typeface="Tahoma" pitchFamily="34" charset="0"/>
              <a:ea typeface="宋体" pitchFamily="2" charset="-122"/>
            </a:endParaRPr>
          </a:p>
        </p:txBody>
      </p:sp>
      <p:sp>
        <p:nvSpPr>
          <p:cNvPr id="13" name="TextBox 12"/>
          <p:cNvSpPr txBox="1"/>
          <p:nvPr/>
        </p:nvSpPr>
        <p:spPr>
          <a:xfrm>
            <a:off x="142844" y="2100196"/>
            <a:ext cx="1357322" cy="400110"/>
          </a:xfrm>
          <a:prstGeom prst="rect">
            <a:avLst/>
          </a:prstGeom>
          <a:noFill/>
        </p:spPr>
        <p:txBody>
          <a:bodyPr wrap="square" rtlCol="0">
            <a:spAutoFit/>
          </a:bodyPr>
          <a:lstStyle/>
          <a:p>
            <a:pPr algn="ctr"/>
            <a:r>
              <a:rPr lang="zh-CN" altLang="en-US" sz="2000" dirty="0"/>
              <a:t>物理层</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CEF20B1-737D-4CA9-BCEE-6776272790A2}" type="slidenum">
              <a:rPr lang="en-US" altLang="zh-CN" sz="1400" b="0"/>
              <a:pPr eaLnBrk="1" hangingPunct="1"/>
              <a:t>110</a:t>
            </a:fld>
            <a:endParaRPr lang="en-US" altLang="zh-CN" sz="1400" b="0"/>
          </a:p>
        </p:txBody>
      </p:sp>
      <p:sp>
        <p:nvSpPr>
          <p:cNvPr id="117763" name="Rectangle 1428"/>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 name="Rectangle 3"/>
          <p:cNvSpPr txBox="1">
            <a:spLocks noRot="1" noChangeArrowheads="1"/>
          </p:cNvSpPr>
          <p:nvPr/>
        </p:nvSpPr>
        <p:spPr bwMode="auto">
          <a:xfrm>
            <a:off x="427038" y="476250"/>
            <a:ext cx="7439025" cy="371475"/>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75000"/>
              <a:defRPr/>
            </a:pPr>
            <a:r>
              <a:rPr lang="zh-CN" altLang="en-US" sz="2800" kern="0" dirty="0">
                <a:latin typeface="+mn-lt"/>
                <a:ea typeface="+mn-ea"/>
              </a:rPr>
              <a:t>基于端口的</a:t>
            </a:r>
            <a:r>
              <a:rPr lang="en-US" altLang="zh-CN" sz="2800" kern="0" dirty="0">
                <a:latin typeface="+mn-lt"/>
                <a:ea typeface="+mn-ea"/>
              </a:rPr>
              <a:t>VLAN</a:t>
            </a:r>
            <a:r>
              <a:rPr lang="zh-CN" altLang="en-US" sz="2800" kern="0" dirty="0">
                <a:latin typeface="+mn-lt"/>
                <a:ea typeface="+mn-ea"/>
              </a:rPr>
              <a:t>举例</a:t>
            </a:r>
          </a:p>
        </p:txBody>
      </p:sp>
      <p:sp>
        <p:nvSpPr>
          <p:cNvPr id="117765" name="Rectangle 6"/>
          <p:cNvSpPr>
            <a:spLocks noChangeArrowheads="1"/>
          </p:cNvSpPr>
          <p:nvPr/>
        </p:nvSpPr>
        <p:spPr bwMode="auto">
          <a:xfrm>
            <a:off x="1047750" y="4968875"/>
            <a:ext cx="7772400" cy="317500"/>
          </a:xfrm>
          <a:prstGeom prst="rect">
            <a:avLst/>
          </a:prstGeom>
          <a:solidFill>
            <a:srgbClr val="FFCCFF"/>
          </a:solidFill>
          <a:ln w="12700">
            <a:solidFill>
              <a:srgbClr val="007A77"/>
            </a:solidFill>
            <a:miter lim="800000"/>
            <a:headEnd/>
            <a:tailEnd/>
          </a:ln>
        </p:spPr>
        <p:txBody>
          <a:bodyPr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66" name="Rectangle 7"/>
          <p:cNvSpPr>
            <a:spLocks noChangeArrowheads="1"/>
          </p:cNvSpPr>
          <p:nvPr/>
        </p:nvSpPr>
        <p:spPr bwMode="auto">
          <a:xfrm>
            <a:off x="1428750" y="2682875"/>
            <a:ext cx="2743200" cy="317500"/>
          </a:xfrm>
          <a:prstGeom prst="rect">
            <a:avLst/>
          </a:prstGeom>
          <a:solidFill>
            <a:srgbClr val="FFFFCC"/>
          </a:solidFill>
          <a:ln w="12700">
            <a:solidFill>
              <a:srgbClr val="007A77"/>
            </a:solidFill>
            <a:miter lim="800000"/>
            <a:headEnd/>
            <a:tailEnd/>
          </a:ln>
        </p:spPr>
        <p:txBody>
          <a:bodyPr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67" name="Rectangle 8"/>
          <p:cNvSpPr>
            <a:spLocks noChangeArrowheads="1"/>
          </p:cNvSpPr>
          <p:nvPr/>
        </p:nvSpPr>
        <p:spPr bwMode="auto">
          <a:xfrm>
            <a:off x="37687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68" name="Rectangle 9"/>
          <p:cNvSpPr>
            <a:spLocks noChangeArrowheads="1"/>
          </p:cNvSpPr>
          <p:nvPr/>
        </p:nvSpPr>
        <p:spPr bwMode="auto">
          <a:xfrm>
            <a:off x="34639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69" name="Rectangle 10"/>
          <p:cNvSpPr>
            <a:spLocks noChangeArrowheads="1"/>
          </p:cNvSpPr>
          <p:nvPr/>
        </p:nvSpPr>
        <p:spPr bwMode="auto">
          <a:xfrm>
            <a:off x="31591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0" name="Rectangle 11"/>
          <p:cNvSpPr>
            <a:spLocks noChangeArrowheads="1"/>
          </p:cNvSpPr>
          <p:nvPr/>
        </p:nvSpPr>
        <p:spPr bwMode="auto">
          <a:xfrm>
            <a:off x="28543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1" name="Rectangle 12"/>
          <p:cNvSpPr>
            <a:spLocks noChangeArrowheads="1"/>
          </p:cNvSpPr>
          <p:nvPr/>
        </p:nvSpPr>
        <p:spPr bwMode="auto">
          <a:xfrm>
            <a:off x="25495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2" name="Rectangle 13"/>
          <p:cNvSpPr>
            <a:spLocks noChangeArrowheads="1"/>
          </p:cNvSpPr>
          <p:nvPr/>
        </p:nvSpPr>
        <p:spPr bwMode="auto">
          <a:xfrm>
            <a:off x="22447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3" name="Rectangle 14"/>
          <p:cNvSpPr>
            <a:spLocks noChangeArrowheads="1"/>
          </p:cNvSpPr>
          <p:nvPr/>
        </p:nvSpPr>
        <p:spPr bwMode="auto">
          <a:xfrm>
            <a:off x="19399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4" name="Rectangle 15"/>
          <p:cNvSpPr>
            <a:spLocks noChangeArrowheads="1"/>
          </p:cNvSpPr>
          <p:nvPr/>
        </p:nvSpPr>
        <p:spPr bwMode="auto">
          <a:xfrm>
            <a:off x="16351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5" name="Rectangle 16"/>
          <p:cNvSpPr>
            <a:spLocks noChangeArrowheads="1"/>
          </p:cNvSpPr>
          <p:nvPr/>
        </p:nvSpPr>
        <p:spPr bwMode="auto">
          <a:xfrm>
            <a:off x="4629150" y="2682875"/>
            <a:ext cx="2743200" cy="317500"/>
          </a:xfrm>
          <a:prstGeom prst="rect">
            <a:avLst/>
          </a:prstGeom>
          <a:solidFill>
            <a:srgbClr val="CCFFCC"/>
          </a:solidFill>
          <a:ln w="12700">
            <a:solidFill>
              <a:srgbClr val="007A77"/>
            </a:solidFill>
            <a:miter lim="800000"/>
            <a:headEnd/>
            <a:tailEnd/>
          </a:ln>
        </p:spPr>
        <p:txBody>
          <a:bodyPr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6" name="Rectangle 17"/>
          <p:cNvSpPr>
            <a:spLocks noChangeArrowheads="1"/>
          </p:cNvSpPr>
          <p:nvPr/>
        </p:nvSpPr>
        <p:spPr bwMode="auto">
          <a:xfrm>
            <a:off x="69691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7" name="Rectangle 18"/>
          <p:cNvSpPr>
            <a:spLocks noChangeArrowheads="1"/>
          </p:cNvSpPr>
          <p:nvPr/>
        </p:nvSpPr>
        <p:spPr bwMode="auto">
          <a:xfrm>
            <a:off x="66643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8" name="Rectangle 19"/>
          <p:cNvSpPr>
            <a:spLocks noChangeArrowheads="1"/>
          </p:cNvSpPr>
          <p:nvPr/>
        </p:nvSpPr>
        <p:spPr bwMode="auto">
          <a:xfrm>
            <a:off x="63595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79" name="Rectangle 20"/>
          <p:cNvSpPr>
            <a:spLocks noChangeArrowheads="1"/>
          </p:cNvSpPr>
          <p:nvPr/>
        </p:nvSpPr>
        <p:spPr bwMode="auto">
          <a:xfrm>
            <a:off x="60547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80" name="Rectangle 21"/>
          <p:cNvSpPr>
            <a:spLocks noChangeArrowheads="1"/>
          </p:cNvSpPr>
          <p:nvPr/>
        </p:nvSpPr>
        <p:spPr bwMode="auto">
          <a:xfrm>
            <a:off x="57499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81" name="Rectangle 22"/>
          <p:cNvSpPr>
            <a:spLocks noChangeArrowheads="1"/>
          </p:cNvSpPr>
          <p:nvPr/>
        </p:nvSpPr>
        <p:spPr bwMode="auto">
          <a:xfrm>
            <a:off x="54451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82" name="Rectangle 23"/>
          <p:cNvSpPr>
            <a:spLocks noChangeArrowheads="1"/>
          </p:cNvSpPr>
          <p:nvPr/>
        </p:nvSpPr>
        <p:spPr bwMode="auto">
          <a:xfrm>
            <a:off x="51403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83" name="Rectangle 24"/>
          <p:cNvSpPr>
            <a:spLocks noChangeArrowheads="1"/>
          </p:cNvSpPr>
          <p:nvPr/>
        </p:nvSpPr>
        <p:spPr bwMode="auto">
          <a:xfrm>
            <a:off x="4835525" y="2797175"/>
            <a:ext cx="196850" cy="317500"/>
          </a:xfrm>
          <a:prstGeom prst="rect">
            <a:avLst/>
          </a:prstGeom>
          <a:noFill/>
          <a:ln w="12700">
            <a:solidFill>
              <a:srgbClr val="007A77"/>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784" name="Line 25"/>
          <p:cNvSpPr>
            <a:spLocks noChangeShapeType="1"/>
          </p:cNvSpPr>
          <p:nvPr/>
        </p:nvSpPr>
        <p:spPr bwMode="auto">
          <a:xfrm>
            <a:off x="1962150" y="2117725"/>
            <a:ext cx="5105400" cy="0"/>
          </a:xfrm>
          <a:prstGeom prst="line">
            <a:avLst/>
          </a:prstGeom>
          <a:noFill/>
          <a:ln w="381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785" name="Line 26"/>
          <p:cNvSpPr>
            <a:spLocks noChangeShapeType="1"/>
          </p:cNvSpPr>
          <p:nvPr/>
        </p:nvSpPr>
        <p:spPr bwMode="auto">
          <a:xfrm>
            <a:off x="2495550" y="2117725"/>
            <a:ext cx="0" cy="381000"/>
          </a:xfrm>
          <a:prstGeom prst="line">
            <a:avLst/>
          </a:prstGeom>
          <a:noFill/>
          <a:ln w="381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786" name="Line 27"/>
          <p:cNvSpPr>
            <a:spLocks noChangeShapeType="1"/>
          </p:cNvSpPr>
          <p:nvPr/>
        </p:nvSpPr>
        <p:spPr bwMode="auto">
          <a:xfrm>
            <a:off x="6610350" y="2117725"/>
            <a:ext cx="0" cy="381000"/>
          </a:xfrm>
          <a:prstGeom prst="line">
            <a:avLst/>
          </a:prstGeom>
          <a:noFill/>
          <a:ln w="381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nvGrpSpPr>
          <p:cNvPr id="117787" name="Group 28"/>
          <p:cNvGrpSpPr>
            <a:grpSpLocks/>
          </p:cNvGrpSpPr>
          <p:nvPr/>
        </p:nvGrpSpPr>
        <p:grpSpPr bwMode="auto">
          <a:xfrm>
            <a:off x="1352550" y="3870325"/>
            <a:ext cx="609600" cy="609600"/>
            <a:chOff x="3413" y="3074"/>
            <a:chExt cx="549" cy="514"/>
          </a:xfrm>
        </p:grpSpPr>
        <p:sp>
          <p:nvSpPr>
            <p:cNvPr id="118404" name="Rectangle 29"/>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05" name="Rectangle 30"/>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406" name="Group 31"/>
            <p:cNvGrpSpPr>
              <a:grpSpLocks/>
            </p:cNvGrpSpPr>
            <p:nvPr/>
          </p:nvGrpSpPr>
          <p:grpSpPr bwMode="auto">
            <a:xfrm>
              <a:off x="3438" y="3074"/>
              <a:ext cx="485" cy="316"/>
              <a:chOff x="3438" y="3074"/>
              <a:chExt cx="485" cy="316"/>
            </a:xfrm>
          </p:grpSpPr>
          <p:sp>
            <p:nvSpPr>
              <p:cNvPr id="118473" name="Rectangle 32"/>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74" name="Rectangle 33"/>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407" name="Rectangle 34"/>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08" name="Line 35"/>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09" name="Line 36"/>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10" name="Rectangle 37"/>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1" name="Rectangle 38"/>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2" name="Rectangle 39"/>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3" name="Rectangle 40"/>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4" name="Rectangle 41"/>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5" name="Rectangle 42"/>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6" name="AutoShape 43"/>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7" name="AutoShape 44"/>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8" name="Rectangle 45"/>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19" name="Rectangle 46"/>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20" name="Line 47"/>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1" name="Line 48"/>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2" name="Line 49"/>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3" name="Line 50"/>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4" name="Line 51"/>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5" name="Line 52"/>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6" name="Line 53"/>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7" name="Line 54"/>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8" name="Line 55"/>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29" name="Line 56"/>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0" name="Line 57"/>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1" name="Line 58"/>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2" name="Line 59"/>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3" name="Line 60"/>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4" name="Line 61"/>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5" name="Line 62"/>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6" name="Line 63"/>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7" name="Line 64"/>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38" name="Rectangle 65"/>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39" name="Line 66"/>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0" name="Line 67"/>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1" name="Rectangle 68"/>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42" name="Line 69"/>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3" name="Line 70"/>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4" name="Rectangle 71"/>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45" name="Line 72"/>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6" name="Line 73"/>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7" name="AutoShape 74"/>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48" name="Line 75"/>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49" name="Line 76"/>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0" name="Line 77"/>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1" name="Line 78"/>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2" name="Line 79"/>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3" name="Line 80"/>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4" name="Line 81"/>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5" name="Line 82"/>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6" name="Line 83"/>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7" name="Rectangle 84"/>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58" name="Line 85"/>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59" name="Line 86"/>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60" name="Oval 87"/>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1" name="Line 88"/>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62" name="Line 89"/>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63" name="Rectangle 90"/>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4" name="Rectangle 91"/>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5" name="Rectangle 92"/>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6" name="Rectangle 93"/>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7" name="Rectangle 94"/>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8" name="Rectangle 95"/>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69" name="Rectangle 96"/>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70" name="Rectangle 97"/>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71" name="Line 98"/>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72" name="Rectangle 99"/>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88" name="Group 100"/>
          <p:cNvGrpSpPr>
            <a:grpSpLocks/>
          </p:cNvGrpSpPr>
          <p:nvPr/>
        </p:nvGrpSpPr>
        <p:grpSpPr bwMode="auto">
          <a:xfrm>
            <a:off x="2571750" y="3870325"/>
            <a:ext cx="609600" cy="609600"/>
            <a:chOff x="3413" y="3074"/>
            <a:chExt cx="549" cy="514"/>
          </a:xfrm>
        </p:grpSpPr>
        <p:sp>
          <p:nvSpPr>
            <p:cNvPr id="118333" name="Rectangle 101"/>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34" name="Rectangle 102"/>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335" name="Group 103"/>
            <p:cNvGrpSpPr>
              <a:grpSpLocks/>
            </p:cNvGrpSpPr>
            <p:nvPr/>
          </p:nvGrpSpPr>
          <p:grpSpPr bwMode="auto">
            <a:xfrm>
              <a:off x="3438" y="3074"/>
              <a:ext cx="485" cy="316"/>
              <a:chOff x="3438" y="3074"/>
              <a:chExt cx="485" cy="316"/>
            </a:xfrm>
          </p:grpSpPr>
          <p:sp>
            <p:nvSpPr>
              <p:cNvPr id="118402" name="Rectangle 104"/>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03" name="Rectangle 105"/>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336" name="Rectangle 106"/>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37" name="Line 107"/>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38" name="Line 108"/>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39" name="Rectangle 109"/>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0" name="Rectangle 110"/>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1" name="Rectangle 111"/>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2" name="Rectangle 112"/>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3" name="Rectangle 113"/>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4" name="Rectangle 114"/>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5" name="AutoShape 115"/>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6" name="AutoShape 116"/>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7" name="Rectangle 117"/>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8" name="Rectangle 118"/>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49" name="Line 119"/>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0" name="Line 120"/>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1" name="Line 121"/>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2" name="Line 122"/>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3" name="Line 123"/>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4" name="Line 124"/>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5" name="Line 125"/>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6" name="Line 126"/>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7" name="Line 127"/>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8" name="Line 128"/>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59" name="Line 129"/>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0" name="Line 130"/>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1" name="Line 131"/>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2" name="Line 132"/>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3" name="Line 133"/>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4" name="Line 134"/>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5" name="Line 135"/>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6" name="Line 136"/>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7" name="Rectangle 137"/>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68" name="Line 138"/>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69" name="Line 139"/>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0" name="Rectangle 140"/>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71" name="Line 141"/>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2" name="Line 142"/>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3" name="Rectangle 143"/>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74" name="Line 144"/>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5" name="Line 145"/>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6" name="AutoShape 146"/>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77" name="Line 147"/>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8" name="Line 148"/>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79" name="Line 149"/>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0" name="Line 150"/>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1" name="Line 151"/>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2" name="Line 152"/>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3" name="Line 153"/>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4" name="Line 154"/>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5" name="Line 155"/>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6" name="Rectangle 156"/>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87" name="Line 157"/>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8" name="Line 158"/>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89" name="Oval 159"/>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0" name="Line 160"/>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91" name="Line 161"/>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92" name="Rectangle 162"/>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3" name="Rectangle 163"/>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4" name="Rectangle 164"/>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5" name="Rectangle 165"/>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6" name="Rectangle 166"/>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7" name="Rectangle 167"/>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8" name="Rectangle 168"/>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99" name="Rectangle 169"/>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400" name="Line 170"/>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401" name="Rectangle 171"/>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89" name="Group 172"/>
          <p:cNvGrpSpPr>
            <a:grpSpLocks/>
          </p:cNvGrpSpPr>
          <p:nvPr/>
        </p:nvGrpSpPr>
        <p:grpSpPr bwMode="auto">
          <a:xfrm>
            <a:off x="5010150" y="3870325"/>
            <a:ext cx="609600" cy="609600"/>
            <a:chOff x="3413" y="3074"/>
            <a:chExt cx="549" cy="514"/>
          </a:xfrm>
        </p:grpSpPr>
        <p:sp>
          <p:nvSpPr>
            <p:cNvPr id="118262" name="Rectangle 173"/>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63" name="Rectangle 174"/>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264" name="Group 175"/>
            <p:cNvGrpSpPr>
              <a:grpSpLocks/>
            </p:cNvGrpSpPr>
            <p:nvPr/>
          </p:nvGrpSpPr>
          <p:grpSpPr bwMode="auto">
            <a:xfrm>
              <a:off x="3438" y="3074"/>
              <a:ext cx="485" cy="316"/>
              <a:chOff x="3438" y="3074"/>
              <a:chExt cx="485" cy="316"/>
            </a:xfrm>
          </p:grpSpPr>
          <p:sp>
            <p:nvSpPr>
              <p:cNvPr id="118331" name="Rectangle 176"/>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32" name="Rectangle 177"/>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265" name="Rectangle 178"/>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66" name="Line 179"/>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67" name="Line 180"/>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68" name="Rectangle 181"/>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69" name="Rectangle 182"/>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0" name="Rectangle 183"/>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1" name="Rectangle 184"/>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2" name="Rectangle 185"/>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3" name="Rectangle 186"/>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4" name="AutoShape 187"/>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5" name="AutoShape 188"/>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6" name="Rectangle 189"/>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7" name="Rectangle 190"/>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78" name="Line 191"/>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79" name="Line 192"/>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0" name="Line 193"/>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1" name="Line 194"/>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2" name="Line 195"/>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3" name="Line 196"/>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4" name="Line 197"/>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5" name="Line 198"/>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6" name="Line 199"/>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7" name="Line 200"/>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8" name="Line 201"/>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89" name="Line 202"/>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0" name="Line 203"/>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1" name="Line 204"/>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2" name="Line 205"/>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3" name="Line 206"/>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4" name="Line 207"/>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5" name="Line 208"/>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6" name="Rectangle 209"/>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97" name="Line 210"/>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8" name="Line 211"/>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99" name="Rectangle 212"/>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00" name="Line 213"/>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1" name="Line 214"/>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2" name="Rectangle 215"/>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03" name="Line 216"/>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4" name="Line 217"/>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5" name="AutoShape 218"/>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06" name="Line 219"/>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7" name="Line 220"/>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8" name="Line 221"/>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09" name="Line 222"/>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0" name="Line 223"/>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1" name="Line 224"/>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2" name="Line 225"/>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3" name="Line 226"/>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4" name="Line 227"/>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5" name="Rectangle 228"/>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16" name="Line 229"/>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7" name="Line 230"/>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18" name="Oval 231"/>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19" name="Line 232"/>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20" name="Line 233"/>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21" name="Rectangle 234"/>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2" name="Rectangle 235"/>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3" name="Rectangle 236"/>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4" name="Rectangle 237"/>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5" name="Rectangle 238"/>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6" name="Rectangle 239"/>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7" name="Rectangle 240"/>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8" name="Rectangle 241"/>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329" name="Line 242"/>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330" name="Rectangle 243"/>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90" name="Group 244"/>
          <p:cNvGrpSpPr>
            <a:grpSpLocks/>
          </p:cNvGrpSpPr>
          <p:nvPr/>
        </p:nvGrpSpPr>
        <p:grpSpPr bwMode="auto">
          <a:xfrm>
            <a:off x="6762750" y="3870325"/>
            <a:ext cx="609600" cy="609600"/>
            <a:chOff x="3413" y="3074"/>
            <a:chExt cx="549" cy="514"/>
          </a:xfrm>
        </p:grpSpPr>
        <p:sp>
          <p:nvSpPr>
            <p:cNvPr id="118191" name="Rectangle 245"/>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92" name="Rectangle 246"/>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193" name="Group 247"/>
            <p:cNvGrpSpPr>
              <a:grpSpLocks/>
            </p:cNvGrpSpPr>
            <p:nvPr/>
          </p:nvGrpSpPr>
          <p:grpSpPr bwMode="auto">
            <a:xfrm>
              <a:off x="3438" y="3074"/>
              <a:ext cx="485" cy="316"/>
              <a:chOff x="3438" y="3074"/>
              <a:chExt cx="485" cy="316"/>
            </a:xfrm>
          </p:grpSpPr>
          <p:sp>
            <p:nvSpPr>
              <p:cNvPr id="118260" name="Rectangle 248"/>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61" name="Rectangle 249"/>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194" name="Rectangle 250"/>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95" name="Line 251"/>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96" name="Line 252"/>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97" name="Rectangle 253"/>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98" name="Rectangle 254"/>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99" name="Rectangle 255"/>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0" name="Rectangle 256"/>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1" name="Rectangle 257"/>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2" name="Rectangle 258"/>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3" name="AutoShape 259"/>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4" name="AutoShape 260"/>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5" name="Rectangle 261"/>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6" name="Rectangle 262"/>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07" name="Line 263"/>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08" name="Line 264"/>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09" name="Line 265"/>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0" name="Line 266"/>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1" name="Line 267"/>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2" name="Line 268"/>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3" name="Line 269"/>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4" name="Line 270"/>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5" name="Line 271"/>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6" name="Line 272"/>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7" name="Line 273"/>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8" name="Line 274"/>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19" name="Line 275"/>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0" name="Line 276"/>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1" name="Line 277"/>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2" name="Line 278"/>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3" name="Line 279"/>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4" name="Line 280"/>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5" name="Rectangle 281"/>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26" name="Line 282"/>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7" name="Line 283"/>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28" name="Rectangle 284"/>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29" name="Line 285"/>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0" name="Line 286"/>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1" name="Rectangle 287"/>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32" name="Line 288"/>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3" name="Line 289"/>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4" name="AutoShape 290"/>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35" name="Line 291"/>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6" name="Line 292"/>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7" name="Line 293"/>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8" name="Line 294"/>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39" name="Line 295"/>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0" name="Line 296"/>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1" name="Line 297"/>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2" name="Line 298"/>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3" name="Line 299"/>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4" name="Rectangle 300"/>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45" name="Line 301"/>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6" name="Line 302"/>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7" name="Oval 303"/>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48" name="Line 304"/>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49" name="Line 305"/>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50" name="Rectangle 306"/>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1" name="Rectangle 307"/>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2" name="Rectangle 308"/>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3" name="Rectangle 309"/>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4" name="Rectangle 310"/>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5" name="Rectangle 311"/>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6" name="Rectangle 312"/>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7" name="Rectangle 313"/>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258" name="Line 314"/>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259" name="Rectangle 315"/>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sp>
        <p:nvSpPr>
          <p:cNvPr id="117791" name="Line 316"/>
          <p:cNvSpPr>
            <a:spLocks noChangeShapeType="1"/>
          </p:cNvSpPr>
          <p:nvPr/>
        </p:nvSpPr>
        <p:spPr bwMode="auto">
          <a:xfrm>
            <a:off x="7067550" y="2955925"/>
            <a:ext cx="0" cy="9144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792" name="Line 317"/>
          <p:cNvSpPr>
            <a:spLocks noChangeShapeType="1"/>
          </p:cNvSpPr>
          <p:nvPr/>
        </p:nvSpPr>
        <p:spPr bwMode="auto">
          <a:xfrm>
            <a:off x="5238750" y="2955925"/>
            <a:ext cx="0" cy="9144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793" name="Line 318"/>
          <p:cNvSpPr>
            <a:spLocks noChangeShapeType="1"/>
          </p:cNvSpPr>
          <p:nvPr/>
        </p:nvSpPr>
        <p:spPr bwMode="auto">
          <a:xfrm>
            <a:off x="2952750" y="2955925"/>
            <a:ext cx="0" cy="9144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794" name="Line 319"/>
          <p:cNvSpPr>
            <a:spLocks noChangeShapeType="1"/>
          </p:cNvSpPr>
          <p:nvPr/>
        </p:nvSpPr>
        <p:spPr bwMode="auto">
          <a:xfrm>
            <a:off x="1733550" y="2955925"/>
            <a:ext cx="0" cy="9144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nvGrpSpPr>
          <p:cNvPr id="117795" name="Group 320"/>
          <p:cNvGrpSpPr>
            <a:grpSpLocks/>
          </p:cNvGrpSpPr>
          <p:nvPr/>
        </p:nvGrpSpPr>
        <p:grpSpPr bwMode="auto">
          <a:xfrm>
            <a:off x="1962150" y="4860925"/>
            <a:ext cx="609600" cy="609600"/>
            <a:chOff x="3413" y="3074"/>
            <a:chExt cx="549" cy="514"/>
          </a:xfrm>
        </p:grpSpPr>
        <p:sp>
          <p:nvSpPr>
            <p:cNvPr id="118120" name="Rectangle 321"/>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21" name="Rectangle 322"/>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122" name="Group 323"/>
            <p:cNvGrpSpPr>
              <a:grpSpLocks/>
            </p:cNvGrpSpPr>
            <p:nvPr/>
          </p:nvGrpSpPr>
          <p:grpSpPr bwMode="auto">
            <a:xfrm>
              <a:off x="3438" y="3074"/>
              <a:ext cx="485" cy="316"/>
              <a:chOff x="3438" y="3074"/>
              <a:chExt cx="485" cy="316"/>
            </a:xfrm>
          </p:grpSpPr>
          <p:sp>
            <p:nvSpPr>
              <p:cNvPr id="118189" name="Rectangle 324"/>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90" name="Rectangle 325"/>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123" name="Rectangle 326"/>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24" name="Line 327"/>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25" name="Line 328"/>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26" name="Rectangle 329"/>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27" name="Rectangle 330"/>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28" name="Rectangle 331"/>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29" name="Rectangle 332"/>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0" name="Rectangle 333"/>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1" name="Rectangle 334"/>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2" name="AutoShape 335"/>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3" name="AutoShape 336"/>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4" name="Rectangle 337"/>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5" name="Rectangle 338"/>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36" name="Line 339"/>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37" name="Line 340"/>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38" name="Line 341"/>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39" name="Line 342"/>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0" name="Line 343"/>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1" name="Line 344"/>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2" name="Line 345"/>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3" name="Line 346"/>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4" name="Line 347"/>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5" name="Line 348"/>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6" name="Line 349"/>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7" name="Line 350"/>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8" name="Line 351"/>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49" name="Line 352"/>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0" name="Line 353"/>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1" name="Line 354"/>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2" name="Line 355"/>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3" name="Line 356"/>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4" name="Rectangle 357"/>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55" name="Line 358"/>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6" name="Line 359"/>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7" name="Rectangle 360"/>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58" name="Line 361"/>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59" name="Line 362"/>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0" name="Rectangle 363"/>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61" name="Line 364"/>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2" name="Line 365"/>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3" name="AutoShape 366"/>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64" name="Line 367"/>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5" name="Line 368"/>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6" name="Line 369"/>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7" name="Line 370"/>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8" name="Line 371"/>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69" name="Line 372"/>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0" name="Line 373"/>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1" name="Line 374"/>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2" name="Line 375"/>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3" name="Rectangle 376"/>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74" name="Line 377"/>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5" name="Line 378"/>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6" name="Oval 379"/>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77" name="Line 380"/>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8" name="Line 381"/>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79" name="Rectangle 382"/>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0" name="Rectangle 383"/>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1" name="Rectangle 384"/>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2" name="Rectangle 385"/>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3" name="Rectangle 386"/>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4" name="Rectangle 387"/>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5" name="Rectangle 388"/>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6" name="Rectangle 389"/>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87" name="Line 390"/>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88" name="Rectangle 391"/>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96" name="Group 392"/>
          <p:cNvGrpSpPr>
            <a:grpSpLocks/>
          </p:cNvGrpSpPr>
          <p:nvPr/>
        </p:nvGrpSpPr>
        <p:grpSpPr bwMode="auto">
          <a:xfrm>
            <a:off x="3105150" y="4860925"/>
            <a:ext cx="609600" cy="609600"/>
            <a:chOff x="3413" y="3074"/>
            <a:chExt cx="549" cy="514"/>
          </a:xfrm>
        </p:grpSpPr>
        <p:sp>
          <p:nvSpPr>
            <p:cNvPr id="118049" name="Rectangle 393"/>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0" name="Rectangle 394"/>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8051" name="Group 395"/>
            <p:cNvGrpSpPr>
              <a:grpSpLocks/>
            </p:cNvGrpSpPr>
            <p:nvPr/>
          </p:nvGrpSpPr>
          <p:grpSpPr bwMode="auto">
            <a:xfrm>
              <a:off x="3438" y="3074"/>
              <a:ext cx="485" cy="316"/>
              <a:chOff x="3438" y="3074"/>
              <a:chExt cx="485" cy="316"/>
            </a:xfrm>
          </p:grpSpPr>
          <p:sp>
            <p:nvSpPr>
              <p:cNvPr id="118118" name="Rectangle 396"/>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9" name="Rectangle 397"/>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8052" name="Rectangle 398"/>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3" name="Line 399"/>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54" name="Line 400"/>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55" name="Rectangle 401"/>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6" name="Rectangle 402"/>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7" name="Rectangle 403"/>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8" name="Rectangle 404"/>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59" name="Rectangle 405"/>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0" name="Rectangle 406"/>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1" name="AutoShape 407"/>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2" name="AutoShape 408"/>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3" name="Rectangle 409"/>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4" name="Rectangle 410"/>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65" name="Line 411"/>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66" name="Line 412"/>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67" name="Line 413"/>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68" name="Line 414"/>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69" name="Line 415"/>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0" name="Line 416"/>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1" name="Line 417"/>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2" name="Line 418"/>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3" name="Line 419"/>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4" name="Line 420"/>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5" name="Line 421"/>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6" name="Line 422"/>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7" name="Line 423"/>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8" name="Line 424"/>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79" name="Line 425"/>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0" name="Line 426"/>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1" name="Line 427"/>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2" name="Line 428"/>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3" name="Rectangle 429"/>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84" name="Line 430"/>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5" name="Line 431"/>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6" name="Rectangle 432"/>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87" name="Line 433"/>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8" name="Line 434"/>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89" name="Rectangle 435"/>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90" name="Line 436"/>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1" name="Line 437"/>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2" name="AutoShape 438"/>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93" name="Line 439"/>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4" name="Line 440"/>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5" name="Line 441"/>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6" name="Line 442"/>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7" name="Line 443"/>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8" name="Line 444"/>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99" name="Line 445"/>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0" name="Line 446"/>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1" name="Line 447"/>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2" name="Rectangle 448"/>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03" name="Line 449"/>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4" name="Line 450"/>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5" name="Oval 451"/>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06" name="Line 452"/>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7" name="Line 453"/>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08" name="Rectangle 454"/>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09" name="Rectangle 455"/>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0" name="Rectangle 456"/>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1" name="Rectangle 457"/>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2" name="Rectangle 458"/>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3" name="Rectangle 459"/>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4" name="Rectangle 460"/>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5" name="Rectangle 461"/>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116" name="Line 462"/>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117" name="Rectangle 463"/>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97" name="Group 464"/>
          <p:cNvGrpSpPr>
            <a:grpSpLocks/>
          </p:cNvGrpSpPr>
          <p:nvPr/>
        </p:nvGrpSpPr>
        <p:grpSpPr bwMode="auto">
          <a:xfrm>
            <a:off x="4552950" y="4860925"/>
            <a:ext cx="609600" cy="609600"/>
            <a:chOff x="3413" y="3074"/>
            <a:chExt cx="549" cy="514"/>
          </a:xfrm>
        </p:grpSpPr>
        <p:sp>
          <p:nvSpPr>
            <p:cNvPr id="117978" name="Rectangle 465"/>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9" name="Rectangle 466"/>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7980" name="Group 467"/>
            <p:cNvGrpSpPr>
              <a:grpSpLocks/>
            </p:cNvGrpSpPr>
            <p:nvPr/>
          </p:nvGrpSpPr>
          <p:grpSpPr bwMode="auto">
            <a:xfrm>
              <a:off x="3438" y="3074"/>
              <a:ext cx="485" cy="316"/>
              <a:chOff x="3438" y="3074"/>
              <a:chExt cx="485" cy="316"/>
            </a:xfrm>
          </p:grpSpPr>
          <p:sp>
            <p:nvSpPr>
              <p:cNvPr id="118047" name="Rectangle 468"/>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8" name="Rectangle 469"/>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7981" name="Rectangle 470"/>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2" name="Line 471"/>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83" name="Line 472"/>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84" name="Rectangle 473"/>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5" name="Rectangle 474"/>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6" name="Rectangle 475"/>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7" name="Rectangle 476"/>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8" name="Rectangle 477"/>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89" name="Rectangle 478"/>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90" name="AutoShape 479"/>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91" name="AutoShape 480"/>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92" name="Rectangle 481"/>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93" name="Rectangle 482"/>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94" name="Line 483"/>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95" name="Line 484"/>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96" name="Line 485"/>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97" name="Line 486"/>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98" name="Line 487"/>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99" name="Line 488"/>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0" name="Line 489"/>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1" name="Line 490"/>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2" name="Line 491"/>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3" name="Line 492"/>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4" name="Line 493"/>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5" name="Line 494"/>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6" name="Line 495"/>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7" name="Line 496"/>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8" name="Line 497"/>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09" name="Line 498"/>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0" name="Line 499"/>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1" name="Line 500"/>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2" name="Rectangle 501"/>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13" name="Line 502"/>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4" name="Line 503"/>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5" name="Rectangle 504"/>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16" name="Line 505"/>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7" name="Line 506"/>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18" name="Rectangle 507"/>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19" name="Line 508"/>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0" name="Line 509"/>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1" name="AutoShape 510"/>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22" name="Line 511"/>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3" name="Line 512"/>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4" name="Line 513"/>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5" name="Line 514"/>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6" name="Line 515"/>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7" name="Line 516"/>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8" name="Line 517"/>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29" name="Line 518"/>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0" name="Line 519"/>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1" name="Rectangle 520"/>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32" name="Line 521"/>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3" name="Line 522"/>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4" name="Oval 523"/>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35" name="Line 524"/>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6" name="Line 525"/>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37" name="Rectangle 526"/>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38" name="Rectangle 527"/>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39" name="Rectangle 528"/>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0" name="Rectangle 529"/>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1" name="Rectangle 530"/>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2" name="Rectangle 531"/>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3" name="Rectangle 532"/>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4" name="Rectangle 533"/>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8045" name="Line 534"/>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046" name="Rectangle 535"/>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98" name="Group 536"/>
          <p:cNvGrpSpPr>
            <a:grpSpLocks/>
          </p:cNvGrpSpPr>
          <p:nvPr/>
        </p:nvGrpSpPr>
        <p:grpSpPr bwMode="auto">
          <a:xfrm>
            <a:off x="5467350" y="4860925"/>
            <a:ext cx="609600" cy="609600"/>
            <a:chOff x="3413" y="3074"/>
            <a:chExt cx="549" cy="514"/>
          </a:xfrm>
        </p:grpSpPr>
        <p:sp>
          <p:nvSpPr>
            <p:cNvPr id="117907" name="Rectangle 537"/>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8" name="Rectangle 538"/>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7909" name="Group 539"/>
            <p:cNvGrpSpPr>
              <a:grpSpLocks/>
            </p:cNvGrpSpPr>
            <p:nvPr/>
          </p:nvGrpSpPr>
          <p:grpSpPr bwMode="auto">
            <a:xfrm>
              <a:off x="3438" y="3074"/>
              <a:ext cx="485" cy="316"/>
              <a:chOff x="3438" y="3074"/>
              <a:chExt cx="485" cy="316"/>
            </a:xfrm>
          </p:grpSpPr>
          <p:sp>
            <p:nvSpPr>
              <p:cNvPr id="117976" name="Rectangle 540"/>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7" name="Rectangle 541"/>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7910" name="Rectangle 542"/>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1" name="Line 543"/>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12" name="Line 544"/>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13" name="Rectangle 545"/>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4" name="Rectangle 546"/>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5" name="Rectangle 547"/>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6" name="Rectangle 548"/>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7" name="Rectangle 549"/>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8" name="Rectangle 550"/>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19" name="AutoShape 551"/>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20" name="AutoShape 552"/>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21" name="Rectangle 553"/>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22" name="Rectangle 554"/>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23" name="Line 555"/>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4" name="Line 556"/>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5" name="Line 557"/>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6" name="Line 558"/>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7" name="Line 559"/>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8" name="Line 560"/>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29" name="Line 561"/>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0" name="Line 562"/>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1" name="Line 563"/>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2" name="Line 564"/>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3" name="Line 565"/>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4" name="Line 566"/>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5" name="Line 567"/>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6" name="Line 568"/>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7" name="Line 569"/>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8" name="Line 570"/>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39" name="Line 571"/>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0" name="Line 572"/>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1" name="Rectangle 573"/>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42" name="Line 574"/>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3" name="Line 575"/>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4" name="Rectangle 576"/>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45" name="Line 577"/>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6" name="Line 578"/>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7" name="Rectangle 579"/>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48" name="Line 580"/>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49" name="Line 581"/>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0" name="AutoShape 582"/>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51" name="Line 583"/>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2" name="Line 584"/>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3" name="Line 585"/>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4" name="Line 586"/>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5" name="Line 587"/>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6" name="Line 588"/>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7" name="Line 589"/>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8" name="Line 590"/>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59" name="Line 591"/>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60" name="Rectangle 592"/>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61" name="Line 593"/>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62" name="Line 594"/>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63" name="Oval 595"/>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64" name="Line 596"/>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65" name="Line 597"/>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66" name="Rectangle 598"/>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67" name="Rectangle 599"/>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68" name="Rectangle 600"/>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69" name="Rectangle 601"/>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0" name="Rectangle 602"/>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1" name="Rectangle 603"/>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2" name="Rectangle 604"/>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3" name="Rectangle 605"/>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74" name="Line 606"/>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75" name="Rectangle 607"/>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grpSp>
        <p:nvGrpSpPr>
          <p:cNvPr id="117799" name="Group 608"/>
          <p:cNvGrpSpPr>
            <a:grpSpLocks/>
          </p:cNvGrpSpPr>
          <p:nvPr/>
        </p:nvGrpSpPr>
        <p:grpSpPr bwMode="auto">
          <a:xfrm>
            <a:off x="6305550" y="4860925"/>
            <a:ext cx="609600" cy="609600"/>
            <a:chOff x="3413" y="3074"/>
            <a:chExt cx="549" cy="514"/>
          </a:xfrm>
        </p:grpSpPr>
        <p:sp>
          <p:nvSpPr>
            <p:cNvPr id="117836" name="Rectangle 609"/>
            <p:cNvSpPr>
              <a:spLocks noChangeArrowheads="1"/>
            </p:cNvSpPr>
            <p:nvPr/>
          </p:nvSpPr>
          <p:spPr bwMode="auto">
            <a:xfrm>
              <a:off x="3440" y="3401"/>
              <a:ext cx="5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37" name="Rectangle 610"/>
            <p:cNvSpPr>
              <a:spLocks noChangeArrowheads="1"/>
            </p:cNvSpPr>
            <p:nvPr/>
          </p:nvSpPr>
          <p:spPr bwMode="auto">
            <a:xfrm>
              <a:off x="3493" y="3367"/>
              <a:ext cx="350" cy="13"/>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7838" name="Group 611"/>
            <p:cNvGrpSpPr>
              <a:grpSpLocks/>
            </p:cNvGrpSpPr>
            <p:nvPr/>
          </p:nvGrpSpPr>
          <p:grpSpPr bwMode="auto">
            <a:xfrm>
              <a:off x="3438" y="3074"/>
              <a:ext cx="485" cy="316"/>
              <a:chOff x="3438" y="3074"/>
              <a:chExt cx="485" cy="316"/>
            </a:xfrm>
          </p:grpSpPr>
          <p:sp>
            <p:nvSpPr>
              <p:cNvPr id="117905" name="Rectangle 612"/>
              <p:cNvSpPr>
                <a:spLocks noChangeArrowheads="1"/>
              </p:cNvSpPr>
              <p:nvPr/>
            </p:nvSpPr>
            <p:spPr bwMode="auto">
              <a:xfrm>
                <a:off x="3462" y="3094"/>
                <a:ext cx="46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6" name="Rectangle 613"/>
              <p:cNvSpPr>
                <a:spLocks noChangeArrowheads="1"/>
              </p:cNvSpPr>
              <p:nvPr/>
            </p:nvSpPr>
            <p:spPr bwMode="auto">
              <a:xfrm>
                <a:off x="3438" y="3074"/>
                <a:ext cx="457" cy="29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sp>
          <p:nvSpPr>
            <p:cNvPr id="117839" name="Rectangle 614"/>
            <p:cNvSpPr>
              <a:spLocks noChangeArrowheads="1"/>
            </p:cNvSpPr>
            <p:nvPr/>
          </p:nvSpPr>
          <p:spPr bwMode="auto">
            <a:xfrm>
              <a:off x="3834" y="3345"/>
              <a:ext cx="22" cy="9"/>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0" name="Line 615"/>
            <p:cNvSpPr>
              <a:spLocks noChangeShapeType="1"/>
            </p:cNvSpPr>
            <p:nvPr/>
          </p:nvSpPr>
          <p:spPr bwMode="auto">
            <a:xfrm>
              <a:off x="3832" y="3343"/>
              <a:ext cx="1" cy="13"/>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41" name="Line 616"/>
            <p:cNvSpPr>
              <a:spLocks noChangeShapeType="1"/>
            </p:cNvSpPr>
            <p:nvPr/>
          </p:nvSpPr>
          <p:spPr bwMode="auto">
            <a:xfrm>
              <a:off x="3832" y="3343"/>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42" name="Rectangle 617"/>
            <p:cNvSpPr>
              <a:spLocks noChangeArrowheads="1"/>
            </p:cNvSpPr>
            <p:nvPr/>
          </p:nvSpPr>
          <p:spPr bwMode="auto">
            <a:xfrm>
              <a:off x="3477" y="3113"/>
              <a:ext cx="369" cy="205"/>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3" name="Rectangle 618"/>
            <p:cNvSpPr>
              <a:spLocks noChangeArrowheads="1"/>
            </p:cNvSpPr>
            <p:nvPr/>
          </p:nvSpPr>
          <p:spPr bwMode="auto">
            <a:xfrm>
              <a:off x="3471" y="3105"/>
              <a:ext cx="385" cy="222"/>
            </a:xfrm>
            <a:prstGeom prst="rect">
              <a:avLst/>
            </a:prstGeom>
            <a:noFill/>
            <a:ln w="6350">
              <a:solidFill>
                <a:srgbClr val="C1C0C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4" name="Rectangle 619"/>
            <p:cNvSpPr>
              <a:spLocks noChangeArrowheads="1"/>
            </p:cNvSpPr>
            <p:nvPr/>
          </p:nvSpPr>
          <p:spPr bwMode="auto">
            <a:xfrm>
              <a:off x="3461" y="3094"/>
              <a:ext cx="405" cy="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5" name="Rectangle 620"/>
            <p:cNvSpPr>
              <a:spLocks noChangeArrowheads="1"/>
            </p:cNvSpPr>
            <p:nvPr/>
          </p:nvSpPr>
          <p:spPr bwMode="auto">
            <a:xfrm>
              <a:off x="3413" y="3504"/>
              <a:ext cx="517" cy="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6" name="Rectangle 621"/>
            <p:cNvSpPr>
              <a:spLocks noChangeArrowheads="1"/>
            </p:cNvSpPr>
            <p:nvPr/>
          </p:nvSpPr>
          <p:spPr bwMode="auto">
            <a:xfrm>
              <a:off x="3413" y="3531"/>
              <a:ext cx="67" cy="3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7" name="Rectangle 622"/>
            <p:cNvSpPr>
              <a:spLocks noChangeArrowheads="1"/>
            </p:cNvSpPr>
            <p:nvPr/>
          </p:nvSpPr>
          <p:spPr bwMode="auto">
            <a:xfrm>
              <a:off x="3785" y="3529"/>
              <a:ext cx="142" cy="3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8" name="AutoShape 623"/>
            <p:cNvSpPr>
              <a:spLocks noChangeArrowheads="1"/>
            </p:cNvSpPr>
            <p:nvPr/>
          </p:nvSpPr>
          <p:spPr bwMode="auto">
            <a:xfrm>
              <a:off x="3413" y="3381"/>
              <a:ext cx="517" cy="158"/>
            </a:xfrm>
            <a:prstGeom prst="roundRect">
              <a:avLst>
                <a:gd name="adj" fmla="val 125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49" name="AutoShape 624"/>
            <p:cNvSpPr>
              <a:spLocks noChangeArrowheads="1"/>
            </p:cNvSpPr>
            <p:nvPr/>
          </p:nvSpPr>
          <p:spPr bwMode="auto">
            <a:xfrm>
              <a:off x="3554" y="3392"/>
              <a:ext cx="228" cy="130"/>
            </a:xfrm>
            <a:prstGeom prst="roundRect">
              <a:avLst>
                <a:gd name="adj" fmla="val 12500"/>
              </a:avLst>
            </a:prstGeom>
            <a:noFill/>
            <a:ln w="6350">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50" name="Rectangle 625"/>
            <p:cNvSpPr>
              <a:spLocks noChangeArrowheads="1"/>
            </p:cNvSpPr>
            <p:nvPr/>
          </p:nvSpPr>
          <p:spPr bwMode="auto">
            <a:xfrm>
              <a:off x="3812" y="3434"/>
              <a:ext cx="89"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51" name="Rectangle 626"/>
            <p:cNvSpPr>
              <a:spLocks noChangeArrowheads="1"/>
            </p:cNvSpPr>
            <p:nvPr/>
          </p:nvSpPr>
          <p:spPr bwMode="auto">
            <a:xfrm>
              <a:off x="3844" y="3439"/>
              <a:ext cx="44" cy="27"/>
            </a:xfrm>
            <a:prstGeom prst="rect">
              <a:avLst/>
            </a:prstGeom>
            <a:noFill/>
            <a:ln w="635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52" name="Line 627"/>
            <p:cNvSpPr>
              <a:spLocks noChangeShapeType="1"/>
            </p:cNvSpPr>
            <p:nvPr/>
          </p:nvSpPr>
          <p:spPr bwMode="auto">
            <a:xfrm>
              <a:off x="3810" y="3474"/>
              <a:ext cx="9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3" name="Line 628"/>
            <p:cNvSpPr>
              <a:spLocks noChangeShapeType="1"/>
            </p:cNvSpPr>
            <p:nvPr/>
          </p:nvSpPr>
          <p:spPr bwMode="auto">
            <a:xfrm>
              <a:off x="3900" y="3432"/>
              <a:ext cx="1" cy="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4" name="Line 629"/>
            <p:cNvSpPr>
              <a:spLocks noChangeShapeType="1"/>
            </p:cNvSpPr>
            <p:nvPr/>
          </p:nvSpPr>
          <p:spPr bwMode="auto">
            <a:xfrm>
              <a:off x="3552" y="3387"/>
              <a:ext cx="1" cy="140"/>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5" name="Line 630"/>
            <p:cNvSpPr>
              <a:spLocks noChangeShapeType="1"/>
            </p:cNvSpPr>
            <p:nvPr/>
          </p:nvSpPr>
          <p:spPr bwMode="auto">
            <a:xfrm>
              <a:off x="3556" y="3390"/>
              <a:ext cx="228"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6" name="Line 631"/>
            <p:cNvSpPr>
              <a:spLocks noChangeShapeType="1"/>
            </p:cNvSpPr>
            <p:nvPr/>
          </p:nvSpPr>
          <p:spPr bwMode="auto">
            <a:xfrm>
              <a:off x="3556" y="3390"/>
              <a:ext cx="1" cy="13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7" name="Line 632"/>
            <p:cNvSpPr>
              <a:spLocks noChangeShapeType="1"/>
            </p:cNvSpPr>
            <p:nvPr/>
          </p:nvSpPr>
          <p:spPr bwMode="auto">
            <a:xfrm>
              <a:off x="3556" y="3521"/>
              <a:ext cx="228"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8" name="Line 633"/>
            <p:cNvSpPr>
              <a:spLocks noChangeShapeType="1"/>
            </p:cNvSpPr>
            <p:nvPr/>
          </p:nvSpPr>
          <p:spPr bwMode="auto">
            <a:xfrm>
              <a:off x="3784" y="3390"/>
              <a:ext cx="1" cy="134"/>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59" name="Line 634"/>
            <p:cNvSpPr>
              <a:spLocks noChangeShapeType="1"/>
            </p:cNvSpPr>
            <p:nvPr/>
          </p:nvSpPr>
          <p:spPr bwMode="auto">
            <a:xfrm>
              <a:off x="3414"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0" name="Line 635"/>
            <p:cNvSpPr>
              <a:spLocks noChangeShapeType="1"/>
            </p:cNvSpPr>
            <p:nvPr/>
          </p:nvSpPr>
          <p:spPr bwMode="auto">
            <a:xfrm>
              <a:off x="3414"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1" name="Line 636"/>
            <p:cNvSpPr>
              <a:spLocks noChangeShapeType="1"/>
            </p:cNvSpPr>
            <p:nvPr/>
          </p:nvSpPr>
          <p:spPr bwMode="auto">
            <a:xfrm>
              <a:off x="3414"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2" name="Line 637"/>
            <p:cNvSpPr>
              <a:spLocks noChangeShapeType="1"/>
            </p:cNvSpPr>
            <p:nvPr/>
          </p:nvSpPr>
          <p:spPr bwMode="auto">
            <a:xfrm>
              <a:off x="3414" y="3499"/>
              <a:ext cx="122" cy="1"/>
            </a:xfrm>
            <a:prstGeom prst="line">
              <a:avLst/>
            </a:prstGeom>
            <a:noFill/>
            <a:ln w="6350">
              <a:solidFill>
                <a:srgbClr val="7C7C7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3" name="Line 638"/>
            <p:cNvSpPr>
              <a:spLocks noChangeShapeType="1"/>
            </p:cNvSpPr>
            <p:nvPr/>
          </p:nvSpPr>
          <p:spPr bwMode="auto">
            <a:xfrm>
              <a:off x="3810" y="3409"/>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4" name="Line 639"/>
            <p:cNvSpPr>
              <a:spLocks noChangeShapeType="1"/>
            </p:cNvSpPr>
            <p:nvPr/>
          </p:nvSpPr>
          <p:spPr bwMode="auto">
            <a:xfrm>
              <a:off x="3810" y="3404"/>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5" name="Line 640"/>
            <p:cNvSpPr>
              <a:spLocks noChangeShapeType="1"/>
            </p:cNvSpPr>
            <p:nvPr/>
          </p:nvSpPr>
          <p:spPr bwMode="auto">
            <a:xfrm>
              <a:off x="3810" y="3504"/>
              <a:ext cx="119" cy="1"/>
            </a:xfrm>
            <a:prstGeom prst="line">
              <a:avLst/>
            </a:prstGeom>
            <a:noFill/>
            <a:ln w="6350">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6" name="Line 641"/>
            <p:cNvSpPr>
              <a:spLocks noChangeShapeType="1"/>
            </p:cNvSpPr>
            <p:nvPr/>
          </p:nvSpPr>
          <p:spPr bwMode="auto">
            <a:xfrm>
              <a:off x="3810" y="3499"/>
              <a:ext cx="122"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7" name="Line 642"/>
            <p:cNvSpPr>
              <a:spLocks noChangeShapeType="1"/>
            </p:cNvSpPr>
            <p:nvPr/>
          </p:nvSpPr>
          <p:spPr bwMode="auto">
            <a:xfrm>
              <a:off x="3427" y="3541"/>
              <a:ext cx="489" cy="1"/>
            </a:xfrm>
            <a:prstGeom prst="line">
              <a:avLst/>
            </a:prstGeom>
            <a:noFill/>
            <a:ln w="6350">
              <a:solidFill>
                <a:srgbClr val="81818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8" name="Line 643"/>
            <p:cNvSpPr>
              <a:spLocks noChangeShapeType="1"/>
            </p:cNvSpPr>
            <p:nvPr/>
          </p:nvSpPr>
          <p:spPr bwMode="auto">
            <a:xfrm>
              <a:off x="3559" y="3426"/>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69" name="Line 644"/>
            <p:cNvSpPr>
              <a:spLocks noChangeShapeType="1"/>
            </p:cNvSpPr>
            <p:nvPr/>
          </p:nvSpPr>
          <p:spPr bwMode="auto">
            <a:xfrm>
              <a:off x="3559" y="3468"/>
              <a:ext cx="222"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0" name="Rectangle 645"/>
            <p:cNvSpPr>
              <a:spLocks noChangeArrowheads="1"/>
            </p:cNvSpPr>
            <p:nvPr/>
          </p:nvSpPr>
          <p:spPr bwMode="auto">
            <a:xfrm>
              <a:off x="3609" y="3395"/>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71" name="Line 646"/>
            <p:cNvSpPr>
              <a:spLocks noChangeShapeType="1"/>
            </p:cNvSpPr>
            <p:nvPr/>
          </p:nvSpPr>
          <p:spPr bwMode="auto">
            <a:xfrm>
              <a:off x="3607" y="3393"/>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2" name="Line 647"/>
            <p:cNvSpPr>
              <a:spLocks noChangeShapeType="1"/>
            </p:cNvSpPr>
            <p:nvPr/>
          </p:nvSpPr>
          <p:spPr bwMode="auto">
            <a:xfrm>
              <a:off x="3607" y="3393"/>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3" name="Rectangle 648"/>
            <p:cNvSpPr>
              <a:spLocks noChangeArrowheads="1"/>
            </p:cNvSpPr>
            <p:nvPr/>
          </p:nvSpPr>
          <p:spPr bwMode="auto">
            <a:xfrm>
              <a:off x="3609" y="3434"/>
              <a:ext cx="89" cy="29"/>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74" name="Line 649"/>
            <p:cNvSpPr>
              <a:spLocks noChangeShapeType="1"/>
            </p:cNvSpPr>
            <p:nvPr/>
          </p:nvSpPr>
          <p:spPr bwMode="auto">
            <a:xfrm>
              <a:off x="3607" y="3432"/>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5" name="Line 650"/>
            <p:cNvSpPr>
              <a:spLocks noChangeShapeType="1"/>
            </p:cNvSpPr>
            <p:nvPr/>
          </p:nvSpPr>
          <p:spPr bwMode="auto">
            <a:xfrm>
              <a:off x="3607" y="3432"/>
              <a:ext cx="1" cy="33"/>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6" name="Rectangle 651"/>
            <p:cNvSpPr>
              <a:spLocks noChangeArrowheads="1"/>
            </p:cNvSpPr>
            <p:nvPr/>
          </p:nvSpPr>
          <p:spPr bwMode="auto">
            <a:xfrm>
              <a:off x="3609" y="3476"/>
              <a:ext cx="89" cy="40"/>
            </a:xfrm>
            <a:prstGeom prst="rect">
              <a:avLst/>
            </a:prstGeom>
            <a:noFill/>
            <a:ln w="6350">
              <a:solidFill>
                <a:srgbClr val="81818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77" name="Line 652"/>
            <p:cNvSpPr>
              <a:spLocks noChangeShapeType="1"/>
            </p:cNvSpPr>
            <p:nvPr/>
          </p:nvSpPr>
          <p:spPr bwMode="auto">
            <a:xfrm>
              <a:off x="3607" y="3474"/>
              <a:ext cx="93"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8" name="Line 653"/>
            <p:cNvSpPr>
              <a:spLocks noChangeShapeType="1"/>
            </p:cNvSpPr>
            <p:nvPr/>
          </p:nvSpPr>
          <p:spPr bwMode="auto">
            <a:xfrm>
              <a:off x="3607" y="3474"/>
              <a:ext cx="1" cy="44"/>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79" name="AutoShape 654"/>
            <p:cNvSpPr>
              <a:spLocks noChangeArrowheads="1"/>
            </p:cNvSpPr>
            <p:nvPr/>
          </p:nvSpPr>
          <p:spPr bwMode="auto">
            <a:xfrm>
              <a:off x="3432" y="3439"/>
              <a:ext cx="64" cy="19"/>
            </a:xfrm>
            <a:prstGeom prst="roundRect">
              <a:avLst>
                <a:gd name="adj"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80" name="Line 655"/>
            <p:cNvSpPr>
              <a:spLocks noChangeShapeType="1"/>
            </p:cNvSpPr>
            <p:nvPr/>
          </p:nvSpPr>
          <p:spPr bwMode="auto">
            <a:xfrm>
              <a:off x="3443" y="3449"/>
              <a:ext cx="42" cy="1"/>
            </a:xfrm>
            <a:prstGeom prst="line">
              <a:avLst/>
            </a:prstGeom>
            <a:noFill/>
            <a:ln w="6350">
              <a:solidFill>
                <a:srgbClr val="9E025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1" name="Line 656"/>
            <p:cNvSpPr>
              <a:spLocks noChangeShapeType="1"/>
            </p:cNvSpPr>
            <p:nvPr/>
          </p:nvSpPr>
          <p:spPr bwMode="auto">
            <a:xfrm>
              <a:off x="3572" y="3407"/>
              <a:ext cx="196"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2" name="Line 657"/>
            <p:cNvSpPr>
              <a:spLocks noChangeShapeType="1"/>
            </p:cNvSpPr>
            <p:nvPr/>
          </p:nvSpPr>
          <p:spPr bwMode="auto">
            <a:xfrm>
              <a:off x="3572" y="3404"/>
              <a:ext cx="199"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3" name="Line 658"/>
            <p:cNvSpPr>
              <a:spLocks noChangeShapeType="1"/>
            </p:cNvSpPr>
            <p:nvPr/>
          </p:nvSpPr>
          <p:spPr bwMode="auto">
            <a:xfrm>
              <a:off x="3597" y="3446"/>
              <a:ext cx="145" cy="1"/>
            </a:xfrm>
            <a:prstGeom prst="line">
              <a:avLst/>
            </a:prstGeom>
            <a:noFill/>
            <a:ln w="14288">
              <a:solidFill>
                <a:srgbClr val="BFBFB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4" name="Line 659"/>
            <p:cNvSpPr>
              <a:spLocks noChangeShapeType="1"/>
            </p:cNvSpPr>
            <p:nvPr/>
          </p:nvSpPr>
          <p:spPr bwMode="auto">
            <a:xfrm>
              <a:off x="3597" y="3443"/>
              <a:ext cx="142" cy="1"/>
            </a:xfrm>
            <a:prstGeom prst="line">
              <a:avLst/>
            </a:prstGeom>
            <a:noFill/>
            <a:ln w="6350">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5" name="Line 660"/>
            <p:cNvSpPr>
              <a:spLocks noChangeShapeType="1"/>
            </p:cNvSpPr>
            <p:nvPr/>
          </p:nvSpPr>
          <p:spPr bwMode="auto">
            <a:xfrm>
              <a:off x="3710" y="3457"/>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6" name="Line 661"/>
            <p:cNvSpPr>
              <a:spLocks noChangeShapeType="1"/>
            </p:cNvSpPr>
            <p:nvPr/>
          </p:nvSpPr>
          <p:spPr bwMode="auto">
            <a:xfrm>
              <a:off x="3710" y="3454"/>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7" name="Line 662"/>
            <p:cNvSpPr>
              <a:spLocks noChangeShapeType="1"/>
            </p:cNvSpPr>
            <p:nvPr/>
          </p:nvSpPr>
          <p:spPr bwMode="auto">
            <a:xfrm>
              <a:off x="3729" y="3398"/>
              <a:ext cx="29" cy="1"/>
            </a:xfrm>
            <a:prstGeom prst="line">
              <a:avLst/>
            </a:prstGeom>
            <a:noFill/>
            <a:ln w="14288">
              <a:solidFill>
                <a:srgbClr val="67676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8" name="Line 663"/>
            <p:cNvSpPr>
              <a:spLocks noChangeShapeType="1"/>
            </p:cNvSpPr>
            <p:nvPr/>
          </p:nvSpPr>
          <p:spPr bwMode="auto">
            <a:xfrm>
              <a:off x="3729" y="3396"/>
              <a:ext cx="26" cy="1"/>
            </a:xfrm>
            <a:prstGeom prst="line">
              <a:avLst/>
            </a:prstGeom>
            <a:noFill/>
            <a:ln w="6350">
              <a:solidFill>
                <a:srgbClr val="F3F3F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89" name="Rectangle 664"/>
            <p:cNvSpPr>
              <a:spLocks noChangeArrowheads="1"/>
            </p:cNvSpPr>
            <p:nvPr/>
          </p:nvSpPr>
          <p:spPr bwMode="auto">
            <a:xfrm>
              <a:off x="3815" y="3456"/>
              <a:ext cx="22" cy="10"/>
            </a:xfrm>
            <a:prstGeom prst="rect">
              <a:avLst/>
            </a:prstGeom>
            <a:noFill/>
            <a:ln w="6350">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0" name="Line 665"/>
            <p:cNvSpPr>
              <a:spLocks noChangeShapeType="1"/>
            </p:cNvSpPr>
            <p:nvPr/>
          </p:nvSpPr>
          <p:spPr bwMode="auto">
            <a:xfrm>
              <a:off x="3813" y="3454"/>
              <a:ext cx="1" cy="14"/>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91" name="Line 666"/>
            <p:cNvSpPr>
              <a:spLocks noChangeShapeType="1"/>
            </p:cNvSpPr>
            <p:nvPr/>
          </p:nvSpPr>
          <p:spPr bwMode="auto">
            <a:xfrm>
              <a:off x="3813" y="3454"/>
              <a:ext cx="26" cy="1"/>
            </a:xfrm>
            <a:prstGeom prst="line">
              <a:avLst/>
            </a:prstGeom>
            <a:noFill/>
            <a:ln w="6350">
              <a:solidFill>
                <a:srgbClr val="91919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92" name="Oval 667"/>
            <p:cNvSpPr>
              <a:spLocks noChangeArrowheads="1"/>
            </p:cNvSpPr>
            <p:nvPr/>
          </p:nvSpPr>
          <p:spPr bwMode="auto">
            <a:xfrm>
              <a:off x="3847" y="3448"/>
              <a:ext cx="12" cy="1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3" name="Line 668"/>
            <p:cNvSpPr>
              <a:spLocks noChangeShapeType="1"/>
            </p:cNvSpPr>
            <p:nvPr/>
          </p:nvSpPr>
          <p:spPr bwMode="auto">
            <a:xfrm>
              <a:off x="3877" y="3443"/>
              <a:ext cx="1" cy="17"/>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94" name="Line 669"/>
            <p:cNvSpPr>
              <a:spLocks noChangeShapeType="1"/>
            </p:cNvSpPr>
            <p:nvPr/>
          </p:nvSpPr>
          <p:spPr bwMode="auto">
            <a:xfrm>
              <a:off x="3816" y="3502"/>
              <a:ext cx="23" cy="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895" name="Rectangle 670"/>
            <p:cNvSpPr>
              <a:spLocks noChangeArrowheads="1"/>
            </p:cNvSpPr>
            <p:nvPr/>
          </p:nvSpPr>
          <p:spPr bwMode="auto">
            <a:xfrm>
              <a:off x="3485" y="3127"/>
              <a:ext cx="343" cy="1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6" name="Rectangle 671"/>
            <p:cNvSpPr>
              <a:spLocks noChangeArrowheads="1"/>
            </p:cNvSpPr>
            <p:nvPr/>
          </p:nvSpPr>
          <p:spPr bwMode="auto">
            <a:xfrm>
              <a:off x="3530" y="3213"/>
              <a:ext cx="18" cy="8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7" name="Rectangle 672"/>
            <p:cNvSpPr>
              <a:spLocks noChangeArrowheads="1"/>
            </p:cNvSpPr>
            <p:nvPr/>
          </p:nvSpPr>
          <p:spPr bwMode="auto">
            <a:xfrm>
              <a:off x="3571" y="3191"/>
              <a:ext cx="19" cy="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8" name="Rectangle 673"/>
            <p:cNvSpPr>
              <a:spLocks noChangeArrowheads="1"/>
            </p:cNvSpPr>
            <p:nvPr/>
          </p:nvSpPr>
          <p:spPr bwMode="auto">
            <a:xfrm>
              <a:off x="3613" y="3200"/>
              <a:ext cx="19" cy="9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899" name="Rectangle 674"/>
            <p:cNvSpPr>
              <a:spLocks noChangeArrowheads="1"/>
            </p:cNvSpPr>
            <p:nvPr/>
          </p:nvSpPr>
          <p:spPr bwMode="auto">
            <a:xfrm>
              <a:off x="3655" y="3236"/>
              <a:ext cx="19" cy="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0" name="Rectangle 675"/>
            <p:cNvSpPr>
              <a:spLocks noChangeArrowheads="1"/>
            </p:cNvSpPr>
            <p:nvPr/>
          </p:nvSpPr>
          <p:spPr bwMode="auto">
            <a:xfrm>
              <a:off x="3694" y="3253"/>
              <a:ext cx="22" cy="4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1" name="Rectangle 676"/>
            <p:cNvSpPr>
              <a:spLocks noChangeArrowheads="1"/>
            </p:cNvSpPr>
            <p:nvPr/>
          </p:nvSpPr>
          <p:spPr bwMode="auto">
            <a:xfrm>
              <a:off x="3732" y="3269"/>
              <a:ext cx="25"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2" name="Rectangle 677"/>
            <p:cNvSpPr>
              <a:spLocks noChangeArrowheads="1"/>
            </p:cNvSpPr>
            <p:nvPr/>
          </p:nvSpPr>
          <p:spPr bwMode="auto">
            <a:xfrm>
              <a:off x="3778" y="3269"/>
              <a:ext cx="18" cy="2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sp>
          <p:nvSpPr>
            <p:cNvPr id="117903" name="Line 678"/>
            <p:cNvSpPr>
              <a:spLocks noChangeShapeType="1"/>
            </p:cNvSpPr>
            <p:nvPr/>
          </p:nvSpPr>
          <p:spPr bwMode="auto">
            <a:xfrm>
              <a:off x="3515" y="3292"/>
              <a:ext cx="2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904" name="Rectangle 679"/>
            <p:cNvSpPr>
              <a:spLocks noChangeArrowheads="1"/>
            </p:cNvSpPr>
            <p:nvPr/>
          </p:nvSpPr>
          <p:spPr bwMode="auto">
            <a:xfrm>
              <a:off x="3529" y="3148"/>
              <a:ext cx="37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en-US" altLang="zh-CN" sz="400">
                  <a:latin typeface="Tms Rmn" charset="0"/>
                </a:rPr>
                <a:t>Screen Monitor II</a:t>
              </a:r>
              <a:endParaRPr lang="en-US" altLang="zh-CN" sz="2000">
                <a:latin typeface="Times New Roman" panose="02020603050405020304" pitchFamily="18" charset="0"/>
              </a:endParaRPr>
            </a:p>
          </p:txBody>
        </p:sp>
      </p:grpSp>
      <p:sp>
        <p:nvSpPr>
          <p:cNvPr id="117800" name="Line 680"/>
          <p:cNvSpPr>
            <a:spLocks noChangeShapeType="1"/>
          </p:cNvSpPr>
          <p:nvPr/>
        </p:nvSpPr>
        <p:spPr bwMode="auto">
          <a:xfrm flipH="1">
            <a:off x="2343150" y="2955925"/>
            <a:ext cx="0" cy="19050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17801" name="Line 681"/>
          <p:cNvSpPr>
            <a:spLocks noChangeShapeType="1"/>
          </p:cNvSpPr>
          <p:nvPr/>
        </p:nvSpPr>
        <p:spPr bwMode="auto">
          <a:xfrm>
            <a:off x="3562350" y="2955925"/>
            <a:ext cx="0" cy="19050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802" name="Line 682"/>
          <p:cNvSpPr>
            <a:spLocks noChangeShapeType="1"/>
          </p:cNvSpPr>
          <p:nvPr/>
        </p:nvSpPr>
        <p:spPr bwMode="auto">
          <a:xfrm>
            <a:off x="4933950" y="2955925"/>
            <a:ext cx="0" cy="19050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803" name="Line 683"/>
          <p:cNvSpPr>
            <a:spLocks noChangeShapeType="1"/>
          </p:cNvSpPr>
          <p:nvPr/>
        </p:nvSpPr>
        <p:spPr bwMode="auto">
          <a:xfrm>
            <a:off x="5848350" y="2955925"/>
            <a:ext cx="0" cy="19050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804" name="Line 684"/>
          <p:cNvSpPr>
            <a:spLocks noChangeShapeType="1"/>
          </p:cNvSpPr>
          <p:nvPr/>
        </p:nvSpPr>
        <p:spPr bwMode="auto">
          <a:xfrm>
            <a:off x="6457950" y="2955925"/>
            <a:ext cx="0" cy="1905000"/>
          </a:xfrm>
          <a:prstGeom prst="line">
            <a:avLst/>
          </a:prstGeom>
          <a:noFill/>
          <a:ln w="12700">
            <a:solidFill>
              <a:srgbClr val="007A77"/>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17805" name="Text Box 685"/>
          <p:cNvSpPr txBox="1">
            <a:spLocks noChangeArrowheads="1"/>
          </p:cNvSpPr>
          <p:nvPr/>
        </p:nvSpPr>
        <p:spPr bwMode="auto">
          <a:xfrm>
            <a:off x="7312025" y="3717925"/>
            <a:ext cx="150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r"/>
            <a:r>
              <a:rPr lang="en-GB" altLang="zh-CN" sz="2000">
                <a:latin typeface="Comic Sans MS" panose="030F0702030302020204" pitchFamily="66" charset="0"/>
              </a:rPr>
              <a:t>VLAN 100</a:t>
            </a:r>
          </a:p>
        </p:txBody>
      </p:sp>
      <p:sp>
        <p:nvSpPr>
          <p:cNvPr id="117806" name="Text Box 686"/>
          <p:cNvSpPr txBox="1">
            <a:spLocks noChangeArrowheads="1"/>
          </p:cNvSpPr>
          <p:nvPr/>
        </p:nvSpPr>
        <p:spPr bwMode="auto">
          <a:xfrm>
            <a:off x="7312025" y="5241925"/>
            <a:ext cx="150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r"/>
            <a:r>
              <a:rPr lang="en-GB" altLang="zh-CN" sz="2000">
                <a:latin typeface="Comic Sans MS" panose="030F0702030302020204" pitchFamily="66" charset="0"/>
              </a:rPr>
              <a:t>VLAN 200</a:t>
            </a:r>
          </a:p>
        </p:txBody>
      </p:sp>
      <p:sp>
        <p:nvSpPr>
          <p:cNvPr id="117807" name="Text Box 687"/>
          <p:cNvSpPr txBox="1">
            <a:spLocks noChangeArrowheads="1"/>
          </p:cNvSpPr>
          <p:nvPr/>
        </p:nvSpPr>
        <p:spPr bwMode="auto">
          <a:xfrm>
            <a:off x="1428750" y="2498725"/>
            <a:ext cx="197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zh-CN" altLang="en-GB" sz="2000">
                <a:latin typeface="Comic Sans MS" panose="030F0702030302020204" pitchFamily="66" charset="0"/>
              </a:rPr>
              <a:t>交换机</a:t>
            </a:r>
            <a:r>
              <a:rPr lang="en-GB" altLang="zh-CN" sz="2000">
                <a:latin typeface="Comic Sans MS" panose="030F0702030302020204" pitchFamily="66" charset="0"/>
              </a:rPr>
              <a:t>1</a:t>
            </a:r>
          </a:p>
        </p:txBody>
      </p:sp>
      <p:sp>
        <p:nvSpPr>
          <p:cNvPr id="117808" name="Text Box 688"/>
          <p:cNvSpPr txBox="1">
            <a:spLocks noChangeArrowheads="1"/>
          </p:cNvSpPr>
          <p:nvPr/>
        </p:nvSpPr>
        <p:spPr bwMode="auto">
          <a:xfrm>
            <a:off x="4629150" y="2498725"/>
            <a:ext cx="197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r>
              <a:rPr lang="zh-CN" altLang="en-GB" sz="2000">
                <a:latin typeface="Comic Sans MS" panose="030F0702030302020204" pitchFamily="66" charset="0"/>
              </a:rPr>
              <a:t>交换机</a:t>
            </a:r>
            <a:r>
              <a:rPr lang="en-GB" altLang="zh-CN" sz="2000">
                <a:latin typeface="Comic Sans MS" panose="030F0702030302020204" pitchFamily="66" charset="0"/>
              </a:rPr>
              <a:t>2</a:t>
            </a:r>
          </a:p>
        </p:txBody>
      </p:sp>
      <p:sp>
        <p:nvSpPr>
          <p:cNvPr id="117809" name="Text Box 689"/>
          <p:cNvSpPr txBox="1">
            <a:spLocks noChangeArrowheads="1"/>
          </p:cNvSpPr>
          <p:nvPr/>
        </p:nvSpPr>
        <p:spPr bwMode="auto">
          <a:xfrm>
            <a:off x="1549400" y="2795588"/>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Arial" panose="020B0604020202020204" pitchFamily="34" charset="0"/>
              </a:rPr>
              <a:t>1</a:t>
            </a:r>
          </a:p>
        </p:txBody>
      </p:sp>
      <p:sp>
        <p:nvSpPr>
          <p:cNvPr id="117810" name="Text Box 690"/>
          <p:cNvSpPr txBox="1">
            <a:spLocks noChangeArrowheads="1"/>
          </p:cNvSpPr>
          <p:nvPr/>
        </p:nvSpPr>
        <p:spPr bwMode="auto">
          <a:xfrm>
            <a:off x="1851025" y="28225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2</a:t>
            </a:r>
          </a:p>
        </p:txBody>
      </p:sp>
      <p:sp>
        <p:nvSpPr>
          <p:cNvPr id="117811" name="Text Box 691"/>
          <p:cNvSpPr txBox="1">
            <a:spLocks noChangeArrowheads="1"/>
          </p:cNvSpPr>
          <p:nvPr/>
        </p:nvSpPr>
        <p:spPr bwMode="auto">
          <a:xfrm>
            <a:off x="2154238" y="2811463"/>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3</a:t>
            </a:r>
          </a:p>
        </p:txBody>
      </p:sp>
      <p:sp>
        <p:nvSpPr>
          <p:cNvPr id="117812" name="Text Box 692"/>
          <p:cNvSpPr txBox="1">
            <a:spLocks noChangeArrowheads="1"/>
          </p:cNvSpPr>
          <p:nvPr/>
        </p:nvSpPr>
        <p:spPr bwMode="auto">
          <a:xfrm>
            <a:off x="2476500" y="2813050"/>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4</a:t>
            </a:r>
          </a:p>
        </p:txBody>
      </p:sp>
      <p:sp>
        <p:nvSpPr>
          <p:cNvPr id="117813" name="Text Box 693"/>
          <p:cNvSpPr txBox="1">
            <a:spLocks noChangeArrowheads="1"/>
          </p:cNvSpPr>
          <p:nvPr/>
        </p:nvSpPr>
        <p:spPr bwMode="auto">
          <a:xfrm>
            <a:off x="2757488" y="2811463"/>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5</a:t>
            </a:r>
          </a:p>
        </p:txBody>
      </p:sp>
      <p:sp>
        <p:nvSpPr>
          <p:cNvPr id="117814" name="Text Box 694"/>
          <p:cNvSpPr txBox="1">
            <a:spLocks noChangeArrowheads="1"/>
          </p:cNvSpPr>
          <p:nvPr/>
        </p:nvSpPr>
        <p:spPr bwMode="auto">
          <a:xfrm>
            <a:off x="3086100" y="281146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6</a:t>
            </a:r>
          </a:p>
        </p:txBody>
      </p:sp>
      <p:sp>
        <p:nvSpPr>
          <p:cNvPr id="117815" name="Text Box 695"/>
          <p:cNvSpPr txBox="1">
            <a:spLocks noChangeArrowheads="1"/>
          </p:cNvSpPr>
          <p:nvPr/>
        </p:nvSpPr>
        <p:spPr bwMode="auto">
          <a:xfrm>
            <a:off x="3389313" y="282257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7</a:t>
            </a:r>
          </a:p>
        </p:txBody>
      </p:sp>
      <p:sp>
        <p:nvSpPr>
          <p:cNvPr id="117816" name="Text Box 696"/>
          <p:cNvSpPr txBox="1">
            <a:spLocks noChangeArrowheads="1"/>
          </p:cNvSpPr>
          <p:nvPr/>
        </p:nvSpPr>
        <p:spPr bwMode="auto">
          <a:xfrm>
            <a:off x="3683000" y="281622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8</a:t>
            </a:r>
          </a:p>
        </p:txBody>
      </p:sp>
      <p:sp>
        <p:nvSpPr>
          <p:cNvPr id="117817" name="Text Box 697"/>
          <p:cNvSpPr txBox="1">
            <a:spLocks noChangeArrowheads="1"/>
          </p:cNvSpPr>
          <p:nvPr/>
        </p:nvSpPr>
        <p:spPr bwMode="auto">
          <a:xfrm>
            <a:off x="2322513" y="2427288"/>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9</a:t>
            </a:r>
          </a:p>
        </p:txBody>
      </p:sp>
      <p:sp>
        <p:nvSpPr>
          <p:cNvPr id="117818" name="Text Box 698"/>
          <p:cNvSpPr txBox="1">
            <a:spLocks noChangeArrowheads="1"/>
          </p:cNvSpPr>
          <p:nvPr/>
        </p:nvSpPr>
        <p:spPr bwMode="auto">
          <a:xfrm>
            <a:off x="4765675" y="2784475"/>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Arial" panose="020B0604020202020204" pitchFamily="34" charset="0"/>
              </a:rPr>
              <a:t>1</a:t>
            </a:r>
          </a:p>
        </p:txBody>
      </p:sp>
      <p:sp>
        <p:nvSpPr>
          <p:cNvPr id="117819" name="Text Box 699"/>
          <p:cNvSpPr txBox="1">
            <a:spLocks noChangeArrowheads="1"/>
          </p:cNvSpPr>
          <p:nvPr/>
        </p:nvSpPr>
        <p:spPr bwMode="auto">
          <a:xfrm>
            <a:off x="5072063" y="2805113"/>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2</a:t>
            </a:r>
          </a:p>
        </p:txBody>
      </p:sp>
      <p:sp>
        <p:nvSpPr>
          <p:cNvPr id="117820" name="Text Box 700"/>
          <p:cNvSpPr txBox="1">
            <a:spLocks noChangeArrowheads="1"/>
          </p:cNvSpPr>
          <p:nvPr/>
        </p:nvSpPr>
        <p:spPr bwMode="auto">
          <a:xfrm>
            <a:off x="5364163" y="281622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3</a:t>
            </a:r>
          </a:p>
        </p:txBody>
      </p:sp>
      <p:sp>
        <p:nvSpPr>
          <p:cNvPr id="117821" name="Text Box 701"/>
          <p:cNvSpPr txBox="1">
            <a:spLocks noChangeArrowheads="1"/>
          </p:cNvSpPr>
          <p:nvPr/>
        </p:nvSpPr>
        <p:spPr bwMode="auto">
          <a:xfrm>
            <a:off x="5670550" y="280511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4</a:t>
            </a:r>
          </a:p>
        </p:txBody>
      </p:sp>
      <p:sp>
        <p:nvSpPr>
          <p:cNvPr id="117822" name="Text Box 702"/>
          <p:cNvSpPr txBox="1">
            <a:spLocks noChangeArrowheads="1"/>
          </p:cNvSpPr>
          <p:nvPr/>
        </p:nvSpPr>
        <p:spPr bwMode="auto">
          <a:xfrm>
            <a:off x="5978525" y="280511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5</a:t>
            </a:r>
          </a:p>
        </p:txBody>
      </p:sp>
      <p:sp>
        <p:nvSpPr>
          <p:cNvPr id="117823" name="Text Box 703"/>
          <p:cNvSpPr txBox="1">
            <a:spLocks noChangeArrowheads="1"/>
          </p:cNvSpPr>
          <p:nvPr/>
        </p:nvSpPr>
        <p:spPr bwMode="auto">
          <a:xfrm>
            <a:off x="6284913" y="2805113"/>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6</a:t>
            </a:r>
          </a:p>
        </p:txBody>
      </p:sp>
      <p:sp>
        <p:nvSpPr>
          <p:cNvPr id="117824" name="Text Box 704"/>
          <p:cNvSpPr txBox="1">
            <a:spLocks noChangeArrowheads="1"/>
          </p:cNvSpPr>
          <p:nvPr/>
        </p:nvSpPr>
        <p:spPr bwMode="auto">
          <a:xfrm>
            <a:off x="6588125" y="280511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7</a:t>
            </a:r>
          </a:p>
        </p:txBody>
      </p:sp>
      <p:sp>
        <p:nvSpPr>
          <p:cNvPr id="117825" name="Text Box 705"/>
          <p:cNvSpPr txBox="1">
            <a:spLocks noChangeArrowheads="1"/>
          </p:cNvSpPr>
          <p:nvPr/>
        </p:nvSpPr>
        <p:spPr bwMode="auto">
          <a:xfrm>
            <a:off x="6883400" y="280511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8</a:t>
            </a:r>
          </a:p>
        </p:txBody>
      </p:sp>
      <p:sp>
        <p:nvSpPr>
          <p:cNvPr id="117826" name="Text Box 706"/>
          <p:cNvSpPr txBox="1">
            <a:spLocks noChangeArrowheads="1"/>
          </p:cNvSpPr>
          <p:nvPr/>
        </p:nvSpPr>
        <p:spPr bwMode="auto">
          <a:xfrm>
            <a:off x="6438900" y="2438400"/>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a:latin typeface="Arial" panose="020B0604020202020204" pitchFamily="34" charset="0"/>
              </a:rPr>
              <a:t>9</a:t>
            </a:r>
          </a:p>
        </p:txBody>
      </p:sp>
      <p:sp>
        <p:nvSpPr>
          <p:cNvPr id="117827" name="Rectangle 707"/>
          <p:cNvSpPr>
            <a:spLocks noChangeArrowheads="1"/>
          </p:cNvSpPr>
          <p:nvPr/>
        </p:nvSpPr>
        <p:spPr bwMode="auto">
          <a:xfrm>
            <a:off x="1042988" y="5711825"/>
            <a:ext cx="7777162" cy="719138"/>
          </a:xfrm>
          <a:prstGeom prst="rect">
            <a:avLst/>
          </a:prstGeom>
          <a:solidFill>
            <a:srgbClr val="EBF7FF"/>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800">
                <a:latin typeface="Arial" panose="020B0604020202020204" pitchFamily="34" charset="0"/>
              </a:rPr>
              <a:t>交换机</a:t>
            </a:r>
            <a:r>
              <a:rPr lang="en-US" altLang="zh-CN" sz="1800">
                <a:latin typeface="Arial" panose="020B0604020202020204" pitchFamily="34" charset="0"/>
              </a:rPr>
              <a:t>1</a:t>
            </a:r>
            <a:r>
              <a:rPr lang="zh-CN" altLang="en-US" sz="1800">
                <a:latin typeface="Arial" panose="020B0604020202020204" pitchFamily="34" charset="0"/>
              </a:rPr>
              <a:t>上配置：端口</a:t>
            </a:r>
            <a:r>
              <a:rPr lang="en-US" altLang="zh-CN" sz="1800">
                <a:latin typeface="Arial" panose="020B0604020202020204" pitchFamily="34" charset="0"/>
              </a:rPr>
              <a:t>1</a:t>
            </a:r>
            <a:r>
              <a:rPr lang="zh-CN" altLang="en-US" sz="1800">
                <a:latin typeface="Arial" panose="020B0604020202020204" pitchFamily="34" charset="0"/>
              </a:rPr>
              <a:t>，</a:t>
            </a:r>
            <a:r>
              <a:rPr lang="en-US" altLang="zh-CN" sz="1800">
                <a:latin typeface="Arial" panose="020B0604020202020204" pitchFamily="34" charset="0"/>
              </a:rPr>
              <a:t>5</a:t>
            </a:r>
            <a:r>
              <a:rPr lang="zh-CN" altLang="en-US" sz="1800">
                <a:latin typeface="Arial" panose="020B0604020202020204" pitchFamily="34" charset="0"/>
              </a:rPr>
              <a:t>，</a:t>
            </a:r>
            <a:r>
              <a:rPr lang="en-US" altLang="zh-CN" sz="1800">
                <a:solidFill>
                  <a:srgbClr val="FF0000"/>
                </a:solidFill>
                <a:latin typeface="Arial" panose="020B0604020202020204" pitchFamily="34" charset="0"/>
              </a:rPr>
              <a:t>9</a:t>
            </a:r>
            <a:r>
              <a:rPr lang="zh-CN" altLang="en-US" sz="1800">
                <a:latin typeface="Arial" panose="020B0604020202020204" pitchFamily="34" charset="0"/>
              </a:rPr>
              <a:t>属于</a:t>
            </a:r>
            <a:r>
              <a:rPr lang="en-US" altLang="zh-CN" sz="1800">
                <a:latin typeface="Arial" panose="020B0604020202020204" pitchFamily="34" charset="0"/>
              </a:rPr>
              <a:t>VLAN 100</a:t>
            </a:r>
            <a:r>
              <a:rPr lang="zh-CN" altLang="en-US" sz="1800">
                <a:latin typeface="Arial" panose="020B0604020202020204" pitchFamily="34" charset="0"/>
              </a:rPr>
              <a:t>，端口</a:t>
            </a:r>
            <a:r>
              <a:rPr lang="en-US" altLang="zh-CN" sz="1800">
                <a:latin typeface="Arial" panose="020B0604020202020204" pitchFamily="34" charset="0"/>
              </a:rPr>
              <a:t>3</a:t>
            </a:r>
            <a:r>
              <a:rPr lang="zh-CN" altLang="en-US" sz="1800">
                <a:latin typeface="Arial" panose="020B0604020202020204" pitchFamily="34" charset="0"/>
              </a:rPr>
              <a:t>，</a:t>
            </a:r>
            <a:r>
              <a:rPr lang="en-US" altLang="zh-CN" sz="1800">
                <a:latin typeface="Arial" panose="020B0604020202020204" pitchFamily="34" charset="0"/>
              </a:rPr>
              <a:t>7</a:t>
            </a:r>
            <a:r>
              <a:rPr lang="zh-CN" altLang="en-US" sz="1800">
                <a:latin typeface="Arial" panose="020B0604020202020204" pitchFamily="34" charset="0"/>
              </a:rPr>
              <a:t>，</a:t>
            </a:r>
            <a:r>
              <a:rPr lang="en-US" altLang="zh-CN" sz="1800">
                <a:solidFill>
                  <a:srgbClr val="FF0000"/>
                </a:solidFill>
                <a:latin typeface="Arial" panose="020B0604020202020204" pitchFamily="34" charset="0"/>
              </a:rPr>
              <a:t>9</a:t>
            </a:r>
            <a:r>
              <a:rPr lang="zh-CN" altLang="en-US" sz="1800">
                <a:latin typeface="Arial" panose="020B0604020202020204" pitchFamily="34" charset="0"/>
              </a:rPr>
              <a:t>属于</a:t>
            </a:r>
            <a:r>
              <a:rPr lang="en-US" altLang="zh-CN" sz="1800">
                <a:latin typeface="Arial" panose="020B0604020202020204" pitchFamily="34" charset="0"/>
              </a:rPr>
              <a:t>VLAN200</a:t>
            </a:r>
          </a:p>
          <a:p>
            <a:pPr algn="ctr" eaLnBrk="1" hangingPunct="1">
              <a:spcBef>
                <a:spcPct val="0"/>
              </a:spcBef>
            </a:pPr>
            <a:r>
              <a:rPr lang="zh-CN" altLang="en-US" sz="1800">
                <a:latin typeface="Arial" panose="020B0604020202020204" pitchFamily="34" charset="0"/>
              </a:rPr>
              <a:t>交换机</a:t>
            </a:r>
            <a:r>
              <a:rPr lang="en-US" altLang="zh-CN" sz="1800">
                <a:latin typeface="Arial" panose="020B0604020202020204" pitchFamily="34" charset="0"/>
              </a:rPr>
              <a:t>2</a:t>
            </a:r>
            <a:r>
              <a:rPr lang="zh-CN" altLang="en-US" sz="1800">
                <a:latin typeface="Arial" panose="020B0604020202020204" pitchFamily="34" charset="0"/>
              </a:rPr>
              <a:t>配置：端口</a:t>
            </a:r>
            <a:r>
              <a:rPr lang="en-US" altLang="zh-CN" sz="1800">
                <a:latin typeface="Arial" panose="020B0604020202020204" pitchFamily="34" charset="0"/>
              </a:rPr>
              <a:t>2</a:t>
            </a:r>
            <a:r>
              <a:rPr lang="zh-CN" altLang="en-US" sz="1800">
                <a:latin typeface="Arial" panose="020B0604020202020204" pitchFamily="34" charset="0"/>
              </a:rPr>
              <a:t>，</a:t>
            </a:r>
            <a:r>
              <a:rPr lang="en-US" altLang="zh-CN" sz="1800">
                <a:latin typeface="Arial" panose="020B0604020202020204" pitchFamily="34" charset="0"/>
              </a:rPr>
              <a:t>8</a:t>
            </a:r>
            <a:r>
              <a:rPr lang="zh-CN" altLang="en-US" sz="1800">
                <a:latin typeface="Arial" panose="020B0604020202020204" pitchFamily="34" charset="0"/>
              </a:rPr>
              <a:t>，</a:t>
            </a:r>
            <a:r>
              <a:rPr lang="en-US" altLang="zh-CN" sz="1800">
                <a:solidFill>
                  <a:srgbClr val="FF0000"/>
                </a:solidFill>
                <a:latin typeface="Arial" panose="020B0604020202020204" pitchFamily="34" charset="0"/>
              </a:rPr>
              <a:t>9</a:t>
            </a:r>
            <a:r>
              <a:rPr lang="zh-CN" altLang="en-US" sz="1800">
                <a:latin typeface="Arial" panose="020B0604020202020204" pitchFamily="34" charset="0"/>
              </a:rPr>
              <a:t>属于</a:t>
            </a:r>
            <a:r>
              <a:rPr lang="en-US" altLang="zh-CN" sz="1800">
                <a:latin typeface="Arial" panose="020B0604020202020204" pitchFamily="34" charset="0"/>
              </a:rPr>
              <a:t>VLAN 100</a:t>
            </a:r>
            <a:r>
              <a:rPr lang="zh-CN" altLang="en-US" sz="1800">
                <a:latin typeface="Arial" panose="020B0604020202020204" pitchFamily="34" charset="0"/>
              </a:rPr>
              <a:t>，端口</a:t>
            </a:r>
            <a:r>
              <a:rPr lang="en-US" altLang="zh-CN" sz="1800">
                <a:latin typeface="Arial" panose="020B0604020202020204" pitchFamily="34" charset="0"/>
              </a:rPr>
              <a:t>1</a:t>
            </a:r>
            <a:r>
              <a:rPr lang="zh-CN" altLang="en-US" sz="1800">
                <a:latin typeface="Arial" panose="020B0604020202020204" pitchFamily="34" charset="0"/>
              </a:rPr>
              <a:t>，</a:t>
            </a:r>
            <a:r>
              <a:rPr lang="en-US" altLang="zh-CN" sz="1800">
                <a:latin typeface="Arial" panose="020B0604020202020204" pitchFamily="34" charset="0"/>
              </a:rPr>
              <a:t>4</a:t>
            </a:r>
            <a:r>
              <a:rPr lang="zh-CN" altLang="en-US" sz="1800">
                <a:latin typeface="Arial" panose="020B0604020202020204" pitchFamily="34" charset="0"/>
              </a:rPr>
              <a:t>，</a:t>
            </a:r>
            <a:r>
              <a:rPr lang="en-US" altLang="zh-CN" sz="1800">
                <a:latin typeface="Arial" panose="020B0604020202020204" pitchFamily="34" charset="0"/>
              </a:rPr>
              <a:t>6</a:t>
            </a:r>
            <a:r>
              <a:rPr lang="zh-CN" altLang="en-US" sz="1800">
                <a:latin typeface="Arial" panose="020B0604020202020204" pitchFamily="34" charset="0"/>
              </a:rPr>
              <a:t>，</a:t>
            </a:r>
            <a:r>
              <a:rPr lang="en-US" altLang="zh-CN" sz="1800">
                <a:solidFill>
                  <a:srgbClr val="FF0000"/>
                </a:solidFill>
                <a:latin typeface="Arial" panose="020B0604020202020204" pitchFamily="34" charset="0"/>
              </a:rPr>
              <a:t>9</a:t>
            </a:r>
            <a:r>
              <a:rPr lang="zh-CN" altLang="en-US" sz="1800">
                <a:latin typeface="Arial" panose="020B0604020202020204" pitchFamily="34" charset="0"/>
              </a:rPr>
              <a:t>属于</a:t>
            </a:r>
            <a:r>
              <a:rPr lang="en-US" altLang="zh-CN" sz="1800">
                <a:latin typeface="Arial" panose="020B0604020202020204" pitchFamily="34" charset="0"/>
              </a:rPr>
              <a:t>VLAN200</a:t>
            </a:r>
          </a:p>
        </p:txBody>
      </p:sp>
      <p:grpSp>
        <p:nvGrpSpPr>
          <p:cNvPr id="117828" name="Group 686"/>
          <p:cNvGrpSpPr>
            <a:grpSpLocks/>
          </p:cNvGrpSpPr>
          <p:nvPr/>
        </p:nvGrpSpPr>
        <p:grpSpPr bwMode="auto">
          <a:xfrm>
            <a:off x="4065588" y="1119188"/>
            <a:ext cx="1019175" cy="692150"/>
            <a:chOff x="1884" y="1812"/>
            <a:chExt cx="363" cy="369"/>
          </a:xfrm>
        </p:grpSpPr>
        <p:sp>
          <p:nvSpPr>
            <p:cNvPr id="117832" name="AutoShape 687"/>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7833" name="Group 688"/>
            <p:cNvGrpSpPr>
              <a:grpSpLocks/>
            </p:cNvGrpSpPr>
            <p:nvPr/>
          </p:nvGrpSpPr>
          <p:grpSpPr bwMode="auto">
            <a:xfrm>
              <a:off x="1932" y="1863"/>
              <a:ext cx="279" cy="81"/>
              <a:chOff x="1470" y="1821"/>
              <a:chExt cx="279" cy="93"/>
            </a:xfrm>
          </p:grpSpPr>
          <p:sp>
            <p:nvSpPr>
              <p:cNvPr id="117834" name="Freeform 689"/>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wrap="none" anchor="ctr"/>
              <a:lstStyle/>
              <a:p>
                <a:endParaRPr lang="zh-CN" altLang="en-US"/>
              </a:p>
            </p:txBody>
          </p:sp>
          <p:sp>
            <p:nvSpPr>
              <p:cNvPr id="117835" name="Freeform 690"/>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rot="10800000" wrap="none" anchor="ctr"/>
              <a:lstStyle/>
              <a:p>
                <a:endParaRPr lang="zh-CN" altLang="en-US"/>
              </a:p>
            </p:txBody>
          </p:sp>
        </p:grpSp>
      </p:grpSp>
      <p:sp>
        <p:nvSpPr>
          <p:cNvPr id="117829" name="Text Box 691"/>
          <p:cNvSpPr txBox="1">
            <a:spLocks noChangeArrowheads="1"/>
          </p:cNvSpPr>
          <p:nvPr/>
        </p:nvSpPr>
        <p:spPr bwMode="auto">
          <a:xfrm>
            <a:off x="4138613" y="14065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路由器</a:t>
            </a:r>
          </a:p>
        </p:txBody>
      </p:sp>
      <p:sp>
        <p:nvSpPr>
          <p:cNvPr id="117830" name="Rectangle 694"/>
          <p:cNvSpPr>
            <a:spLocks noChangeArrowheads="1"/>
          </p:cNvSpPr>
          <p:nvPr/>
        </p:nvSpPr>
        <p:spPr bwMode="auto">
          <a:xfrm>
            <a:off x="5508625" y="1119188"/>
            <a:ext cx="1943100" cy="719137"/>
          </a:xfrm>
          <a:prstGeom prst="rect">
            <a:avLst/>
          </a:prstGeom>
          <a:solidFill>
            <a:srgbClr val="EBF7FF"/>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VLAN</a:t>
            </a:r>
            <a:r>
              <a:rPr lang="zh-CN" altLang="en-US" sz="1800">
                <a:latin typeface="Arial" panose="020B0604020202020204" pitchFamily="34" charset="0"/>
              </a:rPr>
              <a:t>间的通信需要路由器转发</a:t>
            </a:r>
          </a:p>
        </p:txBody>
      </p:sp>
      <p:cxnSp>
        <p:nvCxnSpPr>
          <p:cNvPr id="117831" name="直接连接符 718"/>
          <p:cNvCxnSpPr>
            <a:cxnSpLocks noChangeShapeType="1"/>
            <a:stCxn id="117832" idx="3"/>
          </p:cNvCxnSpPr>
          <p:nvPr/>
        </p:nvCxnSpPr>
        <p:spPr bwMode="auto">
          <a:xfrm rot="5400000">
            <a:off x="4418806" y="1962945"/>
            <a:ext cx="307975" cy="4762"/>
          </a:xfrm>
          <a:prstGeom prst="line">
            <a:avLst/>
          </a:prstGeom>
          <a:noFill/>
          <a:ln w="19050" algn="ctr">
            <a:solidFill>
              <a:srgbClr val="007A77"/>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705432E-2451-410A-9BE8-838109B0B93A}" type="slidenum">
              <a:rPr lang="en-US" altLang="zh-CN" sz="1400" b="0"/>
              <a:pPr eaLnBrk="1" hangingPunct="1"/>
              <a:t>111</a:t>
            </a:fld>
            <a:endParaRPr lang="en-US" altLang="zh-CN" sz="1400" b="0"/>
          </a:p>
        </p:txBody>
      </p:sp>
      <p:sp>
        <p:nvSpPr>
          <p:cNvPr id="118787" name="Rectangle 2"/>
          <p:cNvSpPr>
            <a:spLocks noGrp="1" noChangeArrowheads="1"/>
          </p:cNvSpPr>
          <p:nvPr>
            <p:ph type="title"/>
          </p:nvPr>
        </p:nvSpPr>
        <p:spPr/>
        <p:txBody>
          <a:bodyPr/>
          <a:lstStyle/>
          <a:p>
            <a:pPr eaLnBrk="1" hangingPunct="1"/>
            <a:r>
              <a:rPr lang="zh-CN" altLang="en-US" b="1">
                <a:solidFill>
                  <a:schemeClr val="tx1"/>
                </a:solidFill>
              </a:rPr>
              <a:t>优势</a:t>
            </a:r>
          </a:p>
        </p:txBody>
      </p:sp>
      <p:sp>
        <p:nvSpPr>
          <p:cNvPr id="118788" name="Rectangle 3"/>
          <p:cNvSpPr>
            <a:spLocks noGrp="1" noChangeArrowheads="1"/>
          </p:cNvSpPr>
          <p:nvPr>
            <p:ph type="body" idx="1"/>
          </p:nvPr>
        </p:nvSpPr>
        <p:spPr/>
        <p:txBody>
          <a:bodyPr/>
          <a:lstStyle/>
          <a:p>
            <a:pPr eaLnBrk="1" hangingPunct="1"/>
            <a:r>
              <a:rPr lang="zh-CN" altLang="en-US" b="1"/>
              <a:t>隔离了广播域，增强了扩展局域网的可扩展性</a:t>
            </a:r>
          </a:p>
          <a:p>
            <a:pPr eaLnBrk="1" hangingPunct="1"/>
            <a:r>
              <a:rPr lang="zh-CN" altLang="en-US" b="1"/>
              <a:t>增加了安全性，例如公司内部可以将不同的部门划分为不同的</a:t>
            </a:r>
            <a:r>
              <a:rPr lang="en-US" altLang="zh-CN" b="1"/>
              <a:t>VLAN</a:t>
            </a:r>
          </a:p>
          <a:p>
            <a:pPr eaLnBrk="1" hangingPunct="1"/>
            <a:r>
              <a:rPr lang="zh-CN" altLang="en-US" b="1"/>
              <a:t>与使用</a:t>
            </a:r>
            <a:r>
              <a:rPr lang="en-US" altLang="zh-CN" b="1"/>
              <a:t>LAN</a:t>
            </a:r>
            <a:r>
              <a:rPr lang="zh-CN" altLang="en-US" b="1"/>
              <a:t>划分相比，</a:t>
            </a:r>
            <a:r>
              <a:rPr lang="en-US" altLang="zh-CN" b="1"/>
              <a:t>VLAN</a:t>
            </a:r>
            <a:r>
              <a:rPr lang="zh-CN" altLang="en-US" b="1"/>
              <a:t>只需要在交换机或者网桥上配置，减少了</a:t>
            </a:r>
            <a:r>
              <a:rPr lang="en-US" altLang="zh-CN" b="1"/>
              <a:t>LAN</a:t>
            </a:r>
            <a:r>
              <a:rPr lang="zh-CN" altLang="en-US" b="1"/>
              <a:t>成员移动所带来的费用及工作量</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613091D-4C1C-4BD2-BE48-2CDB478876F3}" type="slidenum">
              <a:rPr lang="en-US" altLang="zh-CN" sz="1400" b="0"/>
              <a:pPr eaLnBrk="1" hangingPunct="1"/>
              <a:t>112</a:t>
            </a:fld>
            <a:endParaRPr lang="en-US" altLang="zh-CN" sz="1400" b="0"/>
          </a:p>
        </p:txBody>
      </p:sp>
      <p:sp>
        <p:nvSpPr>
          <p:cNvPr id="119811" name="Rectangle 58"/>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9812" name="AutoShape 6"/>
          <p:cNvSpPr>
            <a:spLocks noChangeArrowheads="1"/>
          </p:cNvSpPr>
          <p:nvPr/>
        </p:nvSpPr>
        <p:spPr bwMode="auto">
          <a:xfrm>
            <a:off x="3851275" y="3429000"/>
            <a:ext cx="1152525" cy="503238"/>
          </a:xfrm>
          <a:prstGeom prst="rightArrow">
            <a:avLst>
              <a:gd name="adj1" fmla="val 50000"/>
              <a:gd name="adj2" fmla="val 57255"/>
            </a:avLst>
          </a:prstGeom>
          <a:solidFill>
            <a:srgbClr val="EBF7FF"/>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119813" name="Text Box 7"/>
          <p:cNvSpPr txBox="1">
            <a:spLocks noChangeArrowheads="1"/>
          </p:cNvSpPr>
          <p:nvPr/>
        </p:nvSpPr>
        <p:spPr bwMode="auto">
          <a:xfrm>
            <a:off x="3995738" y="30686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VLAN</a:t>
            </a:r>
          </a:p>
        </p:txBody>
      </p:sp>
      <p:grpSp>
        <p:nvGrpSpPr>
          <p:cNvPr id="119814" name="Group 33"/>
          <p:cNvGrpSpPr>
            <a:grpSpLocks/>
          </p:cNvGrpSpPr>
          <p:nvPr/>
        </p:nvGrpSpPr>
        <p:grpSpPr bwMode="auto">
          <a:xfrm>
            <a:off x="34925" y="1052513"/>
            <a:ext cx="3960813" cy="4537075"/>
            <a:chOff x="158" y="1298"/>
            <a:chExt cx="2495" cy="2858"/>
          </a:xfrm>
        </p:grpSpPr>
        <p:pic>
          <p:nvPicPr>
            <p:cNvPr id="1198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1298"/>
              <a:ext cx="2449"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6" name="Rectangle 35"/>
            <p:cNvSpPr>
              <a:spLocks noChangeArrowheads="1"/>
            </p:cNvSpPr>
            <p:nvPr/>
          </p:nvSpPr>
          <p:spPr bwMode="auto">
            <a:xfrm>
              <a:off x="703" y="3249"/>
              <a:ext cx="454" cy="2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11982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 y="3385"/>
              <a:ext cx="54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8" name="Rectangle 37"/>
            <p:cNvSpPr>
              <a:spLocks noChangeArrowheads="1"/>
            </p:cNvSpPr>
            <p:nvPr/>
          </p:nvSpPr>
          <p:spPr bwMode="auto">
            <a:xfrm>
              <a:off x="703" y="2432"/>
              <a:ext cx="454" cy="2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11982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2568"/>
              <a:ext cx="54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0" name="Rectangle 39"/>
            <p:cNvSpPr>
              <a:spLocks noChangeArrowheads="1"/>
            </p:cNvSpPr>
            <p:nvPr/>
          </p:nvSpPr>
          <p:spPr bwMode="auto">
            <a:xfrm>
              <a:off x="703" y="1661"/>
              <a:ext cx="454" cy="2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11983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751"/>
              <a:ext cx="54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2" name="Rectangle 41"/>
            <p:cNvSpPr>
              <a:spLocks noChangeArrowheads="1"/>
            </p:cNvSpPr>
            <p:nvPr/>
          </p:nvSpPr>
          <p:spPr bwMode="auto">
            <a:xfrm>
              <a:off x="158" y="3612"/>
              <a:ext cx="545"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119833" name="Group 686"/>
            <p:cNvGrpSpPr>
              <a:grpSpLocks/>
            </p:cNvGrpSpPr>
            <p:nvPr/>
          </p:nvGrpSpPr>
          <p:grpSpPr bwMode="auto">
            <a:xfrm>
              <a:off x="249" y="3612"/>
              <a:ext cx="410" cy="307"/>
              <a:chOff x="1884" y="1812"/>
              <a:chExt cx="363" cy="369"/>
            </a:xfrm>
          </p:grpSpPr>
          <p:sp>
            <p:nvSpPr>
              <p:cNvPr id="119835" name="AutoShape 687"/>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9836" name="Group 688"/>
              <p:cNvGrpSpPr>
                <a:grpSpLocks/>
              </p:cNvGrpSpPr>
              <p:nvPr/>
            </p:nvGrpSpPr>
            <p:grpSpPr bwMode="auto">
              <a:xfrm>
                <a:off x="1932" y="1863"/>
                <a:ext cx="279" cy="81"/>
                <a:chOff x="1470" y="1821"/>
                <a:chExt cx="279" cy="93"/>
              </a:xfrm>
            </p:grpSpPr>
            <p:sp>
              <p:nvSpPr>
                <p:cNvPr id="119837" name="Freeform 689"/>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wrap="none" anchor="ctr"/>
                <a:lstStyle/>
                <a:p>
                  <a:endParaRPr lang="zh-CN" altLang="en-US"/>
                </a:p>
              </p:txBody>
            </p:sp>
            <p:sp>
              <p:nvSpPr>
                <p:cNvPr id="119838" name="Freeform 690"/>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rot="10800000" wrap="none" anchor="ctr"/>
                <a:lstStyle/>
                <a:p>
                  <a:endParaRPr lang="zh-CN" altLang="en-US"/>
                </a:p>
              </p:txBody>
            </p:sp>
          </p:grpSp>
        </p:grpSp>
        <p:sp>
          <p:nvSpPr>
            <p:cNvPr id="119834" name="Text Box 691"/>
            <p:cNvSpPr txBox="1">
              <a:spLocks noChangeArrowheads="1"/>
            </p:cNvSpPr>
            <p:nvPr/>
          </p:nvSpPr>
          <p:spPr bwMode="auto">
            <a:xfrm>
              <a:off x="204" y="3884"/>
              <a:ext cx="5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路由器</a:t>
              </a:r>
            </a:p>
          </p:txBody>
        </p:sp>
      </p:grpSp>
      <p:grpSp>
        <p:nvGrpSpPr>
          <p:cNvPr id="119815" name="Group 48"/>
          <p:cNvGrpSpPr>
            <a:grpSpLocks/>
          </p:cNvGrpSpPr>
          <p:nvPr/>
        </p:nvGrpSpPr>
        <p:grpSpPr bwMode="auto">
          <a:xfrm>
            <a:off x="4932363" y="1125538"/>
            <a:ext cx="4176712" cy="4443412"/>
            <a:chOff x="3016" y="1344"/>
            <a:chExt cx="2631" cy="2799"/>
          </a:xfrm>
        </p:grpSpPr>
        <p:pic>
          <p:nvPicPr>
            <p:cNvPr id="1198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 y="1344"/>
              <a:ext cx="2223" cy="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Text Box 691"/>
            <p:cNvSpPr txBox="1">
              <a:spLocks noChangeArrowheads="1"/>
            </p:cNvSpPr>
            <p:nvPr/>
          </p:nvSpPr>
          <p:spPr bwMode="auto">
            <a:xfrm>
              <a:off x="3016" y="3067"/>
              <a:ext cx="5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路由器</a:t>
              </a:r>
            </a:p>
          </p:txBody>
        </p:sp>
        <p:sp>
          <p:nvSpPr>
            <p:cNvPr id="119818" name="Rectangle 51"/>
            <p:cNvSpPr>
              <a:spLocks noChangeArrowheads="1"/>
            </p:cNvSpPr>
            <p:nvPr/>
          </p:nvSpPr>
          <p:spPr bwMode="auto">
            <a:xfrm>
              <a:off x="3452" y="2840"/>
              <a:ext cx="136"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9819" name="Line 52"/>
            <p:cNvSpPr>
              <a:spLocks noChangeShapeType="1"/>
            </p:cNvSpPr>
            <p:nvPr/>
          </p:nvSpPr>
          <p:spPr bwMode="auto">
            <a:xfrm flipH="1">
              <a:off x="3515" y="2931"/>
              <a:ext cx="45" cy="0"/>
            </a:xfrm>
            <a:prstGeom prst="line">
              <a:avLst/>
            </a:prstGeom>
            <a:noFill/>
            <a:ln w="9525">
              <a:solidFill>
                <a:srgbClr val="0C05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20" name="Group 686"/>
            <p:cNvGrpSpPr>
              <a:grpSpLocks/>
            </p:cNvGrpSpPr>
            <p:nvPr/>
          </p:nvGrpSpPr>
          <p:grpSpPr bwMode="auto">
            <a:xfrm>
              <a:off x="3107" y="2795"/>
              <a:ext cx="416" cy="317"/>
              <a:chOff x="1884" y="1812"/>
              <a:chExt cx="363" cy="369"/>
            </a:xfrm>
          </p:grpSpPr>
          <p:sp>
            <p:nvSpPr>
              <p:cNvPr id="119821" name="AutoShape 687"/>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400">
                  <a:latin typeface="Arial" panose="020B0604020202020204" pitchFamily="34" charset="0"/>
                </a:endParaRPr>
              </a:p>
            </p:txBody>
          </p:sp>
          <p:grpSp>
            <p:nvGrpSpPr>
              <p:cNvPr id="119822" name="Group 688"/>
              <p:cNvGrpSpPr>
                <a:grpSpLocks/>
              </p:cNvGrpSpPr>
              <p:nvPr/>
            </p:nvGrpSpPr>
            <p:grpSpPr bwMode="auto">
              <a:xfrm>
                <a:off x="1932" y="1863"/>
                <a:ext cx="279" cy="81"/>
                <a:chOff x="1470" y="1821"/>
                <a:chExt cx="279" cy="93"/>
              </a:xfrm>
            </p:grpSpPr>
            <p:sp>
              <p:nvSpPr>
                <p:cNvPr id="119823" name="Freeform 689"/>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wrap="none" anchor="ctr"/>
                <a:lstStyle/>
                <a:p>
                  <a:endParaRPr lang="zh-CN" altLang="en-US"/>
                </a:p>
              </p:txBody>
            </p:sp>
            <p:sp>
              <p:nvSpPr>
                <p:cNvPr id="119824" name="Freeform 690"/>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rot="10800000" wrap="none" anchor="ctr"/>
                <a:lstStyle/>
                <a:p>
                  <a:endParaRPr lang="zh-CN" altLang="en-US"/>
                </a:p>
              </p:txBody>
            </p:sp>
          </p:gr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4516111-D2D0-4302-A271-3666160D3788}" type="slidenum">
              <a:rPr lang="en-US" altLang="zh-CN" sz="1400" b="0"/>
              <a:pPr eaLnBrk="1" hangingPunct="1"/>
              <a:t>12</a:t>
            </a:fld>
            <a:endParaRPr lang="en-US" altLang="zh-CN" sz="1400" b="0"/>
          </a:p>
        </p:txBody>
      </p:sp>
      <p:sp>
        <p:nvSpPr>
          <p:cNvPr id="28675" name="Rectangle 2"/>
          <p:cNvSpPr>
            <a:spLocks noGrp="1" noChangeArrowheads="1"/>
          </p:cNvSpPr>
          <p:nvPr>
            <p:ph type="title"/>
          </p:nvPr>
        </p:nvSpPr>
        <p:spPr/>
        <p:txBody>
          <a:bodyPr/>
          <a:lstStyle/>
          <a:p>
            <a:pPr eaLnBrk="1" hangingPunct="1"/>
            <a:r>
              <a:rPr lang="en-US" altLang="zh-CN"/>
              <a:t>LLC</a:t>
            </a:r>
            <a:r>
              <a:rPr lang="zh-CN" altLang="en-US"/>
              <a:t>子层</a:t>
            </a:r>
            <a:r>
              <a:rPr lang="en-US" altLang="zh-CN">
                <a:latin typeface="Arial" panose="020B0604020202020204" pitchFamily="34" charset="0"/>
              </a:rPr>
              <a:t>—</a:t>
            </a:r>
            <a:r>
              <a:rPr lang="zh-CN" altLang="en-US"/>
              <a:t>服务</a:t>
            </a:r>
          </a:p>
        </p:txBody>
      </p:sp>
      <p:sp>
        <p:nvSpPr>
          <p:cNvPr id="28676" name="Rectangle 3"/>
          <p:cNvSpPr>
            <a:spLocks noGrp="1" noChangeArrowheads="1"/>
          </p:cNvSpPr>
          <p:nvPr>
            <p:ph type="body" idx="1"/>
          </p:nvPr>
        </p:nvSpPr>
        <p:spPr>
          <a:xfrm>
            <a:off x="1182688" y="2017713"/>
            <a:ext cx="7772400" cy="2347912"/>
          </a:xfrm>
        </p:spPr>
        <p:txBody>
          <a:bodyPr/>
          <a:lstStyle/>
          <a:p>
            <a:pPr eaLnBrk="1" hangingPunct="1">
              <a:lnSpc>
                <a:spcPct val="80000"/>
              </a:lnSpc>
            </a:pPr>
            <a:r>
              <a:rPr lang="en-US" altLang="zh-CN" sz="2800" b="1" dirty="0"/>
              <a:t>LLC</a:t>
            </a:r>
            <a:r>
              <a:rPr lang="zh-CN" altLang="en-US" sz="2800" b="1" dirty="0"/>
              <a:t>是一个对所有</a:t>
            </a:r>
            <a:r>
              <a:rPr lang="en-US" altLang="zh-CN" sz="2800" b="1" dirty="0"/>
              <a:t>LAN</a:t>
            </a:r>
            <a:r>
              <a:rPr lang="zh-CN" altLang="en-US" sz="2800" b="1" dirty="0"/>
              <a:t>都相同的链路层协议，它定义了两个用户之间数据交换的机制，向网络层提供了三种类型的服务</a:t>
            </a:r>
          </a:p>
          <a:p>
            <a:pPr lvl="1" eaLnBrk="1" hangingPunct="1">
              <a:lnSpc>
                <a:spcPct val="80000"/>
              </a:lnSpc>
            </a:pPr>
            <a:r>
              <a:rPr lang="zh-CN" altLang="en-US" sz="2400" b="1" dirty="0"/>
              <a:t>无确认、无连接的服务</a:t>
            </a:r>
          </a:p>
          <a:p>
            <a:pPr lvl="1" eaLnBrk="1" hangingPunct="1">
              <a:lnSpc>
                <a:spcPct val="80000"/>
              </a:lnSpc>
            </a:pPr>
            <a:r>
              <a:rPr lang="zh-CN" altLang="en-US" sz="2400" b="1" dirty="0"/>
              <a:t>有确认、无连接的服务</a:t>
            </a:r>
          </a:p>
          <a:p>
            <a:pPr lvl="1" eaLnBrk="1" hangingPunct="1">
              <a:lnSpc>
                <a:spcPct val="80000"/>
              </a:lnSpc>
            </a:pPr>
            <a:r>
              <a:rPr lang="zh-CN" altLang="en-US" sz="2400" b="1" dirty="0"/>
              <a:t>面向连接的服务</a:t>
            </a:r>
          </a:p>
        </p:txBody>
      </p:sp>
      <p:sp>
        <p:nvSpPr>
          <p:cNvPr id="45061" name="AutoShape 5"/>
          <p:cNvSpPr>
            <a:spLocks noChangeArrowheads="1"/>
          </p:cNvSpPr>
          <p:nvPr/>
        </p:nvSpPr>
        <p:spPr bwMode="auto">
          <a:xfrm>
            <a:off x="179388" y="4437063"/>
            <a:ext cx="8856662" cy="1296987"/>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a:latin typeface="Arial" panose="020B0604020202020204" pitchFamily="34" charset="0"/>
              </a:rPr>
              <a:t>对于</a:t>
            </a:r>
            <a:r>
              <a:rPr lang="en-US" altLang="zh-CN">
                <a:latin typeface="Arial" panose="020B0604020202020204" pitchFamily="34" charset="0"/>
              </a:rPr>
              <a:t>LAN</a:t>
            </a:r>
            <a:r>
              <a:rPr lang="zh-CN" altLang="en-US">
                <a:latin typeface="Arial" panose="020B0604020202020204" pitchFamily="34" charset="0"/>
              </a:rPr>
              <a:t>，无确认的非连接服务是优先考虑的选项，但在一些不可靠网络环境，例如无线网络，一般使用有确认无连接服务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linds(horizontal)">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70CA1A7-27BF-4D6D-8E61-B62BBD97AA85}" type="slidenum">
              <a:rPr lang="en-US" altLang="zh-CN" sz="1400" b="0"/>
              <a:pPr eaLnBrk="1" hangingPunct="1"/>
              <a:t>13</a:t>
            </a:fld>
            <a:endParaRPr lang="en-US" altLang="zh-CN" sz="1400" b="0" dirty="0"/>
          </a:p>
        </p:txBody>
      </p:sp>
      <p:sp>
        <p:nvSpPr>
          <p:cNvPr id="29699" name="Rectangle 2"/>
          <p:cNvSpPr>
            <a:spLocks noGrp="1" noChangeArrowheads="1"/>
          </p:cNvSpPr>
          <p:nvPr>
            <p:ph type="title"/>
          </p:nvPr>
        </p:nvSpPr>
        <p:spPr/>
        <p:txBody>
          <a:bodyPr/>
          <a:lstStyle/>
          <a:p>
            <a:pPr eaLnBrk="1" hangingPunct="1"/>
            <a:r>
              <a:rPr lang="en-US" altLang="zh-CN"/>
              <a:t>LLC</a:t>
            </a:r>
            <a:r>
              <a:rPr lang="zh-CN" altLang="en-US"/>
              <a:t>子层</a:t>
            </a:r>
            <a:r>
              <a:rPr lang="en-US" altLang="zh-CN">
                <a:latin typeface="Arial" panose="020B0604020202020204" pitchFamily="34" charset="0"/>
              </a:rPr>
              <a:t>—</a:t>
            </a:r>
            <a:r>
              <a:rPr lang="zh-CN" altLang="en-US"/>
              <a:t>协议</a:t>
            </a:r>
          </a:p>
        </p:txBody>
      </p:sp>
      <p:sp>
        <p:nvSpPr>
          <p:cNvPr id="29700" name="Rectangle 3"/>
          <p:cNvSpPr>
            <a:spLocks noGrp="1" noChangeArrowheads="1"/>
          </p:cNvSpPr>
          <p:nvPr>
            <p:ph type="body" idx="1"/>
          </p:nvPr>
        </p:nvSpPr>
        <p:spPr>
          <a:xfrm>
            <a:off x="1182688" y="2017713"/>
            <a:ext cx="7772400" cy="2173287"/>
          </a:xfrm>
        </p:spPr>
        <p:txBody>
          <a:bodyPr/>
          <a:lstStyle/>
          <a:p>
            <a:pPr eaLnBrk="1" hangingPunct="1"/>
            <a:r>
              <a:rPr lang="zh-CN" altLang="en-US" b="1"/>
              <a:t>类似于</a:t>
            </a:r>
            <a:r>
              <a:rPr lang="en-US" altLang="zh-CN" b="1"/>
              <a:t>HDLC</a:t>
            </a:r>
            <a:r>
              <a:rPr lang="zh-CN" altLang="en-US" b="1"/>
              <a:t>协议，定义了三种格式：</a:t>
            </a:r>
          </a:p>
          <a:p>
            <a:pPr lvl="1" eaLnBrk="1" hangingPunct="1"/>
            <a:r>
              <a:rPr lang="zh-CN" altLang="en-US" b="1"/>
              <a:t>信息帧</a:t>
            </a:r>
          </a:p>
          <a:p>
            <a:pPr lvl="1" eaLnBrk="1" hangingPunct="1"/>
            <a:r>
              <a:rPr lang="zh-CN" altLang="en-US" b="1"/>
              <a:t>监控帧</a:t>
            </a:r>
          </a:p>
          <a:p>
            <a:pPr lvl="1" eaLnBrk="1" hangingPunct="1"/>
            <a:r>
              <a:rPr lang="zh-CN" altLang="en-US" b="1"/>
              <a:t>无编号帧</a:t>
            </a:r>
          </a:p>
        </p:txBody>
      </p:sp>
    </p:spTree>
    <p:extLst>
      <p:ext uri="{BB962C8B-B14F-4D97-AF65-F5344CB8AC3E}">
        <p14:creationId xmlns:p14="http://schemas.microsoft.com/office/powerpoint/2010/main" val="277051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5E0A005-0AA1-4ED9-881F-719DC5354395}" type="slidenum">
              <a:rPr lang="en-US" altLang="zh-CN" sz="1400" b="0"/>
              <a:pPr eaLnBrk="1" hangingPunct="1"/>
              <a:t>14</a:t>
            </a:fld>
            <a:endParaRPr lang="en-US" altLang="zh-CN" sz="1400" b="0"/>
          </a:p>
        </p:txBody>
      </p:sp>
      <p:sp>
        <p:nvSpPr>
          <p:cNvPr id="30723" name="Rectangle 2"/>
          <p:cNvSpPr>
            <a:spLocks noGrp="1" noChangeArrowheads="1"/>
          </p:cNvSpPr>
          <p:nvPr>
            <p:ph type="title"/>
          </p:nvPr>
        </p:nvSpPr>
        <p:spPr>
          <a:xfrm>
            <a:off x="92075" y="260350"/>
            <a:ext cx="8943975" cy="550863"/>
          </a:xfrm>
        </p:spPr>
        <p:txBody>
          <a:bodyPr/>
          <a:lstStyle/>
          <a:p>
            <a:pPr eaLnBrk="1" hangingPunct="1"/>
            <a:r>
              <a:rPr lang="zh-CN" altLang="en-US" sz="3200" b="1"/>
              <a:t>信息帧控制域格式（以</a:t>
            </a:r>
            <a:r>
              <a:rPr lang="en-US" altLang="zh-CN" sz="3200" b="1"/>
              <a:t>2</a:t>
            </a:r>
            <a:r>
              <a:rPr lang="zh-CN" altLang="en-US" sz="3200" b="1"/>
              <a:t>字节为例）</a:t>
            </a:r>
          </a:p>
        </p:txBody>
      </p:sp>
      <p:pic>
        <p:nvPicPr>
          <p:cNvPr id="3072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463" y="977900"/>
            <a:ext cx="8820150" cy="5187950"/>
          </a:xfrm>
        </p:spPr>
      </p:pic>
    </p:spTree>
    <p:extLst>
      <p:ext uri="{BB962C8B-B14F-4D97-AF65-F5344CB8AC3E}">
        <p14:creationId xmlns:p14="http://schemas.microsoft.com/office/powerpoint/2010/main" val="27962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77CD708-15B9-4D1B-95F4-17E912CC5362}" type="slidenum">
              <a:rPr lang="en-US" altLang="zh-CN" sz="1400" b="0"/>
              <a:pPr eaLnBrk="1" hangingPunct="1"/>
              <a:t>15</a:t>
            </a:fld>
            <a:endParaRPr lang="en-US" altLang="zh-CN" sz="1400" b="0"/>
          </a:p>
        </p:txBody>
      </p:sp>
      <p:sp>
        <p:nvSpPr>
          <p:cNvPr id="31747" name="Rectangle 2"/>
          <p:cNvSpPr>
            <a:spLocks noGrp="1" noChangeArrowheads="1"/>
          </p:cNvSpPr>
          <p:nvPr>
            <p:ph type="title"/>
          </p:nvPr>
        </p:nvSpPr>
        <p:spPr>
          <a:xfrm>
            <a:off x="107950" y="44450"/>
            <a:ext cx="7793038" cy="768350"/>
          </a:xfrm>
        </p:spPr>
        <p:txBody>
          <a:bodyPr/>
          <a:lstStyle/>
          <a:p>
            <a:pPr eaLnBrk="1" hangingPunct="1"/>
            <a:r>
              <a:rPr lang="zh-CN" altLang="en-US" sz="3200" b="1"/>
              <a:t>监控帧控制域格式</a:t>
            </a:r>
          </a:p>
        </p:txBody>
      </p:sp>
      <p:pic>
        <p:nvPicPr>
          <p:cNvPr id="3174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0963" y="1425575"/>
            <a:ext cx="8955087" cy="4740275"/>
          </a:xfrm>
        </p:spPr>
      </p:pic>
    </p:spTree>
    <p:extLst>
      <p:ext uri="{BB962C8B-B14F-4D97-AF65-F5344CB8AC3E}">
        <p14:creationId xmlns:p14="http://schemas.microsoft.com/office/powerpoint/2010/main" val="3174711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4576178-D462-42EE-9794-7E429F26B2C2}" type="slidenum">
              <a:rPr lang="en-US" altLang="zh-CN" sz="1400" b="0"/>
              <a:pPr eaLnBrk="1" hangingPunct="1"/>
              <a:t>16</a:t>
            </a:fld>
            <a:endParaRPr lang="en-US" altLang="zh-CN" sz="1400" b="0"/>
          </a:p>
        </p:txBody>
      </p:sp>
      <p:sp>
        <p:nvSpPr>
          <p:cNvPr id="32771" name="Rectangle 2"/>
          <p:cNvSpPr>
            <a:spLocks noGrp="1" noChangeArrowheads="1"/>
          </p:cNvSpPr>
          <p:nvPr>
            <p:ph type="title"/>
          </p:nvPr>
        </p:nvSpPr>
        <p:spPr>
          <a:xfrm>
            <a:off x="107950" y="115888"/>
            <a:ext cx="7793038" cy="623887"/>
          </a:xfrm>
        </p:spPr>
        <p:txBody>
          <a:bodyPr/>
          <a:lstStyle/>
          <a:p>
            <a:pPr eaLnBrk="1" hangingPunct="1"/>
            <a:r>
              <a:rPr lang="zh-CN" altLang="en-US" sz="3200"/>
              <a:t>无编号帧控制域格式</a:t>
            </a:r>
          </a:p>
        </p:txBody>
      </p:sp>
      <p:pic>
        <p:nvPicPr>
          <p:cNvPr id="32772"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7950" y="1314450"/>
            <a:ext cx="8893175" cy="5067300"/>
          </a:xfrm>
        </p:spPr>
      </p:pic>
    </p:spTree>
    <p:extLst>
      <p:ext uri="{BB962C8B-B14F-4D97-AF65-F5344CB8AC3E}">
        <p14:creationId xmlns:p14="http://schemas.microsoft.com/office/powerpoint/2010/main" val="3504841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6995D78-2496-0926-B8D7-308F7A1B981F}"/>
              </a:ext>
            </a:extLst>
          </p:cNvPr>
          <p:cNvSpPr/>
          <p:nvPr/>
        </p:nvSpPr>
        <p:spPr bwMode="auto">
          <a:xfrm>
            <a:off x="642910" y="3140968"/>
            <a:ext cx="7858180" cy="8572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dirty="0"/>
              <a:t>对于很多数据链层协议，例如以太网，由于使用无确认无连接服务，</a:t>
            </a:r>
            <a:r>
              <a:rPr lang="en-US" altLang="zh-CN" dirty="0"/>
              <a:t>IP</a:t>
            </a:r>
            <a:r>
              <a:rPr lang="zh-CN" altLang="en-US" dirty="0"/>
              <a:t>分组直接封装到</a:t>
            </a:r>
            <a:r>
              <a:rPr lang="en-US" altLang="zh-CN" dirty="0"/>
              <a:t>MAC</a:t>
            </a:r>
            <a:r>
              <a:rPr lang="zh-CN" altLang="en-US" dirty="0"/>
              <a:t>帧中，没有</a:t>
            </a:r>
            <a:r>
              <a:rPr lang="en-US" altLang="zh-CN" dirty="0"/>
              <a:t>LLC</a:t>
            </a:r>
            <a:r>
              <a:rPr lang="zh-CN" altLang="en-US" dirty="0"/>
              <a:t>子层</a:t>
            </a:r>
          </a:p>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1"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428620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109601A-0B63-4438-9035-237745558D88}" type="slidenum">
              <a:rPr lang="en-US" altLang="zh-CN" sz="1400" b="0"/>
              <a:pPr eaLnBrk="1" hangingPunct="1"/>
              <a:t>18</a:t>
            </a:fld>
            <a:endParaRPr lang="en-US" altLang="zh-CN" sz="1400" b="0"/>
          </a:p>
        </p:txBody>
      </p:sp>
      <p:sp>
        <p:nvSpPr>
          <p:cNvPr id="33795" name="Rectangle 2"/>
          <p:cNvSpPr>
            <a:spLocks noGrp="1" noChangeArrowheads="1"/>
          </p:cNvSpPr>
          <p:nvPr>
            <p:ph type="title"/>
          </p:nvPr>
        </p:nvSpPr>
        <p:spPr/>
        <p:txBody>
          <a:bodyPr/>
          <a:lstStyle/>
          <a:p>
            <a:pPr eaLnBrk="1" hangingPunct="1"/>
            <a:r>
              <a:rPr lang="en-US" altLang="zh-CN"/>
              <a:t>MAC</a:t>
            </a:r>
            <a:r>
              <a:rPr lang="zh-CN" altLang="en-US"/>
              <a:t>子层</a:t>
            </a:r>
          </a:p>
        </p:txBody>
      </p:sp>
      <p:sp>
        <p:nvSpPr>
          <p:cNvPr id="286723" name="Rectangle 3"/>
          <p:cNvSpPr>
            <a:spLocks noGrp="1" noChangeArrowheads="1"/>
          </p:cNvSpPr>
          <p:nvPr>
            <p:ph type="body" idx="1"/>
          </p:nvPr>
        </p:nvSpPr>
        <p:spPr>
          <a:xfrm>
            <a:off x="250825" y="2017713"/>
            <a:ext cx="8704263" cy="3498850"/>
          </a:xfrm>
        </p:spPr>
        <p:txBody>
          <a:bodyPr>
            <a:normAutofit fontScale="92500" lnSpcReduction="10000"/>
          </a:bodyPr>
          <a:lstStyle/>
          <a:p>
            <a:pPr eaLnBrk="1" hangingPunct="1"/>
            <a:r>
              <a:rPr lang="zh-CN" altLang="en-US" sz="2200" b="1" dirty="0">
                <a:solidFill>
                  <a:srgbClr val="FF0000"/>
                </a:solidFill>
              </a:rPr>
              <a:t>多路访问控制</a:t>
            </a:r>
            <a:r>
              <a:rPr lang="zh-CN" altLang="en-US" sz="2200" b="1" dirty="0"/>
              <a:t>：</a:t>
            </a:r>
            <a:r>
              <a:rPr lang="en-US" altLang="zh-CN" sz="2200" b="1" dirty="0"/>
              <a:t>MAC</a:t>
            </a:r>
            <a:r>
              <a:rPr lang="zh-CN" altLang="en-US" sz="2200" b="1" dirty="0"/>
              <a:t>对由多个节点共享的传输介质（有线介质或者无线信道）的进行</a:t>
            </a:r>
            <a:r>
              <a:rPr lang="zh-CN" altLang="en-US" sz="2200" b="1" dirty="0">
                <a:solidFill>
                  <a:srgbClr val="FF0000"/>
                </a:solidFill>
              </a:rPr>
              <a:t>访问控制</a:t>
            </a:r>
          </a:p>
          <a:p>
            <a:pPr eaLnBrk="1" hangingPunct="1"/>
            <a:r>
              <a:rPr lang="zh-CN" altLang="en-US" sz="2200" b="1" dirty="0">
                <a:solidFill>
                  <a:srgbClr val="FF0000"/>
                </a:solidFill>
              </a:rPr>
              <a:t>寻址</a:t>
            </a:r>
            <a:r>
              <a:rPr lang="zh-CN" altLang="en-US" sz="2200" b="1" dirty="0"/>
              <a:t>：在</a:t>
            </a:r>
            <a:r>
              <a:rPr lang="en-US" altLang="zh-CN" sz="2200" b="1" dirty="0"/>
              <a:t>MAC</a:t>
            </a:r>
            <a:r>
              <a:rPr lang="zh-CN" altLang="en-US" sz="2200" b="1" dirty="0"/>
              <a:t>层定义了数据链路层地址，在共享介质上，节点根据帧的目的</a:t>
            </a:r>
            <a:r>
              <a:rPr lang="en-US" altLang="zh-CN" sz="2200" b="1" dirty="0"/>
              <a:t>MAC</a:t>
            </a:r>
            <a:r>
              <a:rPr lang="zh-CN" altLang="en-US" sz="2200" b="1" dirty="0"/>
              <a:t>地址来决定是否处理接收到的帧</a:t>
            </a:r>
            <a:endParaRPr lang="zh-CN" altLang="en-US" sz="1900" b="1" dirty="0"/>
          </a:p>
          <a:p>
            <a:pPr lvl="1" eaLnBrk="1" hangingPunct="1"/>
            <a:r>
              <a:rPr lang="zh-CN" altLang="en-US" sz="1900" b="1" dirty="0"/>
              <a:t>节点上的网络接口设备都有</a:t>
            </a:r>
            <a:br>
              <a:rPr lang="zh-CN" altLang="en-US" sz="1900" b="1" dirty="0"/>
            </a:br>
            <a:r>
              <a:rPr lang="zh-CN" altLang="en-US" sz="1900" b="1" dirty="0"/>
              <a:t>一个</a:t>
            </a:r>
            <a:r>
              <a:rPr lang="en-US" altLang="zh-CN" sz="1900" b="1" dirty="0"/>
              <a:t>MAC</a:t>
            </a:r>
            <a:r>
              <a:rPr lang="zh-CN" altLang="en-US" sz="1900" b="1" dirty="0"/>
              <a:t>地址，将接收</a:t>
            </a:r>
            <a:r>
              <a:rPr lang="zh-CN" altLang="en-US" sz="1900" b="1" dirty="0">
                <a:sym typeface="Wingdings" panose="05000000000000000000" pitchFamily="2" charset="2"/>
              </a:rPr>
              <a:t>：</a:t>
            </a:r>
            <a:br>
              <a:rPr lang="zh-CN" altLang="en-US" sz="1900" b="1" dirty="0">
                <a:sym typeface="Wingdings" panose="05000000000000000000" pitchFamily="2" charset="2"/>
              </a:rPr>
            </a:br>
            <a:r>
              <a:rPr lang="zh-CN" altLang="en-US" sz="1900" b="1" dirty="0">
                <a:sym typeface="Wingdings" panose="05000000000000000000" pitchFamily="2" charset="2"/>
              </a:rPr>
              <a:t>（</a:t>
            </a:r>
            <a:r>
              <a:rPr lang="en-US" altLang="zh-CN" sz="1900" b="1" dirty="0">
                <a:sym typeface="Wingdings" panose="05000000000000000000" pitchFamily="2" charset="2"/>
              </a:rPr>
              <a:t>1</a:t>
            </a:r>
            <a:r>
              <a:rPr lang="zh-CN" altLang="en-US" sz="1900" b="1" dirty="0">
                <a:sym typeface="Wingdings" panose="05000000000000000000" pitchFamily="2" charset="2"/>
              </a:rPr>
              <a:t>）帧的目的</a:t>
            </a:r>
            <a:r>
              <a:rPr lang="en-US" altLang="zh-CN" sz="1900" b="1" dirty="0">
                <a:sym typeface="Wingdings" panose="05000000000000000000" pitchFamily="2" charset="2"/>
              </a:rPr>
              <a:t>MAC</a:t>
            </a:r>
            <a:r>
              <a:rPr lang="zh-CN" altLang="en-US" sz="1900" b="1" dirty="0">
                <a:sym typeface="Wingdings" panose="05000000000000000000" pitchFamily="2" charset="2"/>
              </a:rPr>
              <a:t>地址与自己相同。</a:t>
            </a:r>
            <a:br>
              <a:rPr lang="zh-CN" altLang="en-US" sz="1900" b="1" dirty="0">
                <a:sym typeface="Wingdings" panose="05000000000000000000" pitchFamily="2" charset="2"/>
              </a:rPr>
            </a:br>
            <a:r>
              <a:rPr lang="zh-CN" altLang="en-US" sz="1900" b="1" dirty="0">
                <a:sym typeface="Wingdings" panose="05000000000000000000" pitchFamily="2" charset="2"/>
              </a:rPr>
              <a:t>（</a:t>
            </a:r>
            <a:r>
              <a:rPr lang="en-US" altLang="zh-CN" sz="1900" b="1" dirty="0">
                <a:sym typeface="Wingdings" panose="05000000000000000000" pitchFamily="2" charset="2"/>
              </a:rPr>
              <a:t>2</a:t>
            </a:r>
            <a:r>
              <a:rPr lang="zh-CN" altLang="en-US" sz="1900" b="1" dirty="0">
                <a:sym typeface="Wingdings" panose="05000000000000000000" pitchFamily="2" charset="2"/>
              </a:rPr>
              <a:t>）目的</a:t>
            </a:r>
            <a:r>
              <a:rPr lang="en-US" altLang="zh-CN" sz="1900" b="1" dirty="0">
                <a:sym typeface="Wingdings" panose="05000000000000000000" pitchFamily="2" charset="2"/>
              </a:rPr>
              <a:t>MAC</a:t>
            </a:r>
            <a:r>
              <a:rPr lang="zh-CN" altLang="en-US" sz="1900" b="1" dirty="0">
                <a:sym typeface="Wingdings" panose="05000000000000000000" pitchFamily="2" charset="2"/>
              </a:rPr>
              <a:t>地址为广播地址</a:t>
            </a:r>
          </a:p>
          <a:p>
            <a:pPr eaLnBrk="1" hangingPunct="1"/>
            <a:r>
              <a:rPr lang="zh-CN" altLang="en-US" sz="2200" b="1" dirty="0">
                <a:solidFill>
                  <a:srgbClr val="FF0000"/>
                </a:solidFill>
                <a:sym typeface="Wingdings" panose="05000000000000000000" pitchFamily="2" charset="2"/>
              </a:rPr>
              <a:t>移动管理</a:t>
            </a:r>
            <a:r>
              <a:rPr lang="zh-CN" altLang="en-US" sz="2200" b="1" dirty="0">
                <a:sym typeface="Wingdings" panose="05000000000000000000" pitchFamily="2" charset="2"/>
              </a:rPr>
              <a:t>：在无线局域网中，</a:t>
            </a:r>
            <a:r>
              <a:rPr lang="en-US" altLang="zh-CN" sz="2200" b="1" dirty="0">
                <a:sym typeface="Wingdings" panose="05000000000000000000" pitchFamily="2" charset="2"/>
              </a:rPr>
              <a:t>MAC</a:t>
            </a:r>
            <a:r>
              <a:rPr lang="zh-CN" altLang="en-US" sz="2200" b="1" dirty="0">
                <a:sym typeface="Wingdings" panose="05000000000000000000" pitchFamily="2" charset="2"/>
              </a:rPr>
              <a:t>实现移动管理（切换）</a:t>
            </a:r>
          </a:p>
          <a:p>
            <a:pPr eaLnBrk="1" hangingPunct="1"/>
            <a:r>
              <a:rPr lang="zh-CN" altLang="en-US" sz="2200" b="1" dirty="0">
                <a:sym typeface="Wingdings" panose="05000000000000000000" pitchFamily="2" charset="2"/>
              </a:rPr>
              <a:t>经过局域网络数据链路层处理后的数据单元也被称为</a:t>
            </a:r>
            <a:r>
              <a:rPr lang="en-US" altLang="zh-CN" sz="2200" b="1" dirty="0">
                <a:sym typeface="Wingdings" panose="05000000000000000000" pitchFamily="2" charset="2"/>
              </a:rPr>
              <a:t>MAC</a:t>
            </a:r>
            <a:r>
              <a:rPr lang="zh-CN" altLang="en-US" sz="2200" b="1" dirty="0">
                <a:sym typeface="Wingdings" panose="05000000000000000000" pitchFamily="2" charset="2"/>
              </a:rPr>
              <a:t>帧，</a:t>
            </a:r>
            <a:r>
              <a:rPr lang="en-US" altLang="zh-CN" sz="2200" b="1" dirty="0">
                <a:sym typeface="Wingdings" panose="05000000000000000000" pitchFamily="2" charset="2"/>
              </a:rPr>
              <a:t>MAC</a:t>
            </a:r>
            <a:r>
              <a:rPr lang="zh-CN" altLang="en-US" sz="2200" b="1" dirty="0">
                <a:sym typeface="Wingdings" panose="05000000000000000000" pitchFamily="2" charset="2"/>
              </a:rPr>
              <a:t>帧的通用格式</a:t>
            </a:r>
            <a:endParaRPr lang="zh-CN" altLang="en-US" sz="2000" b="1" dirty="0"/>
          </a:p>
        </p:txBody>
      </p:sp>
      <p:sp>
        <p:nvSpPr>
          <p:cNvPr id="7" name="AutoShape 5"/>
          <p:cNvSpPr>
            <a:spLocks noChangeArrowheads="1"/>
          </p:cNvSpPr>
          <p:nvPr/>
        </p:nvSpPr>
        <p:spPr bwMode="auto">
          <a:xfrm>
            <a:off x="684213" y="5734050"/>
            <a:ext cx="7632700" cy="863600"/>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MAC</a:t>
            </a:r>
            <a:r>
              <a:rPr lang="zh-CN" altLang="en-US" sz="1800">
                <a:latin typeface="Arial" panose="020B0604020202020204" pitchFamily="34" charset="0"/>
              </a:rPr>
              <a:t>地址是网络接口设备例如网卡的物理地址，购买这些设备时一般就固化在设备的内部，它用来标识连接在</a:t>
            </a:r>
            <a:r>
              <a:rPr lang="en-US" altLang="zh-CN" sz="1800">
                <a:latin typeface="Arial" panose="020B0604020202020204" pitchFamily="34" charset="0"/>
              </a:rPr>
              <a:t>LAN</a:t>
            </a:r>
            <a:r>
              <a:rPr lang="zh-CN" altLang="en-US" sz="1800">
                <a:latin typeface="Arial" panose="020B0604020202020204" pitchFamily="34" charset="0"/>
              </a:rPr>
              <a:t>上的网络接口的物理接入点</a:t>
            </a:r>
          </a:p>
        </p:txBody>
      </p:sp>
      <p:grpSp>
        <p:nvGrpSpPr>
          <p:cNvPr id="2" name="组合 17"/>
          <p:cNvGrpSpPr>
            <a:grpSpLocks/>
          </p:cNvGrpSpPr>
          <p:nvPr/>
        </p:nvGrpSpPr>
        <p:grpSpPr bwMode="auto">
          <a:xfrm>
            <a:off x="709613" y="5245100"/>
            <a:ext cx="7561262" cy="495300"/>
            <a:chOff x="1357290" y="5434030"/>
            <a:chExt cx="7561263" cy="495300"/>
          </a:xfrm>
        </p:grpSpPr>
        <p:grpSp>
          <p:nvGrpSpPr>
            <p:cNvPr id="33808" name="组合 12"/>
            <p:cNvGrpSpPr>
              <a:grpSpLocks/>
            </p:cNvGrpSpPr>
            <p:nvPr/>
          </p:nvGrpSpPr>
          <p:grpSpPr bwMode="auto">
            <a:xfrm>
              <a:off x="1357290" y="5434030"/>
              <a:ext cx="7561263" cy="495300"/>
              <a:chOff x="1357290" y="4929198"/>
              <a:chExt cx="7561263" cy="495300"/>
            </a:xfrm>
          </p:grpSpPr>
          <p:grpSp>
            <p:nvGrpSpPr>
              <p:cNvPr id="33811" name="组合 9"/>
              <p:cNvGrpSpPr>
                <a:grpSpLocks/>
              </p:cNvGrpSpPr>
              <p:nvPr/>
            </p:nvGrpSpPr>
            <p:grpSpPr bwMode="auto">
              <a:xfrm>
                <a:off x="1357290" y="4929198"/>
                <a:ext cx="7561263" cy="495300"/>
                <a:chOff x="1357290" y="4929198"/>
                <a:chExt cx="7561263" cy="495300"/>
              </a:xfrm>
            </p:grpSpPr>
            <p:pic>
              <p:nvPicPr>
                <p:cNvPr id="338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4929198"/>
                  <a:ext cx="7561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5" name="TextBox 7"/>
                <p:cNvSpPr txBox="1">
                  <a:spLocks noChangeArrowheads="1"/>
                </p:cNvSpPr>
                <p:nvPr/>
              </p:nvSpPr>
              <p:spPr bwMode="auto">
                <a:xfrm>
                  <a:off x="2881290" y="5038736"/>
                  <a:ext cx="135731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400">
                      <a:latin typeface="Arial" panose="020B0604020202020204" pitchFamily="34" charset="0"/>
                    </a:rPr>
                    <a:t>目的</a:t>
                  </a:r>
                  <a:r>
                    <a:rPr lang="en-US" altLang="zh-CN" sz="1400">
                      <a:latin typeface="Arial" panose="020B0604020202020204" pitchFamily="34" charset="0"/>
                    </a:rPr>
                    <a:t>MAC</a:t>
                  </a:r>
                  <a:r>
                    <a:rPr lang="zh-CN" altLang="en-US" sz="1400">
                      <a:latin typeface="Arial" panose="020B0604020202020204" pitchFamily="34" charset="0"/>
                    </a:rPr>
                    <a:t>地址</a:t>
                  </a:r>
                </a:p>
              </p:txBody>
            </p:sp>
            <p:sp>
              <p:nvSpPr>
                <p:cNvPr id="33816" name="TextBox 8"/>
                <p:cNvSpPr txBox="1">
                  <a:spLocks noChangeArrowheads="1"/>
                </p:cNvSpPr>
                <p:nvPr/>
              </p:nvSpPr>
              <p:spPr bwMode="auto">
                <a:xfrm>
                  <a:off x="4237015" y="5038736"/>
                  <a:ext cx="121443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400">
                      <a:latin typeface="Arial" panose="020B0604020202020204" pitchFamily="34" charset="0"/>
                    </a:rPr>
                    <a:t>源</a:t>
                  </a:r>
                  <a:r>
                    <a:rPr lang="en-US" altLang="zh-CN" sz="1400">
                      <a:latin typeface="Arial" panose="020B0604020202020204" pitchFamily="34" charset="0"/>
                    </a:rPr>
                    <a:t>MAC</a:t>
                  </a:r>
                  <a:r>
                    <a:rPr lang="zh-CN" altLang="en-US" sz="1400">
                      <a:latin typeface="Arial" panose="020B0604020202020204" pitchFamily="34" charset="0"/>
                    </a:rPr>
                    <a:t>地址</a:t>
                  </a:r>
                </a:p>
              </p:txBody>
            </p:sp>
          </p:grpSp>
          <p:sp>
            <p:nvSpPr>
              <p:cNvPr id="33812" name="TextBox 10"/>
              <p:cNvSpPr txBox="1">
                <a:spLocks noChangeArrowheads="1"/>
              </p:cNvSpPr>
              <p:nvPr/>
            </p:nvSpPr>
            <p:spPr bwMode="auto">
              <a:xfrm>
                <a:off x="8143853" y="5027623"/>
                <a:ext cx="642937"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400">
                    <a:latin typeface="Arial" panose="020B0604020202020204" pitchFamily="34" charset="0"/>
                  </a:rPr>
                  <a:t>FCS</a:t>
                </a:r>
              </a:p>
            </p:txBody>
          </p:sp>
          <p:sp>
            <p:nvSpPr>
              <p:cNvPr id="33813" name="TextBox 11"/>
              <p:cNvSpPr txBox="1">
                <a:spLocks noChangeArrowheads="1"/>
              </p:cNvSpPr>
              <p:nvPr/>
            </p:nvSpPr>
            <p:spPr bwMode="auto">
              <a:xfrm>
                <a:off x="5560990" y="5022861"/>
                <a:ext cx="24288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400">
                    <a:latin typeface="Arial" panose="020B0604020202020204" pitchFamily="34" charset="0"/>
                  </a:rPr>
                  <a:t>载荷数据（</a:t>
                </a:r>
                <a:r>
                  <a:rPr lang="en-US" altLang="zh-CN" sz="1400">
                    <a:latin typeface="Arial" panose="020B0604020202020204" pitchFamily="34" charset="0"/>
                  </a:rPr>
                  <a:t>LLC PDU</a:t>
                </a:r>
                <a:r>
                  <a:rPr lang="zh-CN" altLang="en-US" sz="1400">
                    <a:latin typeface="Arial" panose="020B0604020202020204" pitchFamily="34" charset="0"/>
                  </a:rPr>
                  <a:t>）</a:t>
                </a:r>
              </a:p>
            </p:txBody>
          </p:sp>
        </p:grpSp>
        <p:cxnSp>
          <p:nvCxnSpPr>
            <p:cNvPr id="33809" name="直接连接符 14"/>
            <p:cNvCxnSpPr>
              <a:cxnSpLocks noChangeShapeType="1"/>
            </p:cNvCxnSpPr>
            <p:nvPr/>
          </p:nvCxnSpPr>
          <p:spPr bwMode="auto">
            <a:xfrm rot="5400000" flipH="1" flipV="1">
              <a:off x="2750331" y="5679297"/>
              <a:ext cx="357190" cy="1588"/>
            </a:xfrm>
            <a:prstGeom prst="line">
              <a:avLst/>
            </a:prstGeom>
            <a:noFill/>
            <a:ln w="28575" algn="ctr">
              <a:solidFill>
                <a:srgbClr val="0C0500"/>
              </a:solidFill>
              <a:round/>
              <a:headEnd/>
              <a:tailEnd/>
            </a:ln>
            <a:extLst>
              <a:ext uri="{909E8E84-426E-40DD-AFC4-6F175D3DCCD1}">
                <a14:hiddenFill xmlns:a14="http://schemas.microsoft.com/office/drawing/2010/main">
                  <a:noFill/>
                </a14:hiddenFill>
              </a:ext>
            </a:extLst>
          </p:spPr>
        </p:cxnSp>
        <p:cxnSp>
          <p:nvCxnSpPr>
            <p:cNvPr id="33810" name="直接连接符 16"/>
            <p:cNvCxnSpPr>
              <a:cxnSpLocks noChangeShapeType="1"/>
            </p:cNvCxnSpPr>
            <p:nvPr/>
          </p:nvCxnSpPr>
          <p:spPr bwMode="auto">
            <a:xfrm rot="5400000" flipH="1" flipV="1">
              <a:off x="4036215" y="5679297"/>
              <a:ext cx="357190" cy="1588"/>
            </a:xfrm>
            <a:prstGeom prst="line">
              <a:avLst/>
            </a:prstGeom>
            <a:noFill/>
            <a:ln w="28575" algn="ctr">
              <a:solidFill>
                <a:srgbClr val="0C0500"/>
              </a:solidFill>
              <a:round/>
              <a:headEnd/>
              <a:tailEnd/>
            </a:ln>
            <a:extLst>
              <a:ext uri="{909E8E84-426E-40DD-AFC4-6F175D3DCCD1}">
                <a14:hiddenFill xmlns:a14="http://schemas.microsoft.com/office/drawing/2010/main">
                  <a:noFill/>
                </a14:hiddenFill>
              </a:ext>
            </a:extLst>
          </p:spPr>
        </p:cxnSp>
      </p:grpSp>
      <p:grpSp>
        <p:nvGrpSpPr>
          <p:cNvPr id="5" name="Group 50"/>
          <p:cNvGrpSpPr>
            <a:grpSpLocks/>
          </p:cNvGrpSpPr>
          <p:nvPr/>
        </p:nvGrpSpPr>
        <p:grpSpPr bwMode="auto">
          <a:xfrm>
            <a:off x="5867400" y="2997200"/>
            <a:ext cx="3097213" cy="1219200"/>
            <a:chOff x="3425" y="1803"/>
            <a:chExt cx="1951" cy="768"/>
          </a:xfrm>
        </p:grpSpPr>
        <p:pic>
          <p:nvPicPr>
            <p:cNvPr id="338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 y="1896"/>
              <a:ext cx="189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43"/>
            <p:cNvSpPr txBox="1">
              <a:spLocks noChangeArrowheads="1"/>
            </p:cNvSpPr>
            <p:nvPr/>
          </p:nvSpPr>
          <p:spPr bwMode="auto">
            <a:xfrm>
              <a:off x="3425" y="2160"/>
              <a:ext cx="181"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A</a:t>
              </a:r>
            </a:p>
          </p:txBody>
        </p:sp>
        <p:sp>
          <p:nvSpPr>
            <p:cNvPr id="33802" name="Text Box 44"/>
            <p:cNvSpPr txBox="1">
              <a:spLocks noChangeArrowheads="1"/>
            </p:cNvSpPr>
            <p:nvPr/>
          </p:nvSpPr>
          <p:spPr bwMode="auto">
            <a:xfrm>
              <a:off x="4151" y="2156"/>
              <a:ext cx="181"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B</a:t>
              </a:r>
            </a:p>
          </p:txBody>
        </p:sp>
        <p:sp>
          <p:nvSpPr>
            <p:cNvPr id="33803" name="Text Box 45"/>
            <p:cNvSpPr txBox="1">
              <a:spLocks noChangeArrowheads="1"/>
            </p:cNvSpPr>
            <p:nvPr/>
          </p:nvSpPr>
          <p:spPr bwMode="auto">
            <a:xfrm>
              <a:off x="4830" y="2151"/>
              <a:ext cx="181"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C</a:t>
              </a:r>
            </a:p>
          </p:txBody>
        </p:sp>
        <p:grpSp>
          <p:nvGrpSpPr>
            <p:cNvPr id="33804" name="Group 48"/>
            <p:cNvGrpSpPr>
              <a:grpSpLocks/>
            </p:cNvGrpSpPr>
            <p:nvPr/>
          </p:nvGrpSpPr>
          <p:grpSpPr bwMode="auto">
            <a:xfrm>
              <a:off x="4830" y="1872"/>
              <a:ext cx="546" cy="137"/>
              <a:chOff x="4830" y="1842"/>
              <a:chExt cx="546" cy="137"/>
            </a:xfrm>
          </p:grpSpPr>
          <p:sp>
            <p:nvSpPr>
              <p:cNvPr id="33806" name="Rectangle 46"/>
              <p:cNvSpPr>
                <a:spLocks noChangeArrowheads="1"/>
              </p:cNvSpPr>
              <p:nvPr/>
            </p:nvSpPr>
            <p:spPr bwMode="auto">
              <a:xfrm>
                <a:off x="4830" y="1842"/>
                <a:ext cx="273" cy="137"/>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latin typeface="Arial" panose="020B0604020202020204" pitchFamily="34" charset="0"/>
                  </a:rPr>
                  <a:t>A</a:t>
                </a:r>
              </a:p>
            </p:txBody>
          </p:sp>
          <p:sp>
            <p:nvSpPr>
              <p:cNvPr id="33807" name="Rectangle 47"/>
              <p:cNvSpPr>
                <a:spLocks noChangeArrowheads="1"/>
              </p:cNvSpPr>
              <p:nvPr/>
            </p:nvSpPr>
            <p:spPr bwMode="auto">
              <a:xfrm>
                <a:off x="5103" y="1842"/>
                <a:ext cx="273" cy="137"/>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a:latin typeface="Arial" panose="020B0604020202020204" pitchFamily="34" charset="0"/>
                </a:endParaRPr>
              </a:p>
            </p:txBody>
          </p:sp>
        </p:grpSp>
        <p:sp>
          <p:nvSpPr>
            <p:cNvPr id="33805" name="Line 49"/>
            <p:cNvSpPr>
              <a:spLocks noChangeShapeType="1"/>
            </p:cNvSpPr>
            <p:nvPr/>
          </p:nvSpPr>
          <p:spPr bwMode="auto">
            <a:xfrm flipH="1">
              <a:off x="4830" y="1803"/>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86723">
                                            <p:txEl>
                                              <p:pRg st="1" end="1"/>
                                            </p:txEl>
                                          </p:spTgt>
                                        </p:tgtEl>
                                        <p:attrNameLst>
                                          <p:attrName>style.visibility</p:attrName>
                                        </p:attrNameLst>
                                      </p:cBhvr>
                                      <p:to>
                                        <p:strVal val="visible"/>
                                      </p:to>
                                    </p:set>
                                    <p:animEffect transition="in" filter="strips(downRight)">
                                      <p:cBhvr>
                                        <p:cTn id="7" dur="500"/>
                                        <p:tgtEl>
                                          <p:spTgt spid="286723">
                                            <p:txEl>
                                              <p:pRg st="1" end="1"/>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86723">
                                            <p:txEl>
                                              <p:pRg st="2" end="2"/>
                                            </p:txEl>
                                          </p:spTgt>
                                        </p:tgtEl>
                                        <p:attrNameLst>
                                          <p:attrName>style.visibility</p:attrName>
                                        </p:attrNameLst>
                                      </p:cBhvr>
                                      <p:to>
                                        <p:strVal val="visible"/>
                                      </p:to>
                                    </p:set>
                                    <p:animEffect transition="in" filter="strips(downRight)">
                                      <p:cBhvr>
                                        <p:cTn id="11" dur="500"/>
                                        <p:tgtEl>
                                          <p:spTgt spid="286723">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animEffect transition="in" filter="strips(downRight)">
                                      <p:cBhvr>
                                        <p:cTn id="19" dur="500"/>
                                        <p:tgtEl>
                                          <p:spTgt spid="28672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286723">
                                            <p:txEl>
                                              <p:pRg st="4" end="4"/>
                                            </p:txEl>
                                          </p:spTgt>
                                        </p:tgtEl>
                                        <p:attrNameLst>
                                          <p:attrName>style.visibility</p:attrName>
                                        </p:attrNameLst>
                                      </p:cBhvr>
                                      <p:to>
                                        <p:strVal val="visible"/>
                                      </p:to>
                                    </p:set>
                                    <p:animEffect transition="in" filter="strips(downRight)">
                                      <p:cBhvr>
                                        <p:cTn id="24" dur="500"/>
                                        <p:tgtEl>
                                          <p:spTgt spid="286723">
                                            <p:txEl>
                                              <p:pRg st="4" end="4"/>
                                            </p:txEl>
                                          </p:spTgt>
                                        </p:tgtEl>
                                      </p:cBhvr>
                                    </p:animEffect>
                                  </p:childTnLst>
                                </p:cTn>
                              </p:par>
                            </p:childTnLst>
                          </p:cTn>
                        </p:par>
                        <p:par>
                          <p:cTn id="25" fill="hold" nodeType="afterGroup">
                            <p:stCondLst>
                              <p:cond delay="500"/>
                            </p:stCondLst>
                            <p:childTnLst>
                              <p:par>
                                <p:cTn id="26" presetID="3"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0B67A812-3CE2-4E62-BFBD-837D4E45A612}" type="slidenum">
              <a:rPr lang="en-US" altLang="zh-CN" sz="1400" b="0"/>
              <a:pPr eaLnBrk="1" hangingPunct="1"/>
              <a:t>19</a:t>
            </a:fld>
            <a:endParaRPr lang="en-US" altLang="zh-CN" sz="1400" b="0"/>
          </a:p>
        </p:txBody>
      </p:sp>
      <p:sp>
        <p:nvSpPr>
          <p:cNvPr id="34819" name="Rectangle 2"/>
          <p:cNvSpPr>
            <a:spLocks noGrp="1" noChangeArrowheads="1"/>
          </p:cNvSpPr>
          <p:nvPr>
            <p:ph type="title"/>
          </p:nvPr>
        </p:nvSpPr>
        <p:spPr/>
        <p:txBody>
          <a:bodyPr/>
          <a:lstStyle/>
          <a:p>
            <a:pPr eaLnBrk="1" hangingPunct="1"/>
            <a:r>
              <a:rPr lang="zh-CN" altLang="en-US" b="1">
                <a:solidFill>
                  <a:schemeClr val="tx1"/>
                </a:solidFill>
              </a:rPr>
              <a:t>物理层技术</a:t>
            </a:r>
          </a:p>
        </p:txBody>
      </p:sp>
      <p:sp>
        <p:nvSpPr>
          <p:cNvPr id="34820" name="Rectangle 3"/>
          <p:cNvSpPr>
            <a:spLocks noGrp="1" noChangeArrowheads="1"/>
          </p:cNvSpPr>
          <p:nvPr>
            <p:ph type="body" idx="1"/>
          </p:nvPr>
        </p:nvSpPr>
        <p:spPr>
          <a:xfrm>
            <a:off x="73025" y="2160588"/>
            <a:ext cx="4067175" cy="4364037"/>
          </a:xfrm>
        </p:spPr>
        <p:txBody>
          <a:bodyPr/>
          <a:lstStyle/>
          <a:p>
            <a:pPr eaLnBrk="1" hangingPunct="1">
              <a:lnSpc>
                <a:spcPct val="90000"/>
              </a:lnSpc>
            </a:pPr>
            <a:r>
              <a:rPr lang="zh-CN" altLang="en-US" sz="2400" b="1"/>
              <a:t>传输介质</a:t>
            </a:r>
          </a:p>
          <a:p>
            <a:pPr lvl="1" eaLnBrk="1" hangingPunct="1">
              <a:lnSpc>
                <a:spcPct val="90000"/>
              </a:lnSpc>
            </a:pPr>
            <a:r>
              <a:rPr lang="zh-CN" altLang="en-US" sz="2000" b="1"/>
              <a:t>电缆，包括双绞线、同轴电缆等，最常用的是（增强型）五类非屏蔽双绞线，六类非屏蔽双绞线等</a:t>
            </a:r>
          </a:p>
          <a:p>
            <a:pPr lvl="1" eaLnBrk="1" hangingPunct="1">
              <a:lnSpc>
                <a:spcPct val="90000"/>
              </a:lnSpc>
            </a:pPr>
            <a:r>
              <a:rPr lang="zh-CN" altLang="en-US" sz="2000" b="1"/>
              <a:t>光纤，包括单模光纤和多模光纤</a:t>
            </a:r>
          </a:p>
          <a:p>
            <a:pPr lvl="1" eaLnBrk="1" hangingPunct="1">
              <a:lnSpc>
                <a:spcPct val="90000"/>
              </a:lnSpc>
            </a:pPr>
            <a:r>
              <a:rPr lang="zh-CN" altLang="en-US" sz="2000" b="1"/>
              <a:t>无线传输，包括无线电波、红外线等</a:t>
            </a:r>
          </a:p>
          <a:p>
            <a:pPr eaLnBrk="1" hangingPunct="1">
              <a:lnSpc>
                <a:spcPct val="90000"/>
              </a:lnSpc>
            </a:pPr>
            <a:r>
              <a:rPr lang="zh-CN" altLang="en-US" sz="2400" b="1"/>
              <a:t>网络拓扑</a:t>
            </a:r>
          </a:p>
          <a:p>
            <a:pPr lvl="1" eaLnBrk="1" hangingPunct="1">
              <a:lnSpc>
                <a:spcPct val="90000"/>
              </a:lnSpc>
            </a:pPr>
            <a:r>
              <a:rPr lang="zh-CN" altLang="en-US" sz="2000" b="1"/>
              <a:t>星型、环形、总线型、树型</a:t>
            </a:r>
          </a:p>
        </p:txBody>
      </p:sp>
      <p:grpSp>
        <p:nvGrpSpPr>
          <p:cNvPr id="34821" name="Group 5"/>
          <p:cNvGrpSpPr>
            <a:grpSpLocks/>
          </p:cNvGrpSpPr>
          <p:nvPr/>
        </p:nvGrpSpPr>
        <p:grpSpPr bwMode="auto">
          <a:xfrm>
            <a:off x="6627813" y="1341438"/>
            <a:ext cx="2481262" cy="2100262"/>
            <a:chOff x="144" y="624"/>
            <a:chExt cx="2379" cy="2273"/>
          </a:xfrm>
        </p:grpSpPr>
        <p:pic>
          <p:nvPicPr>
            <p:cNvPr id="3499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 y="624"/>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00" name="Line 7"/>
            <p:cNvSpPr>
              <a:spLocks noChangeShapeType="1"/>
            </p:cNvSpPr>
            <p:nvPr/>
          </p:nvSpPr>
          <p:spPr bwMode="auto">
            <a:xfrm>
              <a:off x="1448" y="10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01" name="Line 8"/>
            <p:cNvSpPr>
              <a:spLocks noChangeShapeType="1"/>
            </p:cNvSpPr>
            <p:nvPr/>
          </p:nvSpPr>
          <p:spPr bwMode="auto">
            <a:xfrm flipH="1">
              <a:off x="1368" y="102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500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 y="1533"/>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0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 y="2448"/>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04"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1440"/>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05" name="Oval 12"/>
            <p:cNvSpPr>
              <a:spLocks noChangeArrowheads="1"/>
            </p:cNvSpPr>
            <p:nvPr/>
          </p:nvSpPr>
          <p:spPr bwMode="auto">
            <a:xfrm>
              <a:off x="864" y="1218"/>
              <a:ext cx="1056" cy="105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06" name="Line 13"/>
            <p:cNvSpPr>
              <a:spLocks noChangeShapeType="1"/>
            </p:cNvSpPr>
            <p:nvPr/>
          </p:nvSpPr>
          <p:spPr bwMode="auto">
            <a:xfrm flipV="1">
              <a:off x="1920" y="1701"/>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07" name="Line 14"/>
            <p:cNvSpPr>
              <a:spLocks noChangeShapeType="1"/>
            </p:cNvSpPr>
            <p:nvPr/>
          </p:nvSpPr>
          <p:spPr bwMode="auto">
            <a:xfrm flipV="1">
              <a:off x="1920" y="1779"/>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08" name="Line 15"/>
            <p:cNvSpPr>
              <a:spLocks noChangeShapeType="1"/>
            </p:cNvSpPr>
            <p:nvPr/>
          </p:nvSpPr>
          <p:spPr bwMode="auto">
            <a:xfrm flipV="1">
              <a:off x="576" y="169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09" name="Line 16"/>
            <p:cNvSpPr>
              <a:spLocks noChangeShapeType="1"/>
            </p:cNvSpPr>
            <p:nvPr/>
          </p:nvSpPr>
          <p:spPr bwMode="auto">
            <a:xfrm flipV="1">
              <a:off x="576" y="1776"/>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10" name="Line 17"/>
            <p:cNvSpPr>
              <a:spLocks noChangeShapeType="1"/>
            </p:cNvSpPr>
            <p:nvPr/>
          </p:nvSpPr>
          <p:spPr bwMode="auto">
            <a:xfrm flipH="1">
              <a:off x="1448" y="225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11" name="Rectangle 18"/>
            <p:cNvSpPr>
              <a:spLocks noChangeArrowheads="1"/>
            </p:cNvSpPr>
            <p:nvPr/>
          </p:nvSpPr>
          <p:spPr bwMode="auto">
            <a:xfrm>
              <a:off x="1424" y="22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2" name="Line 19"/>
            <p:cNvSpPr>
              <a:spLocks noChangeShapeType="1"/>
            </p:cNvSpPr>
            <p:nvPr/>
          </p:nvSpPr>
          <p:spPr bwMode="auto">
            <a:xfrm flipH="1">
              <a:off x="1368" y="225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013" name="Rectangle 20"/>
            <p:cNvSpPr>
              <a:spLocks noChangeArrowheads="1"/>
            </p:cNvSpPr>
            <p:nvPr/>
          </p:nvSpPr>
          <p:spPr bwMode="auto">
            <a:xfrm>
              <a:off x="1344" y="22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4" name="Rectangle 21"/>
            <p:cNvSpPr>
              <a:spLocks noChangeArrowheads="1"/>
            </p:cNvSpPr>
            <p:nvPr/>
          </p:nvSpPr>
          <p:spPr bwMode="auto">
            <a:xfrm>
              <a:off x="834" y="1758"/>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5" name="Rectangle 22"/>
            <p:cNvSpPr>
              <a:spLocks noChangeArrowheads="1"/>
            </p:cNvSpPr>
            <p:nvPr/>
          </p:nvSpPr>
          <p:spPr bwMode="auto">
            <a:xfrm>
              <a:off x="834" y="168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6" name="Rectangle 23"/>
            <p:cNvSpPr>
              <a:spLocks noChangeArrowheads="1"/>
            </p:cNvSpPr>
            <p:nvPr/>
          </p:nvSpPr>
          <p:spPr bwMode="auto">
            <a:xfrm>
              <a:off x="1893" y="168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7" name="Rectangle 24"/>
            <p:cNvSpPr>
              <a:spLocks noChangeArrowheads="1"/>
            </p:cNvSpPr>
            <p:nvPr/>
          </p:nvSpPr>
          <p:spPr bwMode="auto">
            <a:xfrm>
              <a:off x="1893" y="1758"/>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8" name="Rectangle 25"/>
            <p:cNvSpPr>
              <a:spLocks noChangeArrowheads="1"/>
            </p:cNvSpPr>
            <p:nvPr/>
          </p:nvSpPr>
          <p:spPr bwMode="auto">
            <a:xfrm>
              <a:off x="1424" y="120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19" name="Rectangle 26"/>
            <p:cNvSpPr>
              <a:spLocks noChangeArrowheads="1"/>
            </p:cNvSpPr>
            <p:nvPr/>
          </p:nvSpPr>
          <p:spPr bwMode="auto">
            <a:xfrm>
              <a:off x="1344" y="120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5020" name="Text Box 27"/>
            <p:cNvSpPr txBox="1">
              <a:spLocks noChangeArrowheads="1"/>
            </p:cNvSpPr>
            <p:nvPr/>
          </p:nvSpPr>
          <p:spPr bwMode="auto">
            <a:xfrm>
              <a:off x="144" y="2241"/>
              <a:ext cx="1411"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en-US" altLang="zh-CN" sz="1600">
                  <a:latin typeface="Gill Sans MT" panose="020B0502020104020203" pitchFamily="34" charset="0"/>
                </a:rPr>
                <a:t>Ring network</a:t>
              </a:r>
              <a:endParaRPr lang="en-US" altLang="zh-CN" sz="1600" b="0">
                <a:latin typeface="Gill Sans MT" panose="020B0502020104020203" pitchFamily="34" charset="0"/>
              </a:endParaRPr>
            </a:p>
          </p:txBody>
        </p:sp>
      </p:grpSp>
      <p:grpSp>
        <p:nvGrpSpPr>
          <p:cNvPr id="34822" name="Group 28"/>
          <p:cNvGrpSpPr>
            <a:grpSpLocks/>
          </p:cNvGrpSpPr>
          <p:nvPr/>
        </p:nvGrpSpPr>
        <p:grpSpPr bwMode="auto">
          <a:xfrm>
            <a:off x="4284663" y="3536950"/>
            <a:ext cx="4321175" cy="1187450"/>
            <a:chOff x="432" y="3216"/>
            <a:chExt cx="3120" cy="1052"/>
          </a:xfrm>
        </p:grpSpPr>
        <p:pic>
          <p:nvPicPr>
            <p:cNvPr id="34982"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 y="3216"/>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83" name="Line 30"/>
            <p:cNvSpPr>
              <a:spLocks noChangeShapeType="1"/>
            </p:cNvSpPr>
            <p:nvPr/>
          </p:nvSpPr>
          <p:spPr bwMode="auto">
            <a:xfrm flipH="1">
              <a:off x="432" y="3936"/>
              <a:ext cx="31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84" name="Rectangle 31"/>
            <p:cNvSpPr>
              <a:spLocks noChangeArrowheads="1"/>
            </p:cNvSpPr>
            <p:nvPr/>
          </p:nvSpPr>
          <p:spPr bwMode="auto">
            <a:xfrm>
              <a:off x="3006" y="3888"/>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85" name="Line 32"/>
            <p:cNvSpPr>
              <a:spLocks noChangeShapeType="1"/>
            </p:cNvSpPr>
            <p:nvPr/>
          </p:nvSpPr>
          <p:spPr bwMode="auto">
            <a:xfrm flipV="1">
              <a:off x="3024" y="36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986"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3216"/>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87" name="Rectangle 34"/>
            <p:cNvSpPr>
              <a:spLocks noChangeArrowheads="1"/>
            </p:cNvSpPr>
            <p:nvPr/>
          </p:nvSpPr>
          <p:spPr bwMode="auto">
            <a:xfrm>
              <a:off x="2526" y="3888"/>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88" name="Line 35"/>
            <p:cNvSpPr>
              <a:spLocks noChangeShapeType="1"/>
            </p:cNvSpPr>
            <p:nvPr/>
          </p:nvSpPr>
          <p:spPr bwMode="auto">
            <a:xfrm flipV="1">
              <a:off x="2544" y="36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989"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216"/>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90" name="Rectangle 37"/>
            <p:cNvSpPr>
              <a:spLocks noChangeArrowheads="1"/>
            </p:cNvSpPr>
            <p:nvPr/>
          </p:nvSpPr>
          <p:spPr bwMode="auto">
            <a:xfrm>
              <a:off x="2046" y="3888"/>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91" name="Line 38"/>
            <p:cNvSpPr>
              <a:spLocks noChangeShapeType="1"/>
            </p:cNvSpPr>
            <p:nvPr/>
          </p:nvSpPr>
          <p:spPr bwMode="auto">
            <a:xfrm flipV="1">
              <a:off x="2064" y="36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992"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 y="3216"/>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93" name="Rectangle 40"/>
            <p:cNvSpPr>
              <a:spLocks noChangeArrowheads="1"/>
            </p:cNvSpPr>
            <p:nvPr/>
          </p:nvSpPr>
          <p:spPr bwMode="auto">
            <a:xfrm>
              <a:off x="1566" y="3888"/>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94" name="Line 41"/>
            <p:cNvSpPr>
              <a:spLocks noChangeShapeType="1"/>
            </p:cNvSpPr>
            <p:nvPr/>
          </p:nvSpPr>
          <p:spPr bwMode="auto">
            <a:xfrm flipV="1">
              <a:off x="1584" y="36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995"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3216"/>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96" name="Rectangle 43"/>
            <p:cNvSpPr>
              <a:spLocks noChangeArrowheads="1"/>
            </p:cNvSpPr>
            <p:nvPr/>
          </p:nvSpPr>
          <p:spPr bwMode="auto">
            <a:xfrm>
              <a:off x="1086" y="3888"/>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97" name="Line 44"/>
            <p:cNvSpPr>
              <a:spLocks noChangeShapeType="1"/>
            </p:cNvSpPr>
            <p:nvPr/>
          </p:nvSpPr>
          <p:spPr bwMode="auto">
            <a:xfrm flipV="1">
              <a:off x="1104" y="36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98" name="Text Box 45"/>
            <p:cNvSpPr txBox="1">
              <a:spLocks noChangeArrowheads="1"/>
            </p:cNvSpPr>
            <p:nvPr/>
          </p:nvSpPr>
          <p:spPr bwMode="auto">
            <a:xfrm>
              <a:off x="750" y="3970"/>
              <a:ext cx="101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en-US" altLang="zh-CN" sz="1600">
                  <a:latin typeface="Gill Sans MT" panose="020B0502020104020203" pitchFamily="34" charset="0"/>
                </a:rPr>
                <a:t>Bus network</a:t>
              </a:r>
              <a:endParaRPr lang="en-US" altLang="zh-CN" sz="1600" b="0">
                <a:latin typeface="Gill Sans MT" panose="020B0502020104020203" pitchFamily="34" charset="0"/>
              </a:endParaRPr>
            </a:p>
          </p:txBody>
        </p:sp>
      </p:grpSp>
      <p:grpSp>
        <p:nvGrpSpPr>
          <p:cNvPr id="34823" name="Group 598"/>
          <p:cNvGrpSpPr>
            <a:grpSpLocks/>
          </p:cNvGrpSpPr>
          <p:nvPr/>
        </p:nvGrpSpPr>
        <p:grpSpPr bwMode="auto">
          <a:xfrm>
            <a:off x="4284663" y="1412875"/>
            <a:ext cx="2370137" cy="1803400"/>
            <a:chOff x="2492" y="1432"/>
            <a:chExt cx="1767" cy="1344"/>
          </a:xfrm>
        </p:grpSpPr>
        <p:pic>
          <p:nvPicPr>
            <p:cNvPr id="34974"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 y="1432"/>
              <a:ext cx="43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75"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 y="1432"/>
              <a:ext cx="43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76"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 y="2417"/>
              <a:ext cx="43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77"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 y="2417"/>
              <a:ext cx="43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78" name="Line 50"/>
            <p:cNvSpPr>
              <a:spLocks noChangeShapeType="1"/>
            </p:cNvSpPr>
            <p:nvPr/>
          </p:nvSpPr>
          <p:spPr bwMode="auto">
            <a:xfrm>
              <a:off x="2836" y="1739"/>
              <a:ext cx="730" cy="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79" name="Line 51"/>
            <p:cNvSpPr>
              <a:spLocks noChangeShapeType="1"/>
            </p:cNvSpPr>
            <p:nvPr/>
          </p:nvSpPr>
          <p:spPr bwMode="auto">
            <a:xfrm flipH="1">
              <a:off x="2836" y="1739"/>
              <a:ext cx="730" cy="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980" name="Pictur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5" y="1918"/>
              <a:ext cx="42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81" name="Text Box 53"/>
            <p:cNvSpPr txBox="1">
              <a:spLocks noChangeArrowheads="1"/>
            </p:cNvSpPr>
            <p:nvPr/>
          </p:nvSpPr>
          <p:spPr bwMode="auto">
            <a:xfrm>
              <a:off x="3358" y="1993"/>
              <a:ext cx="90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zh-CN" altLang="en-US" sz="1600">
                  <a:latin typeface="Gill Sans MT" panose="020B0502020104020203" pitchFamily="34" charset="0"/>
                </a:rPr>
                <a:t>中心服务器</a:t>
              </a:r>
              <a:endParaRPr lang="zh-CN" altLang="en-US" sz="1600" b="0">
                <a:latin typeface="Gill Sans MT" panose="020B0502020104020203" pitchFamily="34" charset="0"/>
              </a:endParaRPr>
            </a:p>
          </p:txBody>
        </p:sp>
      </p:grpSp>
      <p:grpSp>
        <p:nvGrpSpPr>
          <p:cNvPr id="34824" name="Group 600"/>
          <p:cNvGrpSpPr>
            <a:grpSpLocks/>
          </p:cNvGrpSpPr>
          <p:nvPr/>
        </p:nvGrpSpPr>
        <p:grpSpPr bwMode="auto">
          <a:xfrm>
            <a:off x="4140200" y="4752975"/>
            <a:ext cx="4568825" cy="2060575"/>
            <a:chOff x="2270" y="3113"/>
            <a:chExt cx="1474" cy="1088"/>
          </a:xfrm>
        </p:grpSpPr>
        <p:pic>
          <p:nvPicPr>
            <p:cNvPr id="34825" name="Picture 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 y="3863"/>
              <a:ext cx="1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Freeform 55"/>
            <p:cNvSpPr>
              <a:spLocks/>
            </p:cNvSpPr>
            <p:nvPr/>
          </p:nvSpPr>
          <p:spPr bwMode="auto">
            <a:xfrm>
              <a:off x="2892" y="3480"/>
              <a:ext cx="317" cy="14"/>
            </a:xfrm>
            <a:custGeom>
              <a:avLst/>
              <a:gdLst>
                <a:gd name="T0" fmla="*/ 0 w 796"/>
                <a:gd name="T1" fmla="*/ 0 h 34"/>
                <a:gd name="T2" fmla="*/ 0 w 796"/>
                <a:gd name="T3" fmla="*/ 4309951 h 34"/>
                <a:gd name="T4" fmla="*/ 3411551 w 796"/>
                <a:gd name="T5" fmla="*/ 4309951 h 34"/>
                <a:gd name="T6" fmla="*/ 3411551 w 796"/>
                <a:gd name="T7" fmla="*/ 4309951 h 34"/>
                <a:gd name="T8" fmla="*/ 3411551 w 796"/>
                <a:gd name="T9" fmla="*/ 4309951 h 34"/>
                <a:gd name="T10" fmla="*/ 3411551 w 796"/>
                <a:gd name="T11" fmla="*/ 4309951 h 34"/>
                <a:gd name="T12" fmla="*/ 3411551 w 796"/>
                <a:gd name="T13" fmla="*/ 4309951 h 34"/>
                <a:gd name="T14" fmla="*/ 3411551 w 796"/>
                <a:gd name="T15" fmla="*/ 4309951 h 34"/>
                <a:gd name="T16" fmla="*/ 3411551 w 796"/>
                <a:gd name="T17" fmla="*/ 4309951 h 34"/>
                <a:gd name="T18" fmla="*/ 3411551 w 796"/>
                <a:gd name="T19" fmla="*/ 4309951 h 34"/>
                <a:gd name="T20" fmla="*/ 3411551 w 796"/>
                <a:gd name="T21" fmla="*/ 4309951 h 34"/>
                <a:gd name="T22" fmla="*/ 3411551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34827" name="Freeform 56"/>
            <p:cNvSpPr>
              <a:spLocks/>
            </p:cNvSpPr>
            <p:nvPr/>
          </p:nvSpPr>
          <p:spPr bwMode="auto">
            <a:xfrm>
              <a:off x="2882" y="3421"/>
              <a:ext cx="337" cy="69"/>
            </a:xfrm>
            <a:custGeom>
              <a:avLst/>
              <a:gdLst>
                <a:gd name="T0" fmla="*/ 0 w 842"/>
                <a:gd name="T1" fmla="*/ 3896990 h 170"/>
                <a:gd name="T2" fmla="*/ 0 w 842"/>
                <a:gd name="T3" fmla="*/ 3896990 h 170"/>
                <a:gd name="T4" fmla="*/ 3533080 w 842"/>
                <a:gd name="T5" fmla="*/ 3896990 h 170"/>
                <a:gd name="T6" fmla="*/ 3533080 w 842"/>
                <a:gd name="T7" fmla="*/ 3896990 h 170"/>
                <a:gd name="T8" fmla="*/ 3533080 w 842"/>
                <a:gd name="T9" fmla="*/ 0 h 170"/>
                <a:gd name="T10" fmla="*/ 3533080 w 842"/>
                <a:gd name="T11" fmla="*/ 0 h 170"/>
                <a:gd name="T12" fmla="*/ 3533080 w 842"/>
                <a:gd name="T13" fmla="*/ 0 h 170"/>
                <a:gd name="T14" fmla="*/ 3533080 w 842"/>
                <a:gd name="T15" fmla="*/ 0 h 170"/>
                <a:gd name="T16" fmla="*/ 3533080 w 842"/>
                <a:gd name="T17" fmla="*/ 3896990 h 170"/>
                <a:gd name="T18" fmla="*/ 3533080 w 842"/>
                <a:gd name="T19" fmla="*/ 3896990 h 170"/>
                <a:gd name="T20" fmla="*/ 3533080 w 842"/>
                <a:gd name="T21" fmla="*/ 3896990 h 170"/>
                <a:gd name="T22" fmla="*/ 3533080 w 842"/>
                <a:gd name="T23" fmla="*/ 3896990 h 170"/>
                <a:gd name="T24" fmla="*/ 3533080 w 842"/>
                <a:gd name="T25" fmla="*/ 3896990 h 170"/>
                <a:gd name="T26" fmla="*/ 0 w 842"/>
                <a:gd name="T27" fmla="*/ 389699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34828" name="Freeform 57"/>
            <p:cNvSpPr>
              <a:spLocks/>
            </p:cNvSpPr>
            <p:nvPr/>
          </p:nvSpPr>
          <p:spPr bwMode="auto">
            <a:xfrm>
              <a:off x="2882" y="3376"/>
              <a:ext cx="337" cy="114"/>
            </a:xfrm>
            <a:custGeom>
              <a:avLst/>
              <a:gdLst>
                <a:gd name="T0" fmla="*/ 3533080 w 842"/>
                <a:gd name="T1" fmla="*/ 0 h 279"/>
                <a:gd name="T2" fmla="*/ 0 w 842"/>
                <a:gd name="T3" fmla="*/ 4083504 h 279"/>
                <a:gd name="T4" fmla="*/ 0 w 842"/>
                <a:gd name="T5" fmla="*/ 4083504 h 279"/>
                <a:gd name="T6" fmla="*/ 3533080 w 842"/>
                <a:gd name="T7" fmla="*/ 4083504 h 279"/>
                <a:gd name="T8" fmla="*/ 3533080 w 842"/>
                <a:gd name="T9" fmla="*/ 4083504 h 279"/>
                <a:gd name="T10" fmla="*/ 3533080 w 842"/>
                <a:gd name="T11" fmla="*/ 0 h 279"/>
                <a:gd name="T12" fmla="*/ 353308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34829" name="Freeform 58"/>
            <p:cNvSpPr>
              <a:spLocks/>
            </p:cNvSpPr>
            <p:nvPr/>
          </p:nvSpPr>
          <p:spPr bwMode="auto">
            <a:xfrm>
              <a:off x="2885" y="3423"/>
              <a:ext cx="331" cy="64"/>
            </a:xfrm>
            <a:custGeom>
              <a:avLst/>
              <a:gdLst>
                <a:gd name="T0" fmla="*/ 0 w 830"/>
                <a:gd name="T1" fmla="*/ 3842275 h 158"/>
                <a:gd name="T2" fmla="*/ 0 w 830"/>
                <a:gd name="T3" fmla="*/ 3842275 h 158"/>
                <a:gd name="T4" fmla="*/ 3444915 w 830"/>
                <a:gd name="T5" fmla="*/ 3842275 h 158"/>
                <a:gd name="T6" fmla="*/ 3444915 w 830"/>
                <a:gd name="T7" fmla="*/ 3842275 h 158"/>
                <a:gd name="T8" fmla="*/ 3444915 w 830"/>
                <a:gd name="T9" fmla="*/ 0 h 158"/>
                <a:gd name="T10" fmla="*/ 3444915 w 830"/>
                <a:gd name="T11" fmla="*/ 0 h 158"/>
                <a:gd name="T12" fmla="*/ 3444915 w 830"/>
                <a:gd name="T13" fmla="*/ 0 h 158"/>
                <a:gd name="T14" fmla="*/ 3444915 w 830"/>
                <a:gd name="T15" fmla="*/ 0 h 158"/>
                <a:gd name="T16" fmla="*/ 3444915 w 830"/>
                <a:gd name="T17" fmla="*/ 3842275 h 158"/>
                <a:gd name="T18" fmla="*/ 3444915 w 830"/>
                <a:gd name="T19" fmla="*/ 3842275 h 158"/>
                <a:gd name="T20" fmla="*/ 3444915 w 830"/>
                <a:gd name="T21" fmla="*/ 3842275 h 158"/>
                <a:gd name="T22" fmla="*/ 3444915 w 830"/>
                <a:gd name="T23" fmla="*/ 3842275 h 158"/>
                <a:gd name="T24" fmla="*/ 3444915 w 830"/>
                <a:gd name="T25" fmla="*/ 3842275 h 158"/>
                <a:gd name="T26" fmla="*/ 0 w 830"/>
                <a:gd name="T27" fmla="*/ 3842275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34830" name="Rectangle 59"/>
            <p:cNvSpPr>
              <a:spLocks noChangeArrowheads="1"/>
            </p:cNvSpPr>
            <p:nvPr/>
          </p:nvSpPr>
          <p:spPr bwMode="auto">
            <a:xfrm>
              <a:off x="2894" y="3455"/>
              <a:ext cx="255" cy="30"/>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1" name="Oval 60"/>
            <p:cNvSpPr>
              <a:spLocks noChangeArrowheads="1"/>
            </p:cNvSpPr>
            <p:nvPr/>
          </p:nvSpPr>
          <p:spPr bwMode="auto">
            <a:xfrm>
              <a:off x="2899"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2" name="Oval 61"/>
            <p:cNvSpPr>
              <a:spLocks noChangeArrowheads="1"/>
            </p:cNvSpPr>
            <p:nvPr/>
          </p:nvSpPr>
          <p:spPr bwMode="auto">
            <a:xfrm>
              <a:off x="2903" y="3464"/>
              <a:ext cx="10"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3" name="Oval 62"/>
            <p:cNvSpPr>
              <a:spLocks noChangeArrowheads="1"/>
            </p:cNvSpPr>
            <p:nvPr/>
          </p:nvSpPr>
          <p:spPr bwMode="auto">
            <a:xfrm>
              <a:off x="2920"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4" name="Oval 63"/>
            <p:cNvSpPr>
              <a:spLocks noChangeArrowheads="1"/>
            </p:cNvSpPr>
            <p:nvPr/>
          </p:nvSpPr>
          <p:spPr bwMode="auto">
            <a:xfrm>
              <a:off x="2923"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5" name="Oval 64"/>
            <p:cNvSpPr>
              <a:spLocks noChangeArrowheads="1"/>
            </p:cNvSpPr>
            <p:nvPr/>
          </p:nvSpPr>
          <p:spPr bwMode="auto">
            <a:xfrm>
              <a:off x="2941" y="3461"/>
              <a:ext cx="16"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6" name="Oval 65"/>
            <p:cNvSpPr>
              <a:spLocks noChangeArrowheads="1"/>
            </p:cNvSpPr>
            <p:nvPr/>
          </p:nvSpPr>
          <p:spPr bwMode="auto">
            <a:xfrm>
              <a:off x="2943"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7" name="Oval 66"/>
            <p:cNvSpPr>
              <a:spLocks noChangeArrowheads="1"/>
            </p:cNvSpPr>
            <p:nvPr/>
          </p:nvSpPr>
          <p:spPr bwMode="auto">
            <a:xfrm>
              <a:off x="2962"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8" name="Oval 67"/>
            <p:cNvSpPr>
              <a:spLocks noChangeArrowheads="1"/>
            </p:cNvSpPr>
            <p:nvPr/>
          </p:nvSpPr>
          <p:spPr bwMode="auto">
            <a:xfrm>
              <a:off x="2965"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39" name="Oval 68"/>
            <p:cNvSpPr>
              <a:spLocks noChangeArrowheads="1"/>
            </p:cNvSpPr>
            <p:nvPr/>
          </p:nvSpPr>
          <p:spPr bwMode="auto">
            <a:xfrm>
              <a:off x="2982" y="3461"/>
              <a:ext cx="18"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0" name="Oval 69"/>
            <p:cNvSpPr>
              <a:spLocks noChangeArrowheads="1"/>
            </p:cNvSpPr>
            <p:nvPr/>
          </p:nvSpPr>
          <p:spPr bwMode="auto">
            <a:xfrm>
              <a:off x="2985" y="3464"/>
              <a:ext cx="12"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1" name="Oval 70"/>
            <p:cNvSpPr>
              <a:spLocks noChangeArrowheads="1"/>
            </p:cNvSpPr>
            <p:nvPr/>
          </p:nvSpPr>
          <p:spPr bwMode="auto">
            <a:xfrm>
              <a:off x="3003"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2" name="Oval 71"/>
            <p:cNvSpPr>
              <a:spLocks noChangeArrowheads="1"/>
            </p:cNvSpPr>
            <p:nvPr/>
          </p:nvSpPr>
          <p:spPr bwMode="auto">
            <a:xfrm>
              <a:off x="3005" y="3464"/>
              <a:ext cx="12"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3" name="Oval 72"/>
            <p:cNvSpPr>
              <a:spLocks noChangeArrowheads="1"/>
            </p:cNvSpPr>
            <p:nvPr/>
          </p:nvSpPr>
          <p:spPr bwMode="auto">
            <a:xfrm>
              <a:off x="3024" y="3461"/>
              <a:ext cx="16"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4" name="Oval 73"/>
            <p:cNvSpPr>
              <a:spLocks noChangeArrowheads="1"/>
            </p:cNvSpPr>
            <p:nvPr/>
          </p:nvSpPr>
          <p:spPr bwMode="auto">
            <a:xfrm>
              <a:off x="3027"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5" name="Oval 74"/>
            <p:cNvSpPr>
              <a:spLocks noChangeArrowheads="1"/>
            </p:cNvSpPr>
            <p:nvPr/>
          </p:nvSpPr>
          <p:spPr bwMode="auto">
            <a:xfrm>
              <a:off x="3045"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6" name="Oval 75"/>
            <p:cNvSpPr>
              <a:spLocks noChangeArrowheads="1"/>
            </p:cNvSpPr>
            <p:nvPr/>
          </p:nvSpPr>
          <p:spPr bwMode="auto">
            <a:xfrm>
              <a:off x="3048" y="3464"/>
              <a:ext cx="10"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7" name="Oval 76"/>
            <p:cNvSpPr>
              <a:spLocks noChangeArrowheads="1"/>
            </p:cNvSpPr>
            <p:nvPr/>
          </p:nvSpPr>
          <p:spPr bwMode="auto">
            <a:xfrm>
              <a:off x="3065"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8" name="Oval 77"/>
            <p:cNvSpPr>
              <a:spLocks noChangeArrowheads="1"/>
            </p:cNvSpPr>
            <p:nvPr/>
          </p:nvSpPr>
          <p:spPr bwMode="auto">
            <a:xfrm>
              <a:off x="3068"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49" name="Oval 78"/>
            <p:cNvSpPr>
              <a:spLocks noChangeArrowheads="1"/>
            </p:cNvSpPr>
            <p:nvPr/>
          </p:nvSpPr>
          <p:spPr bwMode="auto">
            <a:xfrm>
              <a:off x="3087" y="3461"/>
              <a:ext cx="16"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0" name="Oval 79"/>
            <p:cNvSpPr>
              <a:spLocks noChangeArrowheads="1"/>
            </p:cNvSpPr>
            <p:nvPr/>
          </p:nvSpPr>
          <p:spPr bwMode="auto">
            <a:xfrm>
              <a:off x="3089"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1" name="Oval 80"/>
            <p:cNvSpPr>
              <a:spLocks noChangeArrowheads="1"/>
            </p:cNvSpPr>
            <p:nvPr/>
          </p:nvSpPr>
          <p:spPr bwMode="auto">
            <a:xfrm>
              <a:off x="3108" y="3461"/>
              <a:ext cx="16"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2" name="Oval 81"/>
            <p:cNvSpPr>
              <a:spLocks noChangeArrowheads="1"/>
            </p:cNvSpPr>
            <p:nvPr/>
          </p:nvSpPr>
          <p:spPr bwMode="auto">
            <a:xfrm>
              <a:off x="3110" y="3464"/>
              <a:ext cx="12"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3" name="Oval 82"/>
            <p:cNvSpPr>
              <a:spLocks noChangeArrowheads="1"/>
            </p:cNvSpPr>
            <p:nvPr/>
          </p:nvSpPr>
          <p:spPr bwMode="auto">
            <a:xfrm>
              <a:off x="3128" y="3461"/>
              <a:ext cx="17" cy="1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4" name="Oval 83"/>
            <p:cNvSpPr>
              <a:spLocks noChangeArrowheads="1"/>
            </p:cNvSpPr>
            <p:nvPr/>
          </p:nvSpPr>
          <p:spPr bwMode="auto">
            <a:xfrm>
              <a:off x="3131" y="3464"/>
              <a:ext cx="11" cy="11"/>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55" name="Rectangle 84"/>
            <p:cNvSpPr>
              <a:spLocks noChangeArrowheads="1"/>
            </p:cNvSpPr>
            <p:nvPr/>
          </p:nvSpPr>
          <p:spPr bwMode="auto">
            <a:xfrm>
              <a:off x="3160" y="3440"/>
              <a:ext cx="49" cy="45"/>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grpSp>
          <p:nvGrpSpPr>
            <p:cNvPr id="34856" name="Group 85"/>
            <p:cNvGrpSpPr>
              <a:grpSpLocks/>
            </p:cNvGrpSpPr>
            <p:nvPr/>
          </p:nvGrpSpPr>
          <p:grpSpPr bwMode="auto">
            <a:xfrm>
              <a:off x="3323" y="3668"/>
              <a:ext cx="335" cy="118"/>
              <a:chOff x="2448" y="768"/>
              <a:chExt cx="842" cy="290"/>
            </a:xfrm>
          </p:grpSpPr>
          <p:sp>
            <p:nvSpPr>
              <p:cNvPr id="34944" name="Freeform 86"/>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34945" name="Freeform 87"/>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34946" name="Freeform 88"/>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34947" name="Freeform 89"/>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34948" name="Rectangle 90"/>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49" name="Oval 91"/>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0" name="Oval 92"/>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1" name="Oval 93"/>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2" name="Oval 94"/>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3" name="Oval 95"/>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4" name="Oval 96"/>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5" name="Oval 97"/>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6" name="Oval 98"/>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7" name="Oval 99"/>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8" name="Oval 100"/>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59" name="Oval 101"/>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0" name="Oval 102"/>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1" name="Oval 103"/>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2" name="Oval 104"/>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3" name="Oval 105"/>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4" name="Oval 106"/>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5" name="Oval 107"/>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6" name="Oval 108"/>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7" name="Oval 109"/>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8" name="Oval 110"/>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69" name="Oval 111"/>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70" name="Oval 112"/>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71" name="Oval 113"/>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72" name="Oval 114"/>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73" name="Rectangle 115"/>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grpSp>
        <p:grpSp>
          <p:nvGrpSpPr>
            <p:cNvPr id="34857" name="Group 116"/>
            <p:cNvGrpSpPr>
              <a:grpSpLocks/>
            </p:cNvGrpSpPr>
            <p:nvPr/>
          </p:nvGrpSpPr>
          <p:grpSpPr bwMode="auto">
            <a:xfrm>
              <a:off x="2825" y="3668"/>
              <a:ext cx="335" cy="118"/>
              <a:chOff x="2448" y="768"/>
              <a:chExt cx="842" cy="290"/>
            </a:xfrm>
          </p:grpSpPr>
          <p:sp>
            <p:nvSpPr>
              <p:cNvPr id="34914" name="Freeform 117"/>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34915" name="Freeform 118"/>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34916" name="Freeform 119"/>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34917" name="Freeform 120"/>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34918" name="Rectangle 121"/>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19" name="Oval 122"/>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0" name="Oval 123"/>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1" name="Oval 124"/>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2" name="Oval 125"/>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3" name="Oval 126"/>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4" name="Oval 127"/>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5" name="Oval 128"/>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6" name="Oval 129"/>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7" name="Oval 130"/>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8" name="Oval 131"/>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29" name="Oval 132"/>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0" name="Oval 133"/>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1" name="Oval 134"/>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2" name="Oval 135"/>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3" name="Oval 136"/>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4" name="Oval 137"/>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5" name="Oval 138"/>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6" name="Oval 139"/>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7" name="Oval 140"/>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8" name="Oval 141"/>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39" name="Oval 142"/>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40" name="Oval 143"/>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41" name="Oval 144"/>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42" name="Oval 145"/>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43" name="Rectangle 146"/>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grpSp>
        <p:grpSp>
          <p:nvGrpSpPr>
            <p:cNvPr id="34858" name="Group 147"/>
            <p:cNvGrpSpPr>
              <a:grpSpLocks/>
            </p:cNvGrpSpPr>
            <p:nvPr/>
          </p:nvGrpSpPr>
          <p:grpSpPr bwMode="auto">
            <a:xfrm>
              <a:off x="2327" y="3668"/>
              <a:ext cx="337" cy="118"/>
              <a:chOff x="2448" y="768"/>
              <a:chExt cx="842" cy="290"/>
            </a:xfrm>
          </p:grpSpPr>
          <p:sp>
            <p:nvSpPr>
              <p:cNvPr id="34884" name="Freeform 148"/>
              <p:cNvSpPr>
                <a:spLocks/>
              </p:cNvSpPr>
              <p:nvPr/>
            </p:nvSpPr>
            <p:spPr bwMode="auto">
              <a:xfrm>
                <a:off x="2471" y="1024"/>
                <a:ext cx="796" cy="34"/>
              </a:xfrm>
              <a:custGeom>
                <a:avLst/>
                <a:gdLst>
                  <a:gd name="T0" fmla="*/ 0 w 796"/>
                  <a:gd name="T1" fmla="*/ 0 h 34"/>
                  <a:gd name="T2" fmla="*/ 0 w 796"/>
                  <a:gd name="T3" fmla="*/ 30 h 34"/>
                  <a:gd name="T4" fmla="*/ 6 w 796"/>
                  <a:gd name="T5" fmla="*/ 32 h 34"/>
                  <a:gd name="T6" fmla="*/ 15 w 796"/>
                  <a:gd name="T7" fmla="*/ 34 h 34"/>
                  <a:gd name="T8" fmla="*/ 31 w 796"/>
                  <a:gd name="T9" fmla="*/ 34 h 34"/>
                  <a:gd name="T10" fmla="*/ 764 w 796"/>
                  <a:gd name="T11" fmla="*/ 34 h 34"/>
                  <a:gd name="T12" fmla="*/ 773 w 796"/>
                  <a:gd name="T13" fmla="*/ 34 h 34"/>
                  <a:gd name="T14" fmla="*/ 787 w 796"/>
                  <a:gd name="T15" fmla="*/ 32 h 34"/>
                  <a:gd name="T16" fmla="*/ 794 w 796"/>
                  <a:gd name="T17" fmla="*/ 28 h 34"/>
                  <a:gd name="T18" fmla="*/ 796 w 796"/>
                  <a:gd name="T19" fmla="*/ 27 h 34"/>
                  <a:gd name="T20" fmla="*/ 796 w 796"/>
                  <a:gd name="T21" fmla="*/ 23 h 34"/>
                  <a:gd name="T22" fmla="*/ 796 w 796"/>
                  <a:gd name="T23" fmla="*/ 0 h 34"/>
                  <a:gd name="T24" fmla="*/ 0 w 796"/>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34"/>
                  <a:gd name="T41" fmla="*/ 796 w 79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34">
                    <a:moveTo>
                      <a:pt x="0" y="0"/>
                    </a:moveTo>
                    <a:lnTo>
                      <a:pt x="0" y="30"/>
                    </a:lnTo>
                    <a:lnTo>
                      <a:pt x="6" y="32"/>
                    </a:lnTo>
                    <a:lnTo>
                      <a:pt x="15" y="34"/>
                    </a:lnTo>
                    <a:lnTo>
                      <a:pt x="31" y="34"/>
                    </a:lnTo>
                    <a:lnTo>
                      <a:pt x="764" y="34"/>
                    </a:lnTo>
                    <a:lnTo>
                      <a:pt x="773" y="34"/>
                    </a:lnTo>
                    <a:lnTo>
                      <a:pt x="787" y="32"/>
                    </a:lnTo>
                    <a:lnTo>
                      <a:pt x="794" y="28"/>
                    </a:lnTo>
                    <a:lnTo>
                      <a:pt x="796" y="27"/>
                    </a:lnTo>
                    <a:lnTo>
                      <a:pt x="796" y="23"/>
                    </a:lnTo>
                    <a:lnTo>
                      <a:pt x="796" y="0"/>
                    </a:lnTo>
                    <a:lnTo>
                      <a:pt x="0" y="0"/>
                    </a:lnTo>
                    <a:close/>
                  </a:path>
                </a:pathLst>
              </a:custGeom>
              <a:solidFill>
                <a:srgbClr val="FFFFFF"/>
              </a:solidFill>
              <a:ln w="0">
                <a:solidFill>
                  <a:srgbClr val="000000"/>
                </a:solidFill>
                <a:round/>
                <a:headEnd/>
                <a:tailEnd/>
              </a:ln>
            </p:spPr>
            <p:txBody>
              <a:bodyPr/>
              <a:lstStyle/>
              <a:p>
                <a:endParaRPr lang="zh-CN" altLang="en-US"/>
              </a:p>
            </p:txBody>
          </p:sp>
          <p:sp>
            <p:nvSpPr>
              <p:cNvPr id="34885" name="Freeform 149"/>
              <p:cNvSpPr>
                <a:spLocks/>
              </p:cNvSpPr>
              <p:nvPr/>
            </p:nvSpPr>
            <p:spPr bwMode="auto">
              <a:xfrm>
                <a:off x="2448" y="877"/>
                <a:ext cx="842" cy="170"/>
              </a:xfrm>
              <a:custGeom>
                <a:avLst/>
                <a:gdLst>
                  <a:gd name="T0" fmla="*/ 0 w 842"/>
                  <a:gd name="T1" fmla="*/ 170 h 170"/>
                  <a:gd name="T2" fmla="*/ 0 w 842"/>
                  <a:gd name="T3" fmla="*/ 4 h 170"/>
                  <a:gd name="T4" fmla="*/ 2 w 842"/>
                  <a:gd name="T5" fmla="*/ 4 h 170"/>
                  <a:gd name="T6" fmla="*/ 8 w 842"/>
                  <a:gd name="T7" fmla="*/ 2 h 170"/>
                  <a:gd name="T8" fmla="*/ 19 w 842"/>
                  <a:gd name="T9" fmla="*/ 0 h 170"/>
                  <a:gd name="T10" fmla="*/ 35 w 842"/>
                  <a:gd name="T11" fmla="*/ 0 h 170"/>
                  <a:gd name="T12" fmla="*/ 804 w 842"/>
                  <a:gd name="T13" fmla="*/ 0 h 170"/>
                  <a:gd name="T14" fmla="*/ 813 w 842"/>
                  <a:gd name="T15" fmla="*/ 0 h 170"/>
                  <a:gd name="T16" fmla="*/ 833 w 842"/>
                  <a:gd name="T17" fmla="*/ 2 h 170"/>
                  <a:gd name="T18" fmla="*/ 840 w 842"/>
                  <a:gd name="T19" fmla="*/ 6 h 170"/>
                  <a:gd name="T20" fmla="*/ 842 w 842"/>
                  <a:gd name="T21" fmla="*/ 9 h 170"/>
                  <a:gd name="T22" fmla="*/ 842 w 842"/>
                  <a:gd name="T23" fmla="*/ 15 h 170"/>
                  <a:gd name="T24" fmla="*/ 842 w 842"/>
                  <a:gd name="T25" fmla="*/ 170 h 170"/>
                  <a:gd name="T26" fmla="*/ 0 w 842"/>
                  <a:gd name="T27" fmla="*/ 17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2"/>
                  <a:gd name="T43" fmla="*/ 0 h 170"/>
                  <a:gd name="T44" fmla="*/ 842 w 842"/>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2" h="170">
                    <a:moveTo>
                      <a:pt x="0" y="170"/>
                    </a:moveTo>
                    <a:lnTo>
                      <a:pt x="0" y="4"/>
                    </a:lnTo>
                    <a:lnTo>
                      <a:pt x="2" y="4"/>
                    </a:lnTo>
                    <a:lnTo>
                      <a:pt x="8" y="2"/>
                    </a:lnTo>
                    <a:lnTo>
                      <a:pt x="19" y="0"/>
                    </a:lnTo>
                    <a:lnTo>
                      <a:pt x="35" y="0"/>
                    </a:lnTo>
                    <a:lnTo>
                      <a:pt x="804" y="0"/>
                    </a:lnTo>
                    <a:lnTo>
                      <a:pt x="813" y="0"/>
                    </a:lnTo>
                    <a:lnTo>
                      <a:pt x="833" y="2"/>
                    </a:lnTo>
                    <a:lnTo>
                      <a:pt x="840" y="6"/>
                    </a:lnTo>
                    <a:lnTo>
                      <a:pt x="842" y="9"/>
                    </a:lnTo>
                    <a:lnTo>
                      <a:pt x="842" y="15"/>
                    </a:lnTo>
                    <a:lnTo>
                      <a:pt x="842" y="170"/>
                    </a:lnTo>
                    <a:lnTo>
                      <a:pt x="0" y="170"/>
                    </a:lnTo>
                    <a:close/>
                  </a:path>
                </a:pathLst>
              </a:custGeom>
              <a:solidFill>
                <a:srgbClr val="FFFFFF"/>
              </a:solidFill>
              <a:ln w="0">
                <a:solidFill>
                  <a:srgbClr val="000000"/>
                </a:solidFill>
                <a:round/>
                <a:headEnd/>
                <a:tailEnd/>
              </a:ln>
            </p:spPr>
            <p:txBody>
              <a:bodyPr/>
              <a:lstStyle/>
              <a:p>
                <a:endParaRPr lang="zh-CN" altLang="en-US"/>
              </a:p>
            </p:txBody>
          </p:sp>
          <p:sp>
            <p:nvSpPr>
              <p:cNvPr id="34886" name="Freeform 150"/>
              <p:cNvSpPr>
                <a:spLocks/>
              </p:cNvSpPr>
              <p:nvPr/>
            </p:nvSpPr>
            <p:spPr bwMode="auto">
              <a:xfrm>
                <a:off x="2448" y="768"/>
                <a:ext cx="842" cy="279"/>
              </a:xfrm>
              <a:custGeom>
                <a:avLst/>
                <a:gdLst>
                  <a:gd name="T0" fmla="*/ 100 w 842"/>
                  <a:gd name="T1" fmla="*/ 0 h 279"/>
                  <a:gd name="T2" fmla="*/ 0 w 842"/>
                  <a:gd name="T3" fmla="*/ 113 h 279"/>
                  <a:gd name="T4" fmla="*/ 0 w 842"/>
                  <a:gd name="T5" fmla="*/ 279 h 279"/>
                  <a:gd name="T6" fmla="*/ 842 w 842"/>
                  <a:gd name="T7" fmla="*/ 279 h 279"/>
                  <a:gd name="T8" fmla="*/ 842 w 842"/>
                  <a:gd name="T9" fmla="*/ 111 h 279"/>
                  <a:gd name="T10" fmla="*/ 769 w 842"/>
                  <a:gd name="T11" fmla="*/ 0 h 279"/>
                  <a:gd name="T12" fmla="*/ 100 w 842"/>
                  <a:gd name="T13" fmla="*/ 0 h 279"/>
                  <a:gd name="T14" fmla="*/ 0 60000 65536"/>
                  <a:gd name="T15" fmla="*/ 0 60000 65536"/>
                  <a:gd name="T16" fmla="*/ 0 60000 65536"/>
                  <a:gd name="T17" fmla="*/ 0 60000 65536"/>
                  <a:gd name="T18" fmla="*/ 0 60000 65536"/>
                  <a:gd name="T19" fmla="*/ 0 60000 65536"/>
                  <a:gd name="T20" fmla="*/ 0 60000 65536"/>
                  <a:gd name="T21" fmla="*/ 0 w 842"/>
                  <a:gd name="T22" fmla="*/ 0 h 279"/>
                  <a:gd name="T23" fmla="*/ 842 w 842"/>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279">
                    <a:moveTo>
                      <a:pt x="100" y="0"/>
                    </a:moveTo>
                    <a:lnTo>
                      <a:pt x="0" y="113"/>
                    </a:lnTo>
                    <a:lnTo>
                      <a:pt x="0" y="279"/>
                    </a:lnTo>
                    <a:lnTo>
                      <a:pt x="842" y="279"/>
                    </a:lnTo>
                    <a:lnTo>
                      <a:pt x="842" y="111"/>
                    </a:lnTo>
                    <a:lnTo>
                      <a:pt x="769" y="0"/>
                    </a:lnTo>
                    <a:lnTo>
                      <a:pt x="100" y="0"/>
                    </a:lnTo>
                    <a:close/>
                  </a:path>
                </a:pathLst>
              </a:custGeom>
              <a:solidFill>
                <a:srgbClr val="3366FF"/>
              </a:solidFill>
              <a:ln w="0">
                <a:solidFill>
                  <a:srgbClr val="000000"/>
                </a:solidFill>
                <a:round/>
                <a:headEnd/>
                <a:tailEnd/>
              </a:ln>
            </p:spPr>
            <p:txBody>
              <a:bodyPr/>
              <a:lstStyle/>
              <a:p>
                <a:endParaRPr lang="zh-CN" altLang="en-US"/>
              </a:p>
            </p:txBody>
          </p:sp>
          <p:sp>
            <p:nvSpPr>
              <p:cNvPr id="34887" name="Freeform 151"/>
              <p:cNvSpPr>
                <a:spLocks/>
              </p:cNvSpPr>
              <p:nvPr/>
            </p:nvSpPr>
            <p:spPr bwMode="auto">
              <a:xfrm>
                <a:off x="2454" y="883"/>
                <a:ext cx="830" cy="158"/>
              </a:xfrm>
              <a:custGeom>
                <a:avLst/>
                <a:gdLst>
                  <a:gd name="T0" fmla="*/ 0 w 830"/>
                  <a:gd name="T1" fmla="*/ 158 h 158"/>
                  <a:gd name="T2" fmla="*/ 0 w 830"/>
                  <a:gd name="T3" fmla="*/ 3 h 158"/>
                  <a:gd name="T4" fmla="*/ 2 w 830"/>
                  <a:gd name="T5" fmla="*/ 3 h 158"/>
                  <a:gd name="T6" fmla="*/ 6 w 830"/>
                  <a:gd name="T7" fmla="*/ 1 h 158"/>
                  <a:gd name="T8" fmla="*/ 17 w 830"/>
                  <a:gd name="T9" fmla="*/ 0 h 158"/>
                  <a:gd name="T10" fmla="*/ 30 w 830"/>
                  <a:gd name="T11" fmla="*/ 0 h 158"/>
                  <a:gd name="T12" fmla="*/ 794 w 830"/>
                  <a:gd name="T13" fmla="*/ 0 h 158"/>
                  <a:gd name="T14" fmla="*/ 804 w 830"/>
                  <a:gd name="T15" fmla="*/ 0 h 158"/>
                  <a:gd name="T16" fmla="*/ 821 w 830"/>
                  <a:gd name="T17" fmla="*/ 1 h 158"/>
                  <a:gd name="T18" fmla="*/ 827 w 830"/>
                  <a:gd name="T19" fmla="*/ 5 h 158"/>
                  <a:gd name="T20" fmla="*/ 830 w 830"/>
                  <a:gd name="T21" fmla="*/ 9 h 158"/>
                  <a:gd name="T22" fmla="*/ 830 w 830"/>
                  <a:gd name="T23" fmla="*/ 13 h 158"/>
                  <a:gd name="T24" fmla="*/ 830 w 830"/>
                  <a:gd name="T25" fmla="*/ 158 h 158"/>
                  <a:gd name="T26" fmla="*/ 0 w 830"/>
                  <a:gd name="T27" fmla="*/ 158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0"/>
                  <a:gd name="T43" fmla="*/ 0 h 158"/>
                  <a:gd name="T44" fmla="*/ 830 w 830"/>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0" h="158">
                    <a:moveTo>
                      <a:pt x="0" y="158"/>
                    </a:moveTo>
                    <a:lnTo>
                      <a:pt x="0" y="3"/>
                    </a:lnTo>
                    <a:lnTo>
                      <a:pt x="2" y="3"/>
                    </a:lnTo>
                    <a:lnTo>
                      <a:pt x="6" y="1"/>
                    </a:lnTo>
                    <a:lnTo>
                      <a:pt x="17" y="0"/>
                    </a:lnTo>
                    <a:lnTo>
                      <a:pt x="30" y="0"/>
                    </a:lnTo>
                    <a:lnTo>
                      <a:pt x="794" y="0"/>
                    </a:lnTo>
                    <a:lnTo>
                      <a:pt x="804" y="0"/>
                    </a:lnTo>
                    <a:lnTo>
                      <a:pt x="821" y="1"/>
                    </a:lnTo>
                    <a:lnTo>
                      <a:pt x="827" y="5"/>
                    </a:lnTo>
                    <a:lnTo>
                      <a:pt x="830" y="9"/>
                    </a:lnTo>
                    <a:lnTo>
                      <a:pt x="830" y="13"/>
                    </a:lnTo>
                    <a:lnTo>
                      <a:pt x="830" y="158"/>
                    </a:lnTo>
                    <a:lnTo>
                      <a:pt x="0" y="158"/>
                    </a:lnTo>
                    <a:close/>
                  </a:path>
                </a:pathLst>
              </a:custGeom>
              <a:solidFill>
                <a:srgbClr val="FFFFFF"/>
              </a:solidFill>
              <a:ln w="0">
                <a:solidFill>
                  <a:srgbClr val="000000"/>
                </a:solidFill>
                <a:round/>
                <a:headEnd/>
                <a:tailEnd/>
              </a:ln>
            </p:spPr>
            <p:txBody>
              <a:bodyPr/>
              <a:lstStyle/>
              <a:p>
                <a:endParaRPr lang="zh-CN" altLang="en-US"/>
              </a:p>
            </p:txBody>
          </p:sp>
          <p:sp>
            <p:nvSpPr>
              <p:cNvPr id="34888" name="Rectangle 152"/>
              <p:cNvSpPr>
                <a:spLocks noChangeArrowheads="1"/>
              </p:cNvSpPr>
              <p:nvPr/>
            </p:nvSpPr>
            <p:spPr bwMode="auto">
              <a:xfrm>
                <a:off x="2479" y="961"/>
                <a:ext cx="639" cy="76"/>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89" name="Oval 153"/>
              <p:cNvSpPr>
                <a:spLocks noChangeArrowheads="1"/>
              </p:cNvSpPr>
              <p:nvPr/>
            </p:nvSpPr>
            <p:spPr bwMode="auto">
              <a:xfrm>
                <a:off x="249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0" name="Oval 154"/>
              <p:cNvSpPr>
                <a:spLocks noChangeArrowheads="1"/>
              </p:cNvSpPr>
              <p:nvPr/>
            </p:nvSpPr>
            <p:spPr bwMode="auto">
              <a:xfrm>
                <a:off x="2498"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1" name="Oval 155"/>
              <p:cNvSpPr>
                <a:spLocks noChangeArrowheads="1"/>
              </p:cNvSpPr>
              <p:nvPr/>
            </p:nvSpPr>
            <p:spPr bwMode="auto">
              <a:xfrm>
                <a:off x="254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2" name="Oval 156"/>
              <p:cNvSpPr>
                <a:spLocks noChangeArrowheads="1"/>
              </p:cNvSpPr>
              <p:nvPr/>
            </p:nvSpPr>
            <p:spPr bwMode="auto">
              <a:xfrm>
                <a:off x="2550"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3" name="Oval 157"/>
              <p:cNvSpPr>
                <a:spLocks noChangeArrowheads="1"/>
              </p:cNvSpPr>
              <p:nvPr/>
            </p:nvSpPr>
            <p:spPr bwMode="auto">
              <a:xfrm>
                <a:off x="259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4" name="Oval 158"/>
              <p:cNvSpPr>
                <a:spLocks noChangeArrowheads="1"/>
              </p:cNvSpPr>
              <p:nvPr/>
            </p:nvSpPr>
            <p:spPr bwMode="auto">
              <a:xfrm>
                <a:off x="2601"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5" name="Oval 159"/>
              <p:cNvSpPr>
                <a:spLocks noChangeArrowheads="1"/>
              </p:cNvSpPr>
              <p:nvPr/>
            </p:nvSpPr>
            <p:spPr bwMode="auto">
              <a:xfrm>
                <a:off x="2648"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6" name="Oval 160"/>
              <p:cNvSpPr>
                <a:spLocks noChangeArrowheads="1"/>
              </p:cNvSpPr>
              <p:nvPr/>
            </p:nvSpPr>
            <p:spPr bwMode="auto">
              <a:xfrm>
                <a:off x="2653"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7" name="Oval 161"/>
              <p:cNvSpPr>
                <a:spLocks noChangeArrowheads="1"/>
              </p:cNvSpPr>
              <p:nvPr/>
            </p:nvSpPr>
            <p:spPr bwMode="auto">
              <a:xfrm>
                <a:off x="2699"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8" name="Oval 162"/>
              <p:cNvSpPr>
                <a:spLocks noChangeArrowheads="1"/>
              </p:cNvSpPr>
              <p:nvPr/>
            </p:nvSpPr>
            <p:spPr bwMode="auto">
              <a:xfrm>
                <a:off x="2705"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99" name="Oval 163"/>
              <p:cNvSpPr>
                <a:spLocks noChangeArrowheads="1"/>
              </p:cNvSpPr>
              <p:nvPr/>
            </p:nvSpPr>
            <p:spPr bwMode="auto">
              <a:xfrm>
                <a:off x="2751"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0" name="Oval 164"/>
              <p:cNvSpPr>
                <a:spLocks noChangeArrowheads="1"/>
              </p:cNvSpPr>
              <p:nvPr/>
            </p:nvSpPr>
            <p:spPr bwMode="auto">
              <a:xfrm>
                <a:off x="2757"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1" name="Oval 165"/>
              <p:cNvSpPr>
                <a:spLocks noChangeArrowheads="1"/>
              </p:cNvSpPr>
              <p:nvPr/>
            </p:nvSpPr>
            <p:spPr bwMode="auto">
              <a:xfrm>
                <a:off x="2803"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2" name="Oval 166"/>
              <p:cNvSpPr>
                <a:spLocks noChangeArrowheads="1"/>
              </p:cNvSpPr>
              <p:nvPr/>
            </p:nvSpPr>
            <p:spPr bwMode="auto">
              <a:xfrm>
                <a:off x="2809"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3" name="Oval 167"/>
              <p:cNvSpPr>
                <a:spLocks noChangeArrowheads="1"/>
              </p:cNvSpPr>
              <p:nvPr/>
            </p:nvSpPr>
            <p:spPr bwMode="auto">
              <a:xfrm>
                <a:off x="2855"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4" name="Oval 168"/>
              <p:cNvSpPr>
                <a:spLocks noChangeArrowheads="1"/>
              </p:cNvSpPr>
              <p:nvPr/>
            </p:nvSpPr>
            <p:spPr bwMode="auto">
              <a:xfrm>
                <a:off x="2862"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5" name="Oval 169"/>
              <p:cNvSpPr>
                <a:spLocks noChangeArrowheads="1"/>
              </p:cNvSpPr>
              <p:nvPr/>
            </p:nvSpPr>
            <p:spPr bwMode="auto">
              <a:xfrm>
                <a:off x="2906" y="976"/>
                <a:ext cx="43"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6" name="Oval 170"/>
              <p:cNvSpPr>
                <a:spLocks noChangeArrowheads="1"/>
              </p:cNvSpPr>
              <p:nvPr/>
            </p:nvSpPr>
            <p:spPr bwMode="auto">
              <a:xfrm>
                <a:off x="2914" y="984"/>
                <a:ext cx="27"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7" name="Oval 171"/>
              <p:cNvSpPr>
                <a:spLocks noChangeArrowheads="1"/>
              </p:cNvSpPr>
              <p:nvPr/>
            </p:nvSpPr>
            <p:spPr bwMode="auto">
              <a:xfrm>
                <a:off x="2960"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8" name="Oval 172"/>
              <p:cNvSpPr>
                <a:spLocks noChangeArrowheads="1"/>
              </p:cNvSpPr>
              <p:nvPr/>
            </p:nvSpPr>
            <p:spPr bwMode="auto">
              <a:xfrm>
                <a:off x="2966"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09" name="Oval 173"/>
              <p:cNvSpPr>
                <a:spLocks noChangeArrowheads="1"/>
              </p:cNvSpPr>
              <p:nvPr/>
            </p:nvSpPr>
            <p:spPr bwMode="auto">
              <a:xfrm>
                <a:off x="3012"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10" name="Oval 174"/>
              <p:cNvSpPr>
                <a:spLocks noChangeArrowheads="1"/>
              </p:cNvSpPr>
              <p:nvPr/>
            </p:nvSpPr>
            <p:spPr bwMode="auto">
              <a:xfrm>
                <a:off x="3018" y="984"/>
                <a:ext cx="29"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11" name="Oval 175"/>
              <p:cNvSpPr>
                <a:spLocks noChangeArrowheads="1"/>
              </p:cNvSpPr>
              <p:nvPr/>
            </p:nvSpPr>
            <p:spPr bwMode="auto">
              <a:xfrm>
                <a:off x="3064" y="976"/>
                <a:ext cx="42" cy="44"/>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12" name="Oval 176"/>
              <p:cNvSpPr>
                <a:spLocks noChangeArrowheads="1"/>
              </p:cNvSpPr>
              <p:nvPr/>
            </p:nvSpPr>
            <p:spPr bwMode="auto">
              <a:xfrm>
                <a:off x="3070" y="984"/>
                <a:ext cx="28" cy="28"/>
              </a:xfrm>
              <a:prstGeom prst="ellipse">
                <a:avLst/>
              </a:prstGeom>
              <a:solidFill>
                <a:srgbClr val="FFFFFF"/>
              </a:solidFill>
              <a:ln w="0">
                <a:solidFill>
                  <a:srgbClr val="000000"/>
                </a:solidFill>
                <a:round/>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913" name="Rectangle 177"/>
              <p:cNvSpPr>
                <a:spLocks noChangeArrowheads="1"/>
              </p:cNvSpPr>
              <p:nvPr/>
            </p:nvSpPr>
            <p:spPr bwMode="auto">
              <a:xfrm>
                <a:off x="3142" y="925"/>
                <a:ext cx="125" cy="110"/>
              </a:xfrm>
              <a:prstGeom prst="rect">
                <a:avLst/>
              </a:prstGeom>
              <a:solidFill>
                <a:srgbClr val="FFFFFF"/>
              </a:solidFill>
              <a:ln w="0">
                <a:solidFill>
                  <a:srgbClr val="000000"/>
                </a:solidFill>
                <a:miter lim="800000"/>
                <a:headEnd/>
                <a:tailEnd/>
              </a:ln>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grpSp>
        <p:sp>
          <p:nvSpPr>
            <p:cNvPr id="34859" name="Freeform 178"/>
            <p:cNvSpPr>
              <a:spLocks/>
            </p:cNvSpPr>
            <p:nvPr/>
          </p:nvSpPr>
          <p:spPr bwMode="auto">
            <a:xfrm>
              <a:off x="2517" y="3493"/>
              <a:ext cx="385" cy="173"/>
            </a:xfrm>
            <a:custGeom>
              <a:avLst/>
              <a:gdLst>
                <a:gd name="T0" fmla="*/ 3430161 w 966"/>
                <a:gd name="T1" fmla="*/ 0 h 426"/>
                <a:gd name="T2" fmla="*/ 3430161 w 966"/>
                <a:gd name="T3" fmla="*/ 3911870 h 426"/>
                <a:gd name="T4" fmla="*/ 0 w 966"/>
                <a:gd name="T5" fmla="*/ 3911870 h 426"/>
                <a:gd name="T6" fmla="*/ 0 w 966"/>
                <a:gd name="T7" fmla="*/ 3911870 h 426"/>
                <a:gd name="T8" fmla="*/ 0 60000 65536"/>
                <a:gd name="T9" fmla="*/ 0 60000 65536"/>
                <a:gd name="T10" fmla="*/ 0 60000 65536"/>
                <a:gd name="T11" fmla="*/ 0 60000 65536"/>
                <a:gd name="T12" fmla="*/ 0 w 966"/>
                <a:gd name="T13" fmla="*/ 0 h 426"/>
                <a:gd name="T14" fmla="*/ 966 w 966"/>
                <a:gd name="T15" fmla="*/ 426 h 426"/>
              </a:gdLst>
              <a:ahLst/>
              <a:cxnLst>
                <a:cxn ang="T8">
                  <a:pos x="T0" y="T1"/>
                </a:cxn>
                <a:cxn ang="T9">
                  <a:pos x="T2" y="T3"/>
                </a:cxn>
                <a:cxn ang="T10">
                  <a:pos x="T4" y="T5"/>
                </a:cxn>
                <a:cxn ang="T11">
                  <a:pos x="T6" y="T7"/>
                </a:cxn>
              </a:cxnLst>
              <a:rect l="T12" t="T13" r="T14" b="T15"/>
              <a:pathLst>
                <a:path w="966" h="426">
                  <a:moveTo>
                    <a:pt x="966" y="0"/>
                  </a:moveTo>
                  <a:lnTo>
                    <a:pt x="966" y="192"/>
                  </a:lnTo>
                  <a:lnTo>
                    <a:pt x="0" y="192"/>
                  </a:lnTo>
                  <a:lnTo>
                    <a:pt x="0" y="426"/>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860" name="Freeform 179"/>
            <p:cNvSpPr>
              <a:spLocks/>
            </p:cNvSpPr>
            <p:nvPr/>
          </p:nvSpPr>
          <p:spPr bwMode="auto">
            <a:xfrm flipH="1">
              <a:off x="3136" y="3493"/>
              <a:ext cx="287" cy="175"/>
            </a:xfrm>
            <a:custGeom>
              <a:avLst/>
              <a:gdLst>
                <a:gd name="T0" fmla="*/ 3433796 w 720"/>
                <a:gd name="T1" fmla="*/ 0 h 432"/>
                <a:gd name="T2" fmla="*/ 3433796 w 720"/>
                <a:gd name="T3" fmla="*/ 3844226 h 432"/>
                <a:gd name="T4" fmla="*/ 0 w 720"/>
                <a:gd name="T5" fmla="*/ 3844226 h 432"/>
                <a:gd name="T6" fmla="*/ 0 w 720"/>
                <a:gd name="T7" fmla="*/ 3844226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720" y="0"/>
                  </a:moveTo>
                  <a:lnTo>
                    <a:pt x="720" y="192"/>
                  </a:lnTo>
                  <a:lnTo>
                    <a:pt x="0" y="192"/>
                  </a:lnTo>
                  <a:lnTo>
                    <a:pt x="0" y="432"/>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861" name="Line 180"/>
            <p:cNvSpPr>
              <a:spLocks noChangeShapeType="1"/>
            </p:cNvSpPr>
            <p:nvPr/>
          </p:nvSpPr>
          <p:spPr bwMode="auto">
            <a:xfrm>
              <a:off x="3016" y="3493"/>
              <a:ext cx="0" cy="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62" name="Line 181"/>
            <p:cNvSpPr>
              <a:spLocks noChangeShapeType="1"/>
            </p:cNvSpPr>
            <p:nvPr/>
          </p:nvSpPr>
          <p:spPr bwMode="auto">
            <a:xfrm>
              <a:off x="2595" y="3318"/>
              <a:ext cx="95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863" name="Picture 1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 y="3941"/>
              <a:ext cx="19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4" name="Picture 1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6" y="4019"/>
              <a:ext cx="1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65" name="Line 184"/>
            <p:cNvSpPr>
              <a:spLocks noChangeShapeType="1"/>
            </p:cNvSpPr>
            <p:nvPr/>
          </p:nvSpPr>
          <p:spPr bwMode="auto">
            <a:xfrm>
              <a:off x="3495" y="3785"/>
              <a:ext cx="0" cy="1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66" name="Line 185"/>
            <p:cNvSpPr>
              <a:spLocks noChangeShapeType="1"/>
            </p:cNvSpPr>
            <p:nvPr/>
          </p:nvSpPr>
          <p:spPr bwMode="auto">
            <a:xfrm>
              <a:off x="3342" y="3785"/>
              <a:ext cx="0" cy="2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67" name="Line 186"/>
            <p:cNvSpPr>
              <a:spLocks noChangeShapeType="1"/>
            </p:cNvSpPr>
            <p:nvPr/>
          </p:nvSpPr>
          <p:spPr bwMode="auto">
            <a:xfrm>
              <a:off x="3572" y="3785"/>
              <a:ext cx="57" cy="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868" name="Picture 1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 y="3863"/>
              <a:ext cx="19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9" name="Picture 1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2" y="3941"/>
              <a:ext cx="19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0" name="Picture 1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8" y="4019"/>
              <a:ext cx="1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1" name="Line 190"/>
            <p:cNvSpPr>
              <a:spLocks noChangeShapeType="1"/>
            </p:cNvSpPr>
            <p:nvPr/>
          </p:nvSpPr>
          <p:spPr bwMode="auto">
            <a:xfrm>
              <a:off x="2997" y="3785"/>
              <a:ext cx="0" cy="1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2" name="Line 191"/>
            <p:cNvSpPr>
              <a:spLocks noChangeShapeType="1"/>
            </p:cNvSpPr>
            <p:nvPr/>
          </p:nvSpPr>
          <p:spPr bwMode="auto">
            <a:xfrm>
              <a:off x="2845" y="3785"/>
              <a:ext cx="0" cy="2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3" name="Line 192"/>
            <p:cNvSpPr>
              <a:spLocks noChangeShapeType="1"/>
            </p:cNvSpPr>
            <p:nvPr/>
          </p:nvSpPr>
          <p:spPr bwMode="auto">
            <a:xfrm>
              <a:off x="3074" y="3785"/>
              <a:ext cx="57" cy="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4874" name="Picture 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7" y="3863"/>
              <a:ext cx="19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5" name="Picture 1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 y="3941"/>
              <a:ext cx="1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6" name="Picture 1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 y="4019"/>
              <a:ext cx="19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7" name="Line 196"/>
            <p:cNvSpPr>
              <a:spLocks noChangeShapeType="1"/>
            </p:cNvSpPr>
            <p:nvPr/>
          </p:nvSpPr>
          <p:spPr bwMode="auto">
            <a:xfrm>
              <a:off x="2518" y="3785"/>
              <a:ext cx="0" cy="1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8" name="Line 197"/>
            <p:cNvSpPr>
              <a:spLocks noChangeShapeType="1"/>
            </p:cNvSpPr>
            <p:nvPr/>
          </p:nvSpPr>
          <p:spPr bwMode="auto">
            <a:xfrm>
              <a:off x="2366" y="3785"/>
              <a:ext cx="0" cy="2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9" name="Line 198"/>
            <p:cNvSpPr>
              <a:spLocks noChangeShapeType="1"/>
            </p:cNvSpPr>
            <p:nvPr/>
          </p:nvSpPr>
          <p:spPr bwMode="auto">
            <a:xfrm>
              <a:off x="2595" y="3785"/>
              <a:ext cx="57" cy="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80" name="Text Box 199"/>
            <p:cNvSpPr txBox="1">
              <a:spLocks noChangeArrowheads="1"/>
            </p:cNvSpPr>
            <p:nvPr/>
          </p:nvSpPr>
          <p:spPr bwMode="auto">
            <a:xfrm>
              <a:off x="3227" y="3376"/>
              <a:ext cx="25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zh-CN" altLang="en-US" sz="1600">
                  <a:latin typeface="Gill Sans MT" panose="020B0502020104020203" pitchFamily="34" charset="0"/>
                </a:rPr>
                <a:t>交换机</a:t>
              </a:r>
            </a:p>
          </p:txBody>
        </p:sp>
        <p:sp>
          <p:nvSpPr>
            <p:cNvPr id="34881" name="Line 200"/>
            <p:cNvSpPr>
              <a:spLocks noChangeShapeType="1"/>
            </p:cNvSpPr>
            <p:nvPr/>
          </p:nvSpPr>
          <p:spPr bwMode="auto">
            <a:xfrm>
              <a:off x="3055" y="3318"/>
              <a:ext cx="0" cy="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82" name="Rectangle 201"/>
            <p:cNvSpPr>
              <a:spLocks noChangeArrowheads="1"/>
            </p:cNvSpPr>
            <p:nvPr/>
          </p:nvSpPr>
          <p:spPr bwMode="auto">
            <a:xfrm>
              <a:off x="3036" y="3298"/>
              <a:ext cx="38" cy="39"/>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34883" name="Text Box 202"/>
            <p:cNvSpPr txBox="1">
              <a:spLocks noChangeArrowheads="1"/>
            </p:cNvSpPr>
            <p:nvPr/>
          </p:nvSpPr>
          <p:spPr bwMode="auto">
            <a:xfrm>
              <a:off x="2744" y="3113"/>
              <a:ext cx="64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en-US" altLang="zh-CN" sz="1600">
                  <a:latin typeface="Gill Sans MT" panose="020B0502020104020203" pitchFamily="34" charset="0"/>
                </a:rPr>
                <a:t>Network backbone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0AEB7F-4B3D-48DA-871A-347E2B2D91FF}" type="slidenum">
              <a:rPr lang="en-US" altLang="zh-CN"/>
              <a:pPr eaLnBrk="1" hangingPunct="1"/>
              <a:t>2</a:t>
            </a:fld>
            <a:endParaRPr lang="en-US" altLang="zh-CN"/>
          </a:p>
        </p:txBody>
      </p:sp>
      <p:sp>
        <p:nvSpPr>
          <p:cNvPr id="512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应用层</a:t>
            </a:r>
          </a:p>
        </p:txBody>
      </p:sp>
      <p:sp>
        <p:nvSpPr>
          <p:cNvPr id="100357" name="Text Box 5"/>
          <p:cNvSpPr txBox="1">
            <a:spLocks noChangeArrowheads="1"/>
          </p:cNvSpPr>
          <p:nvPr/>
        </p:nvSpPr>
        <p:spPr bwMode="auto">
          <a:xfrm>
            <a:off x="250825" y="29257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传输层</a:t>
            </a:r>
          </a:p>
        </p:txBody>
      </p:sp>
      <p:sp>
        <p:nvSpPr>
          <p:cNvPr id="100358" name="Text Box 6"/>
          <p:cNvSpPr txBox="1">
            <a:spLocks noChangeArrowheads="1"/>
          </p:cNvSpPr>
          <p:nvPr/>
        </p:nvSpPr>
        <p:spPr bwMode="auto">
          <a:xfrm>
            <a:off x="250825" y="32686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网络层</a:t>
            </a:r>
          </a:p>
        </p:txBody>
      </p:sp>
      <p:sp>
        <p:nvSpPr>
          <p:cNvPr id="100359" name="Text Box 7"/>
          <p:cNvSpPr txBox="1">
            <a:spLocks noChangeArrowheads="1"/>
          </p:cNvSpPr>
          <p:nvPr/>
        </p:nvSpPr>
        <p:spPr bwMode="auto">
          <a:xfrm>
            <a:off x="250825" y="3644900"/>
            <a:ext cx="1800225" cy="792163"/>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sz="2400" b="1">
                <a:solidFill>
                  <a:schemeClr val="hlink"/>
                </a:solidFill>
              </a:rPr>
              <a:t>数据链路层</a:t>
            </a:r>
          </a:p>
        </p:txBody>
      </p:sp>
      <p:sp>
        <p:nvSpPr>
          <p:cNvPr id="100360" name="Text Box 8"/>
          <p:cNvSpPr txBox="1">
            <a:spLocks noChangeArrowheads="1"/>
          </p:cNvSpPr>
          <p:nvPr/>
        </p:nvSpPr>
        <p:spPr bwMode="auto">
          <a:xfrm>
            <a:off x="250825" y="4437063"/>
            <a:ext cx="1800225" cy="431800"/>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b="1"/>
              <a:t>物理层</a:t>
            </a:r>
          </a:p>
        </p:txBody>
      </p:sp>
      <p:sp>
        <p:nvSpPr>
          <p:cNvPr id="5129" name="Rectangle 8"/>
          <p:cNvSpPr>
            <a:spLocks noChangeArrowheads="1"/>
          </p:cNvSpPr>
          <p:nvPr/>
        </p:nvSpPr>
        <p:spPr bwMode="auto">
          <a:xfrm>
            <a:off x="2700338" y="260350"/>
            <a:ext cx="6262687" cy="640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ts val="0"/>
              </a:spcBef>
            </a:pPr>
            <a:r>
              <a:rPr lang="zh-CN" altLang="en-US" sz="2400" b="1" dirty="0">
                <a:solidFill>
                  <a:schemeClr val="hlink"/>
                </a:solidFill>
              </a:rPr>
              <a:t>主要功能</a:t>
            </a:r>
          </a:p>
          <a:p>
            <a:pPr lvl="1" eaLnBrk="1" hangingPunct="1">
              <a:spcBef>
                <a:spcPts val="0"/>
              </a:spcBef>
            </a:pPr>
            <a:r>
              <a:rPr lang="zh-CN" altLang="en-US" sz="2400" b="0" i="1" dirty="0"/>
              <a:t>成帧：</a:t>
            </a:r>
            <a:endParaRPr lang="en-US" altLang="zh-CN" sz="2400" b="0" i="1" dirty="0"/>
          </a:p>
          <a:p>
            <a:pPr lvl="1" eaLnBrk="1" hangingPunct="1">
              <a:spcBef>
                <a:spcPts val="0"/>
              </a:spcBef>
            </a:pPr>
            <a:r>
              <a:rPr lang="en-US" altLang="zh-CN" sz="2400" b="0" i="1" dirty="0"/>
              <a:t>	</a:t>
            </a:r>
            <a:r>
              <a:rPr lang="zh-CN" altLang="en-US" sz="2000" b="0" i="1" dirty="0"/>
              <a:t>在接收方从比特流中恢复出帧，关键是确定帧开始和结束的地方，也称之为帧定界</a:t>
            </a:r>
            <a:endParaRPr lang="en-US" altLang="zh-CN" sz="2000" b="0" i="1" dirty="0"/>
          </a:p>
          <a:p>
            <a:pPr lvl="1" eaLnBrk="1" hangingPunct="1">
              <a:spcBef>
                <a:spcPts val="0"/>
              </a:spcBef>
            </a:pPr>
            <a:r>
              <a:rPr lang="zh-CN" altLang="en-US" sz="2400" b="0" i="1" dirty="0"/>
              <a:t>数据帧可靠传输：	</a:t>
            </a:r>
          </a:p>
          <a:p>
            <a:pPr lvl="1" eaLnBrk="1" hangingPunct="1">
              <a:spcBef>
                <a:spcPts val="0"/>
              </a:spcBef>
            </a:pPr>
            <a:r>
              <a:rPr lang="zh-CN" altLang="en-US" sz="2400" b="0" i="1" dirty="0"/>
              <a:t>	</a:t>
            </a:r>
            <a:r>
              <a:rPr lang="zh-CN" altLang="en-US" sz="2000" b="0" i="1" dirty="0"/>
              <a:t>差错校验：在发送方，给数据加尾部，用于差错校验</a:t>
            </a:r>
          </a:p>
          <a:p>
            <a:pPr lvl="1" eaLnBrk="1" hangingPunct="1">
              <a:spcBef>
                <a:spcPts val="0"/>
              </a:spcBef>
            </a:pPr>
            <a:r>
              <a:rPr lang="zh-CN" altLang="en-US" sz="2000" b="0" i="1" dirty="0"/>
              <a:t>    流量控制：如何避免一个快速的发送方淹没掉一个慢速的接收方</a:t>
            </a:r>
            <a:endParaRPr lang="zh-CN" altLang="en-US" sz="2400" b="0" i="1" dirty="0"/>
          </a:p>
          <a:p>
            <a:pPr lvl="1" eaLnBrk="1" hangingPunct="1">
              <a:spcBef>
                <a:spcPts val="0"/>
              </a:spcBef>
            </a:pPr>
            <a:r>
              <a:rPr lang="zh-CN" altLang="en-US" sz="2400" b="1" dirty="0">
                <a:solidFill>
                  <a:schemeClr val="tx2"/>
                </a:solidFill>
              </a:rPr>
              <a:t>信道（链路）多路访问：</a:t>
            </a:r>
            <a:r>
              <a:rPr lang="zh-CN" altLang="en-US" sz="2800" b="1" dirty="0">
                <a:solidFill>
                  <a:schemeClr val="tx2"/>
                </a:solidFill>
              </a:rPr>
              <a:t>	</a:t>
            </a:r>
          </a:p>
          <a:p>
            <a:pPr lvl="1" eaLnBrk="1" hangingPunct="1">
              <a:spcBef>
                <a:spcPts val="0"/>
              </a:spcBef>
            </a:pPr>
            <a:r>
              <a:rPr lang="zh-CN" altLang="en-US" sz="2400" b="1" dirty="0">
                <a:solidFill>
                  <a:schemeClr val="tx2"/>
                </a:solidFill>
              </a:rPr>
              <a:t>	</a:t>
            </a:r>
            <a:r>
              <a:rPr lang="zh-CN" altLang="en-US" sz="2000" dirty="0">
                <a:solidFill>
                  <a:schemeClr val="tx2"/>
                </a:solidFill>
              </a:rPr>
              <a:t>如何寻址以及控制对共享信道（链路）的访问，为此在数据链路层引入了一个特殊的子层，即介质访问控制子层</a:t>
            </a:r>
          </a:p>
          <a:p>
            <a:pPr eaLnBrk="1" hangingPunct="1">
              <a:spcBef>
                <a:spcPts val="0"/>
              </a:spcBef>
            </a:pPr>
            <a:r>
              <a:rPr lang="zh-CN" altLang="en-US" sz="2400" b="1" dirty="0">
                <a:solidFill>
                  <a:schemeClr val="hlink"/>
                </a:solidFill>
              </a:rPr>
              <a:t>相关协议</a:t>
            </a:r>
          </a:p>
          <a:p>
            <a:pPr lvl="1" eaLnBrk="1" hangingPunct="1">
              <a:spcBef>
                <a:spcPts val="0"/>
              </a:spcBef>
            </a:pPr>
            <a:r>
              <a:rPr lang="en-US" altLang="zh-CN" sz="2000" b="1" dirty="0"/>
              <a:t>HDLC</a:t>
            </a:r>
            <a:r>
              <a:rPr lang="zh-CN" altLang="en-US" sz="2000" b="1" dirty="0"/>
              <a:t>（</a:t>
            </a:r>
            <a:r>
              <a:rPr lang="en-US" altLang="zh-CN" sz="2000" b="1" dirty="0"/>
              <a:t>High-Level Data Link Control</a:t>
            </a:r>
            <a:r>
              <a:rPr lang="zh-CN" altLang="en-US" sz="2000" b="1" dirty="0"/>
              <a:t>）</a:t>
            </a:r>
          </a:p>
          <a:p>
            <a:pPr lvl="1" eaLnBrk="1" hangingPunct="1">
              <a:spcBef>
                <a:spcPts val="0"/>
              </a:spcBef>
            </a:pPr>
            <a:r>
              <a:rPr lang="en-US" altLang="zh-CN" sz="2000" b="1" dirty="0"/>
              <a:t>PPP</a:t>
            </a:r>
            <a:r>
              <a:rPr lang="zh-CN" altLang="en-US" sz="2000" b="1" dirty="0"/>
              <a:t>（</a:t>
            </a:r>
            <a:r>
              <a:rPr lang="en-US" altLang="zh-CN" sz="2000" b="1" dirty="0"/>
              <a:t>Point to Point Protocol</a:t>
            </a:r>
            <a:r>
              <a:rPr lang="zh-CN" altLang="en-US" sz="2000" b="1" dirty="0"/>
              <a:t>）</a:t>
            </a:r>
            <a:endParaRPr lang="en-US" altLang="zh-CN" sz="2000" b="1" dirty="0"/>
          </a:p>
          <a:p>
            <a:pPr lvl="1" eaLnBrk="1" hangingPunct="1">
              <a:spcBef>
                <a:spcPts val="0"/>
              </a:spcBef>
            </a:pPr>
            <a:r>
              <a:rPr lang="en-US" altLang="zh-CN" sz="2000" b="1" dirty="0"/>
              <a:t>CSMA/CD</a:t>
            </a:r>
          </a:p>
          <a:p>
            <a:pPr lvl="1" eaLnBrk="1" hangingPunct="1">
              <a:spcBef>
                <a:spcPts val="0"/>
              </a:spcBef>
            </a:pPr>
            <a:r>
              <a:rPr lang="en-US" altLang="zh-CN" sz="2000" b="1" dirty="0"/>
              <a:t>CSMA/CA</a:t>
            </a:r>
            <a:endParaRPr lang="zh-CN" altLang="en-US" sz="2000" b="1" dirty="0"/>
          </a:p>
        </p:txBody>
      </p:sp>
      <p:sp>
        <p:nvSpPr>
          <p:cNvPr id="5130" name="Line 9"/>
          <p:cNvSpPr>
            <a:spLocks noChangeShapeType="1"/>
          </p:cNvSpPr>
          <p:nvPr/>
        </p:nvSpPr>
        <p:spPr bwMode="auto">
          <a:xfrm flipV="1">
            <a:off x="2051050" y="260350"/>
            <a:ext cx="649288" cy="338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1" name="Line 10"/>
          <p:cNvSpPr>
            <a:spLocks noChangeShapeType="1"/>
          </p:cNvSpPr>
          <p:nvPr/>
        </p:nvSpPr>
        <p:spPr bwMode="auto">
          <a:xfrm>
            <a:off x="2051050" y="4437063"/>
            <a:ext cx="649288"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右大括号 1"/>
          <p:cNvSpPr/>
          <p:nvPr/>
        </p:nvSpPr>
        <p:spPr>
          <a:xfrm>
            <a:off x="8028384" y="5301208"/>
            <a:ext cx="144016" cy="5040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p:cNvSpPr/>
          <p:nvPr/>
        </p:nvSpPr>
        <p:spPr>
          <a:xfrm>
            <a:off x="4679380" y="5968213"/>
            <a:ext cx="144016" cy="4224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8035182" y="5229200"/>
            <a:ext cx="938064" cy="646331"/>
          </a:xfrm>
          <a:prstGeom prst="rect">
            <a:avLst/>
          </a:prstGeom>
          <a:noFill/>
        </p:spPr>
        <p:txBody>
          <a:bodyPr wrap="square" rtlCol="0">
            <a:spAutoFit/>
          </a:bodyPr>
          <a:lstStyle/>
          <a:p>
            <a:pPr algn="ctr"/>
            <a:r>
              <a:rPr lang="zh-CN" altLang="en-US" sz="1800" b="1" dirty="0"/>
              <a:t>点对点</a:t>
            </a:r>
            <a:r>
              <a:rPr lang="en-US" altLang="zh-CN" sz="1800" b="1" dirty="0"/>
              <a:t/>
            </a:r>
            <a:br>
              <a:rPr lang="en-US" altLang="zh-CN" sz="1800" b="1" dirty="0"/>
            </a:br>
            <a:r>
              <a:rPr lang="zh-CN" altLang="en-US" sz="1800" b="1" dirty="0"/>
              <a:t>链路</a:t>
            </a:r>
          </a:p>
        </p:txBody>
      </p:sp>
      <p:sp>
        <p:nvSpPr>
          <p:cNvPr id="15" name="文本框 14"/>
          <p:cNvSpPr txBox="1"/>
          <p:nvPr/>
        </p:nvSpPr>
        <p:spPr>
          <a:xfrm>
            <a:off x="4686160" y="5994789"/>
            <a:ext cx="2495428" cy="369332"/>
          </a:xfrm>
          <a:prstGeom prst="rect">
            <a:avLst/>
          </a:prstGeom>
          <a:noFill/>
        </p:spPr>
        <p:txBody>
          <a:bodyPr wrap="square" rtlCol="0">
            <a:spAutoFit/>
          </a:bodyPr>
          <a:lstStyle/>
          <a:p>
            <a:pPr algn="ctr"/>
            <a:r>
              <a:rPr lang="zh-CN" altLang="en-US" sz="1800" b="1" dirty="0"/>
              <a:t>多路访问</a:t>
            </a:r>
            <a:r>
              <a:rPr lang="en-US" altLang="zh-CN" sz="1800" b="1" dirty="0"/>
              <a:t>/</a:t>
            </a:r>
            <a:r>
              <a:rPr lang="zh-CN" altLang="en-US" sz="1800" b="1" dirty="0"/>
              <a:t>共享链路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7048693-BBE5-4132-B1BF-C34C0209C3AD}" type="slidenum">
              <a:rPr lang="en-US" altLang="zh-CN" sz="1400" b="0"/>
              <a:pPr eaLnBrk="1" hangingPunct="1"/>
              <a:t>20</a:t>
            </a:fld>
            <a:endParaRPr lang="en-US" altLang="zh-CN" sz="1400" b="0"/>
          </a:p>
        </p:txBody>
      </p:sp>
      <p:sp>
        <p:nvSpPr>
          <p:cNvPr id="35843"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35844"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solidFill>
                  <a:schemeClr val="hlink"/>
                </a:solidFill>
              </a:rPr>
              <a:t>4.2 </a:t>
            </a:r>
            <a:r>
              <a:rPr lang="zh-CN" altLang="en-US" dirty="0">
                <a:solidFill>
                  <a:schemeClr val="hlink"/>
                </a:solidFill>
              </a:rPr>
              <a:t>多路访问协议</a:t>
            </a:r>
          </a:p>
          <a:p>
            <a:pPr eaLnBrk="1" hangingPunct="1"/>
            <a:r>
              <a:rPr lang="en-US" altLang="zh-CN" dirty="0"/>
              <a:t>4.3 </a:t>
            </a:r>
            <a:r>
              <a:rPr lang="zh-CN" altLang="en-US" dirty="0"/>
              <a:t>以太网</a:t>
            </a:r>
          </a:p>
          <a:p>
            <a:pPr eaLnBrk="1" hangingPunct="1"/>
            <a:r>
              <a:rPr lang="en-US" altLang="zh-CN" dirty="0"/>
              <a:t>4.4 802.11</a:t>
            </a:r>
            <a:r>
              <a:rPr lang="zh-CN" altLang="en-US" dirty="0"/>
              <a:t>无线局域网</a:t>
            </a:r>
          </a:p>
          <a:p>
            <a:pPr eaLnBrk="1" hangingPunct="1"/>
            <a:r>
              <a:rPr lang="en-US" altLang="zh-CN" dirty="0"/>
              <a:t>4.5 </a:t>
            </a:r>
            <a:r>
              <a:rPr lang="zh-CN" altLang="en-US" dirty="0"/>
              <a:t>扩展局域网</a:t>
            </a:r>
          </a:p>
          <a:p>
            <a:pPr eaLnBrk="1" hangingPunct="1"/>
            <a:r>
              <a:rPr lang="en-US" altLang="zh-CN" dirty="0"/>
              <a:t>4.6 </a:t>
            </a:r>
            <a:r>
              <a:rPr lang="zh-CN" altLang="en-US" dirty="0"/>
              <a:t>虚拟局域网</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0BD995A-D3EB-4661-BE58-72C2F2C22985}" type="slidenum">
              <a:rPr lang="en-US" altLang="zh-CN" sz="1400" b="0"/>
              <a:pPr eaLnBrk="1" hangingPunct="1"/>
              <a:t>21</a:t>
            </a:fld>
            <a:endParaRPr lang="en-US" altLang="zh-CN" sz="1400" b="0"/>
          </a:p>
        </p:txBody>
      </p:sp>
      <p:sp>
        <p:nvSpPr>
          <p:cNvPr id="36867" name="Rectangle 2"/>
          <p:cNvSpPr>
            <a:spLocks noGrp="1" noChangeArrowheads="1"/>
          </p:cNvSpPr>
          <p:nvPr>
            <p:ph type="title"/>
          </p:nvPr>
        </p:nvSpPr>
        <p:spPr/>
        <p:txBody>
          <a:bodyPr/>
          <a:lstStyle/>
          <a:p>
            <a:pPr eaLnBrk="1" hangingPunct="1"/>
            <a:r>
              <a:rPr lang="zh-CN" altLang="en-US"/>
              <a:t>概述</a:t>
            </a:r>
          </a:p>
        </p:txBody>
      </p:sp>
      <p:sp>
        <p:nvSpPr>
          <p:cNvPr id="380931" name="Rectangle 3"/>
          <p:cNvSpPr>
            <a:spLocks noGrp="1" noChangeArrowheads="1"/>
          </p:cNvSpPr>
          <p:nvPr>
            <p:ph type="body" idx="1"/>
          </p:nvPr>
        </p:nvSpPr>
        <p:spPr>
          <a:xfrm>
            <a:off x="1182688" y="2017713"/>
            <a:ext cx="7772400" cy="4579937"/>
          </a:xfrm>
        </p:spPr>
        <p:txBody>
          <a:bodyPr/>
          <a:lstStyle/>
          <a:p>
            <a:pPr eaLnBrk="1" hangingPunct="1">
              <a:lnSpc>
                <a:spcPct val="90000"/>
              </a:lnSpc>
            </a:pPr>
            <a:r>
              <a:rPr lang="zh-CN" altLang="en-US" sz="2400" b="1" dirty="0"/>
              <a:t>多路访问信道（也称为广播信道）：多个用户共享的同一条链路，如果一个用户发送，则其它用户都能侦听到</a:t>
            </a:r>
          </a:p>
          <a:p>
            <a:pPr eaLnBrk="1" hangingPunct="1">
              <a:lnSpc>
                <a:spcPct val="90000"/>
              </a:lnSpc>
            </a:pPr>
            <a:r>
              <a:rPr lang="zh-CN" altLang="en-US" sz="2400" b="1" dirty="0"/>
              <a:t>多路访问协议：控制多个用户对广播信道的访问，尽量避免多个用户同时开始帧发送，因为这样会导致冲突（</a:t>
            </a:r>
            <a:r>
              <a:rPr lang="en-US" altLang="zh-CN" sz="2400" b="1" dirty="0"/>
              <a:t>Collision</a:t>
            </a:r>
            <a:r>
              <a:rPr lang="zh-CN" altLang="en-US" sz="2400" b="1" dirty="0"/>
              <a:t>）</a:t>
            </a:r>
          </a:p>
          <a:p>
            <a:pPr eaLnBrk="1" hangingPunct="1">
              <a:lnSpc>
                <a:spcPct val="90000"/>
              </a:lnSpc>
            </a:pPr>
            <a:endParaRPr lang="zh-CN" altLang="en-US" sz="2400" b="1" dirty="0"/>
          </a:p>
          <a:p>
            <a:pPr eaLnBrk="1" hangingPunct="1">
              <a:lnSpc>
                <a:spcPct val="90000"/>
              </a:lnSpc>
            </a:pPr>
            <a:endParaRPr lang="zh-CN" altLang="en-US" sz="2400" b="1" dirty="0"/>
          </a:p>
          <a:p>
            <a:pPr eaLnBrk="1" hangingPunct="1">
              <a:lnSpc>
                <a:spcPct val="90000"/>
              </a:lnSpc>
            </a:pPr>
            <a:r>
              <a:rPr lang="zh-CN" altLang="en-US" sz="2400" b="1" dirty="0"/>
              <a:t>设计原则</a:t>
            </a:r>
          </a:p>
          <a:p>
            <a:pPr lvl="1" eaLnBrk="1" hangingPunct="1">
              <a:lnSpc>
                <a:spcPct val="90000"/>
              </a:lnSpc>
            </a:pPr>
            <a:r>
              <a:rPr lang="zh-CN" altLang="en-US" sz="2000" b="1" dirty="0"/>
              <a:t>简单，易于实现（集中式 </a:t>
            </a:r>
            <a:r>
              <a:rPr lang="en-US" altLang="zh-CN" sz="2000" b="1" dirty="0"/>
              <a:t>vs. </a:t>
            </a:r>
            <a:r>
              <a:rPr lang="zh-CN" altLang="en-US" sz="2000" b="1" dirty="0"/>
              <a:t>分布式）</a:t>
            </a:r>
          </a:p>
          <a:p>
            <a:pPr lvl="1" eaLnBrk="1" hangingPunct="1">
              <a:lnSpc>
                <a:spcPct val="90000"/>
              </a:lnSpc>
            </a:pPr>
            <a:r>
              <a:rPr lang="zh-CN" altLang="en-US" sz="2000" b="1" dirty="0"/>
              <a:t>有效的介质利用率</a:t>
            </a:r>
          </a:p>
          <a:p>
            <a:pPr lvl="1" eaLnBrk="1" hangingPunct="1">
              <a:lnSpc>
                <a:spcPct val="90000"/>
              </a:lnSpc>
            </a:pPr>
            <a:r>
              <a:rPr lang="zh-CN" altLang="en-US" sz="2000" b="1" dirty="0"/>
              <a:t>对用户的公平合理</a:t>
            </a:r>
          </a:p>
        </p:txBody>
      </p:sp>
      <p:sp>
        <p:nvSpPr>
          <p:cNvPr id="380932" name="Rectangle 4"/>
          <p:cNvSpPr>
            <a:spLocks noChangeArrowheads="1"/>
          </p:cNvSpPr>
          <p:nvPr/>
        </p:nvSpPr>
        <p:spPr bwMode="auto">
          <a:xfrm>
            <a:off x="107950" y="4221163"/>
            <a:ext cx="8964613" cy="647700"/>
          </a:xfrm>
          <a:prstGeom prst="rect">
            <a:avLst/>
          </a:prstGeom>
          <a:solidFill>
            <a:schemeClr val="bg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dirty="0">
                <a:solidFill>
                  <a:schemeClr val="hlink"/>
                </a:solidFill>
              </a:rPr>
              <a:t>多路访问协议的作用就是在多个竞争的用户之间分配多路访问信道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strips(downRight)">
                                      <p:cBhvr>
                                        <p:cTn id="7" dur="500"/>
                                        <p:tgtEl>
                                          <p:spTgt spid="380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80931">
                                            <p:txEl>
                                              <p:pRg st="4" end="4"/>
                                            </p:txEl>
                                          </p:spTgt>
                                        </p:tgtEl>
                                        <p:attrNameLst>
                                          <p:attrName>style.visibility</p:attrName>
                                        </p:attrNameLst>
                                      </p:cBhvr>
                                      <p:to>
                                        <p:strVal val="visible"/>
                                      </p:to>
                                    </p:set>
                                    <p:animEffect transition="in" filter="strips(downRight)">
                                      <p:cBhvr>
                                        <p:cTn id="12" dur="500"/>
                                        <p:tgtEl>
                                          <p:spTgt spid="380931">
                                            <p:txEl>
                                              <p:pRg st="4" end="4"/>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80931">
                                            <p:txEl>
                                              <p:pRg st="5" end="5"/>
                                            </p:txEl>
                                          </p:spTgt>
                                        </p:tgtEl>
                                        <p:attrNameLst>
                                          <p:attrName>style.visibility</p:attrName>
                                        </p:attrNameLst>
                                      </p:cBhvr>
                                      <p:to>
                                        <p:strVal val="visible"/>
                                      </p:to>
                                    </p:set>
                                    <p:animEffect transition="in" filter="strips(downRight)">
                                      <p:cBhvr>
                                        <p:cTn id="15" dur="500"/>
                                        <p:tgtEl>
                                          <p:spTgt spid="380931">
                                            <p:txEl>
                                              <p:pRg st="5" end="5"/>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380931">
                                            <p:txEl>
                                              <p:pRg st="6" end="6"/>
                                            </p:txEl>
                                          </p:spTgt>
                                        </p:tgtEl>
                                        <p:attrNameLst>
                                          <p:attrName>style.visibility</p:attrName>
                                        </p:attrNameLst>
                                      </p:cBhvr>
                                      <p:to>
                                        <p:strVal val="visible"/>
                                      </p:to>
                                    </p:set>
                                    <p:animEffect transition="in" filter="strips(downRight)">
                                      <p:cBhvr>
                                        <p:cTn id="18" dur="500"/>
                                        <p:tgtEl>
                                          <p:spTgt spid="380931">
                                            <p:txEl>
                                              <p:pRg st="6" end="6"/>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380931">
                                            <p:txEl>
                                              <p:pRg st="7" end="7"/>
                                            </p:txEl>
                                          </p:spTgt>
                                        </p:tgtEl>
                                        <p:attrNameLst>
                                          <p:attrName>style.visibility</p:attrName>
                                        </p:attrNameLst>
                                      </p:cBhvr>
                                      <p:to>
                                        <p:strVal val="visible"/>
                                      </p:to>
                                    </p:set>
                                    <p:animEffect transition="in" filter="strips(downRight)">
                                      <p:cBhvr>
                                        <p:cTn id="21" dur="500"/>
                                        <p:tgtEl>
                                          <p:spTgt spid="380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3DB786B-F5C1-4E92-B497-A09C80907AE8}" type="slidenum">
              <a:rPr lang="en-US" altLang="zh-CN" sz="1400" b="0"/>
              <a:pPr eaLnBrk="1" hangingPunct="1"/>
              <a:t>22</a:t>
            </a:fld>
            <a:endParaRPr lang="en-US" altLang="zh-CN" sz="1400" b="0"/>
          </a:p>
        </p:txBody>
      </p:sp>
      <p:sp>
        <p:nvSpPr>
          <p:cNvPr id="37891" name="Rectangle 2"/>
          <p:cNvSpPr>
            <a:spLocks noGrp="1" noChangeArrowheads="1"/>
          </p:cNvSpPr>
          <p:nvPr>
            <p:ph type="title"/>
          </p:nvPr>
        </p:nvSpPr>
        <p:spPr/>
        <p:txBody>
          <a:bodyPr/>
          <a:lstStyle/>
          <a:p>
            <a:pPr eaLnBrk="1" hangingPunct="1"/>
            <a:r>
              <a:rPr lang="zh-CN" altLang="en-US"/>
              <a:t>信道分配</a:t>
            </a:r>
          </a:p>
        </p:txBody>
      </p:sp>
      <p:sp>
        <p:nvSpPr>
          <p:cNvPr id="37892" name="Rectangle 3"/>
          <p:cNvSpPr>
            <a:spLocks noGrp="1" noChangeArrowheads="1"/>
          </p:cNvSpPr>
          <p:nvPr>
            <p:ph type="body" idx="1"/>
          </p:nvPr>
        </p:nvSpPr>
        <p:spPr>
          <a:xfrm>
            <a:off x="844551" y="2017713"/>
            <a:ext cx="8110537" cy="4114800"/>
          </a:xfrm>
        </p:spPr>
        <p:txBody>
          <a:bodyPr>
            <a:normAutofit fontScale="92500"/>
          </a:bodyPr>
          <a:lstStyle/>
          <a:p>
            <a:pPr eaLnBrk="1" hangingPunct="1"/>
            <a:r>
              <a:rPr lang="zh-CN" altLang="en-US" sz="2400" b="1" dirty="0"/>
              <a:t>静态分配：如传统的</a:t>
            </a:r>
            <a:r>
              <a:rPr lang="en-US" altLang="zh-CN" sz="2400" b="1" dirty="0"/>
              <a:t>FDM</a:t>
            </a:r>
            <a:r>
              <a:rPr lang="zh-CN" altLang="en-US" sz="2400" b="1" dirty="0"/>
              <a:t>或</a:t>
            </a:r>
            <a:r>
              <a:rPr lang="en-US" altLang="zh-CN" sz="2400" b="1" dirty="0"/>
              <a:t>TDM</a:t>
            </a:r>
            <a:r>
              <a:rPr lang="zh-CN" altLang="en-US" sz="2400" b="1" dirty="0"/>
              <a:t>，如果有</a:t>
            </a:r>
            <a:r>
              <a:rPr lang="en-US" altLang="zh-CN" sz="2400" b="1" dirty="0"/>
              <a:t>N</a:t>
            </a:r>
            <a:r>
              <a:rPr lang="zh-CN" altLang="en-US" sz="2400" b="1" dirty="0"/>
              <a:t>个用户，把带宽（频率范围）或时间分成</a:t>
            </a:r>
            <a:r>
              <a:rPr lang="en-US" altLang="zh-CN" sz="2400" b="1" dirty="0"/>
              <a:t>N</a:t>
            </a:r>
            <a:r>
              <a:rPr lang="zh-CN" altLang="en-US" sz="2400" b="1" dirty="0"/>
              <a:t>份，每个用户静态地占用一个。缺点是不能有效地处理突发数据，且用户无数据传输时浪费资源，灵活性差。</a:t>
            </a:r>
          </a:p>
          <a:p>
            <a:pPr eaLnBrk="1" hangingPunct="1"/>
            <a:r>
              <a:rPr lang="zh-CN" altLang="en-US" sz="2400" b="1" dirty="0"/>
              <a:t>动态分配：主要分为两种：</a:t>
            </a:r>
          </a:p>
          <a:p>
            <a:pPr lvl="1" eaLnBrk="1" hangingPunct="1"/>
            <a:r>
              <a:rPr lang="zh-CN" altLang="en-US" sz="2000" b="1" dirty="0"/>
              <a:t>随机访问（争用，</a:t>
            </a:r>
            <a:r>
              <a:rPr lang="en-US" altLang="zh-CN" sz="2000" b="1" dirty="0"/>
              <a:t>contention</a:t>
            </a:r>
            <a:r>
              <a:rPr lang="zh-CN" altLang="en-US" sz="2000" b="1" dirty="0"/>
              <a:t>）：只要有数据，就可发送，发生冲突后再采取措施来解决冲突。适用于负载轻的网络，负载重时效率低，例如</a:t>
            </a:r>
            <a:r>
              <a:rPr lang="en-US" altLang="zh-CN" sz="2000" b="1" dirty="0"/>
              <a:t>ALOHA</a:t>
            </a:r>
            <a:r>
              <a:rPr lang="zh-CN" altLang="en-US" sz="2000" b="1" dirty="0"/>
              <a:t>、</a:t>
            </a:r>
            <a:r>
              <a:rPr lang="en-US" altLang="zh-CN" sz="2000" b="1" dirty="0"/>
              <a:t>CSMA</a:t>
            </a:r>
          </a:p>
          <a:p>
            <a:pPr lvl="1" eaLnBrk="1" hangingPunct="1"/>
            <a:r>
              <a:rPr lang="zh-CN" altLang="en-US" sz="2000" b="1" dirty="0"/>
              <a:t>控制访问（无争用，</a:t>
            </a:r>
            <a:r>
              <a:rPr lang="en-US" altLang="zh-CN" sz="2000" b="1" dirty="0"/>
              <a:t>contention-free</a:t>
            </a:r>
            <a:r>
              <a:rPr lang="zh-CN" altLang="en-US" sz="2000" b="1" dirty="0"/>
              <a:t>）：发送用户必须先获得发送的权利，再发送数据，不会发生冲突。在负载重的网络中可获得很高的信道利用率。主要有轮询（</a:t>
            </a:r>
            <a:r>
              <a:rPr lang="en-US" altLang="zh-CN" sz="2000" b="1" dirty="0" smtClean="0"/>
              <a:t>round-robin polling</a:t>
            </a:r>
            <a:r>
              <a:rPr lang="zh-CN" altLang="en-US" sz="2000" b="1" dirty="0" smtClean="0"/>
              <a:t>）</a:t>
            </a:r>
            <a:r>
              <a:rPr lang="zh-CN" altLang="en-US" sz="2000" b="1" dirty="0"/>
              <a:t>和</a:t>
            </a:r>
            <a:r>
              <a:rPr lang="zh-CN" altLang="en-US" sz="2000" b="1" dirty="0" smtClean="0"/>
              <a:t>预留（</a:t>
            </a:r>
            <a:r>
              <a:rPr lang="en-US" altLang="zh-CN" sz="2000" b="1" dirty="0"/>
              <a:t>reservation</a:t>
            </a:r>
            <a:r>
              <a:rPr lang="zh-CN" altLang="en-US" sz="2000" b="1" dirty="0"/>
              <a:t>）两种方式，例如</a:t>
            </a:r>
            <a:r>
              <a:rPr lang="en-US" altLang="zh-CN" sz="2000" b="1" dirty="0"/>
              <a:t>802.11</a:t>
            </a:r>
            <a:r>
              <a:rPr lang="zh-CN" altLang="en-US" sz="2000" b="1" dirty="0"/>
              <a:t>的</a:t>
            </a:r>
            <a:r>
              <a:rPr lang="en-US" altLang="zh-CN" sz="2000" b="1" dirty="0"/>
              <a:t>PCF</a:t>
            </a:r>
            <a:r>
              <a:rPr lang="zh-CN" altLang="en-US" sz="2000" b="1" dirty="0"/>
              <a:t>模式、位图协议等</a:t>
            </a:r>
          </a:p>
          <a:p>
            <a:pPr lvl="2" eaLnBrk="1" hangingPunct="1"/>
            <a:endParaRPr lang="en-US" altLang="zh-CN" sz="1800" b="1" dirty="0"/>
          </a:p>
        </p:txBody>
      </p:sp>
      <p:sp>
        <p:nvSpPr>
          <p:cNvPr id="381956" name="Rectangle 4"/>
          <p:cNvSpPr>
            <a:spLocks noChangeArrowheads="1"/>
          </p:cNvSpPr>
          <p:nvPr/>
        </p:nvSpPr>
        <p:spPr bwMode="auto">
          <a:xfrm>
            <a:off x="1114747" y="6021288"/>
            <a:ext cx="7705725" cy="647800"/>
          </a:xfrm>
          <a:prstGeom prst="rect">
            <a:avLst/>
          </a:prstGeom>
          <a:solidFill>
            <a:schemeClr val="bg1"/>
          </a:solidFill>
          <a:ln w="9525">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dirty="0"/>
              <a:t>结合争用和无争用协议的优势，人们提出了有限竞争（</a:t>
            </a:r>
            <a:r>
              <a:rPr lang="en-US" altLang="zh-CN" sz="2000" dirty="0"/>
              <a:t>Limited-contention</a:t>
            </a:r>
            <a:r>
              <a:rPr lang="zh-CN" altLang="en-US" sz="2000" dirty="0"/>
              <a:t>）协议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81956"/>
                                        </p:tgtEl>
                                        <p:attrNameLst>
                                          <p:attrName>style.visibility</p:attrName>
                                        </p:attrNameLst>
                                      </p:cBhvr>
                                      <p:to>
                                        <p:strVal val="visible"/>
                                      </p:to>
                                    </p:set>
                                    <p:animEffect transition="in" filter="strips(downRight)">
                                      <p:cBhvr>
                                        <p:cTn id="7" dur="500"/>
                                        <p:tgtEl>
                                          <p:spTgt spid="381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CEBAC438-C2CA-44D9-9D4E-6162FCDBC1F5}" type="slidenum">
              <a:rPr lang="en-US" altLang="zh-CN" sz="1400" b="0"/>
              <a:pPr eaLnBrk="1" hangingPunct="1"/>
              <a:t>23</a:t>
            </a:fld>
            <a:endParaRPr lang="en-US" altLang="zh-CN" sz="1400" b="0"/>
          </a:p>
        </p:txBody>
      </p:sp>
      <p:sp>
        <p:nvSpPr>
          <p:cNvPr id="38915" name="Rectangle 2"/>
          <p:cNvSpPr>
            <a:spLocks noGrp="1" noChangeArrowheads="1"/>
          </p:cNvSpPr>
          <p:nvPr>
            <p:ph type="title"/>
          </p:nvPr>
        </p:nvSpPr>
        <p:spPr/>
        <p:txBody>
          <a:bodyPr/>
          <a:lstStyle/>
          <a:p>
            <a:pPr eaLnBrk="1" hangingPunct="1"/>
            <a:r>
              <a:rPr lang="zh-CN" altLang="en-US"/>
              <a:t>多路访问协议</a:t>
            </a:r>
          </a:p>
        </p:txBody>
      </p:sp>
      <p:sp>
        <p:nvSpPr>
          <p:cNvPr id="38916" name="Rectangle 3"/>
          <p:cNvSpPr>
            <a:spLocks noGrp="1" noChangeArrowheads="1"/>
          </p:cNvSpPr>
          <p:nvPr>
            <p:ph type="body" idx="1"/>
          </p:nvPr>
        </p:nvSpPr>
        <p:spPr/>
        <p:txBody>
          <a:bodyPr/>
          <a:lstStyle/>
          <a:p>
            <a:pPr eaLnBrk="1" hangingPunct="1"/>
            <a:r>
              <a:rPr lang="en-US" altLang="zh-CN" dirty="0"/>
              <a:t>ALOHA</a:t>
            </a:r>
          </a:p>
          <a:p>
            <a:pPr eaLnBrk="1" hangingPunct="1"/>
            <a:r>
              <a:rPr lang="en-US" altLang="zh-CN" dirty="0"/>
              <a:t>CSMA</a:t>
            </a:r>
            <a:r>
              <a:rPr lang="zh-CN" altLang="en-US" dirty="0"/>
              <a:t>协议</a:t>
            </a:r>
          </a:p>
          <a:p>
            <a:pPr eaLnBrk="1" hangingPunct="1"/>
            <a:r>
              <a:rPr lang="zh-CN" altLang="en-US" dirty="0"/>
              <a:t>轮询协议</a:t>
            </a:r>
          </a:p>
          <a:p>
            <a:pPr eaLnBrk="1" hangingPunct="1"/>
            <a:endParaRPr lang="zh-CN" altLang="en-US" dirty="0"/>
          </a:p>
          <a:p>
            <a:pPr eaLnBrk="1" hangingPunct="1"/>
            <a:endParaRPr lang="en-US" altLang="zh-CN" dirty="0"/>
          </a:p>
        </p:txBody>
      </p:sp>
      <p:grpSp>
        <p:nvGrpSpPr>
          <p:cNvPr id="2" name="Group 7"/>
          <p:cNvGrpSpPr>
            <a:grpSpLocks/>
          </p:cNvGrpSpPr>
          <p:nvPr/>
        </p:nvGrpSpPr>
        <p:grpSpPr bwMode="auto">
          <a:xfrm>
            <a:off x="3851275" y="2060575"/>
            <a:ext cx="2160588" cy="1008063"/>
            <a:chOff x="2426" y="1298"/>
            <a:chExt cx="1361" cy="635"/>
          </a:xfrm>
        </p:grpSpPr>
        <p:sp>
          <p:nvSpPr>
            <p:cNvPr id="38919" name="AutoShape 4"/>
            <p:cNvSpPr>
              <a:spLocks/>
            </p:cNvSpPr>
            <p:nvPr/>
          </p:nvSpPr>
          <p:spPr bwMode="auto">
            <a:xfrm>
              <a:off x="2426" y="1298"/>
              <a:ext cx="91" cy="635"/>
            </a:xfrm>
            <a:prstGeom prst="rightBrace">
              <a:avLst>
                <a:gd name="adj1" fmla="val 5815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20" name="Text Box 5"/>
            <p:cNvSpPr txBox="1">
              <a:spLocks noChangeArrowheads="1"/>
            </p:cNvSpPr>
            <p:nvPr/>
          </p:nvSpPr>
          <p:spPr bwMode="auto">
            <a:xfrm>
              <a:off x="2517" y="1464"/>
              <a:ext cx="1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a:t>Contention</a:t>
              </a:r>
            </a:p>
          </p:txBody>
        </p:sp>
      </p:grpSp>
      <p:sp>
        <p:nvSpPr>
          <p:cNvPr id="391174" name="Text Box 6"/>
          <p:cNvSpPr txBox="1">
            <a:spLocks noChangeArrowheads="1"/>
          </p:cNvSpPr>
          <p:nvPr/>
        </p:nvSpPr>
        <p:spPr bwMode="auto">
          <a:xfrm>
            <a:off x="3995738" y="321310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a:t>Contention-free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1174"/>
                                        </p:tgtEl>
                                        <p:attrNameLst>
                                          <p:attrName>style.visibility</p:attrName>
                                        </p:attrNameLst>
                                      </p:cBhvr>
                                      <p:to>
                                        <p:strVal val="visible"/>
                                      </p:to>
                                    </p:set>
                                    <p:animEffect transition="in" filter="blinds(horizontal)">
                                      <p:cBhvr>
                                        <p:cTn id="12" dur="500"/>
                                        <p:tgtEl>
                                          <p:spTgt spid="39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29800F7-AEA2-483F-ABD1-D44742B9AE4A}" type="slidenum">
              <a:rPr lang="en-US" altLang="zh-CN" sz="1400" b="0"/>
              <a:pPr eaLnBrk="1" hangingPunct="1"/>
              <a:t>24</a:t>
            </a:fld>
            <a:endParaRPr lang="en-US" altLang="zh-CN" sz="1400" b="0"/>
          </a:p>
        </p:txBody>
      </p:sp>
      <p:sp>
        <p:nvSpPr>
          <p:cNvPr id="39939" name="Rectangle 2"/>
          <p:cNvSpPr>
            <a:spLocks noGrp="1" noChangeArrowheads="1"/>
          </p:cNvSpPr>
          <p:nvPr>
            <p:ph type="title"/>
          </p:nvPr>
        </p:nvSpPr>
        <p:spPr/>
        <p:txBody>
          <a:bodyPr/>
          <a:lstStyle/>
          <a:p>
            <a:pPr eaLnBrk="1" hangingPunct="1"/>
            <a:r>
              <a:rPr lang="zh-CN" altLang="en-US"/>
              <a:t>多路访问协议</a:t>
            </a:r>
          </a:p>
        </p:txBody>
      </p:sp>
      <p:sp>
        <p:nvSpPr>
          <p:cNvPr id="39940" name="Rectangle 3"/>
          <p:cNvSpPr>
            <a:spLocks noGrp="1" noChangeArrowheads="1"/>
          </p:cNvSpPr>
          <p:nvPr>
            <p:ph type="body" idx="1"/>
          </p:nvPr>
        </p:nvSpPr>
        <p:spPr/>
        <p:txBody>
          <a:bodyPr/>
          <a:lstStyle/>
          <a:p>
            <a:pPr eaLnBrk="1" hangingPunct="1"/>
            <a:r>
              <a:rPr lang="en-US" altLang="zh-CN">
                <a:solidFill>
                  <a:schemeClr val="hlink"/>
                </a:solidFill>
              </a:rPr>
              <a:t>ALOHA</a:t>
            </a:r>
          </a:p>
          <a:p>
            <a:pPr eaLnBrk="1" hangingPunct="1"/>
            <a:r>
              <a:rPr lang="en-US" altLang="zh-CN"/>
              <a:t>CSMA</a:t>
            </a:r>
            <a:r>
              <a:rPr lang="zh-CN" altLang="en-US"/>
              <a:t>协议</a:t>
            </a:r>
          </a:p>
          <a:p>
            <a:pPr eaLnBrk="1" hangingPunct="1"/>
            <a:r>
              <a:rPr lang="zh-CN" altLang="en-US"/>
              <a:t>轮询协议</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EA4811F-60A6-4FF3-88F5-2952816BD4E6}" type="slidenum">
              <a:rPr lang="en-US" altLang="zh-CN" sz="1400" b="0"/>
              <a:pPr eaLnBrk="1" hangingPunct="1"/>
              <a:t>25</a:t>
            </a:fld>
            <a:endParaRPr lang="en-US" altLang="zh-CN" sz="1400" b="0"/>
          </a:p>
        </p:txBody>
      </p:sp>
      <p:sp>
        <p:nvSpPr>
          <p:cNvPr id="40963" name="Rectangle 2"/>
          <p:cNvSpPr>
            <a:spLocks noGrp="1" noChangeArrowheads="1"/>
          </p:cNvSpPr>
          <p:nvPr>
            <p:ph type="title"/>
          </p:nvPr>
        </p:nvSpPr>
        <p:spPr/>
        <p:txBody>
          <a:bodyPr/>
          <a:lstStyle/>
          <a:p>
            <a:pPr eaLnBrk="1" hangingPunct="1"/>
            <a:r>
              <a:rPr lang="en-US" altLang="zh-CN"/>
              <a:t>ALOHA</a:t>
            </a:r>
            <a:r>
              <a:rPr lang="zh-CN" altLang="en-US"/>
              <a:t>协议</a:t>
            </a:r>
          </a:p>
        </p:txBody>
      </p:sp>
      <p:sp>
        <p:nvSpPr>
          <p:cNvPr id="40964" name="Rectangle 3"/>
          <p:cNvSpPr>
            <a:spLocks noGrp="1" noChangeArrowheads="1"/>
          </p:cNvSpPr>
          <p:nvPr>
            <p:ph type="body" idx="1"/>
          </p:nvPr>
        </p:nvSpPr>
        <p:spPr>
          <a:xfrm>
            <a:off x="1182688" y="2017713"/>
            <a:ext cx="7772400" cy="4435475"/>
          </a:xfrm>
        </p:spPr>
        <p:txBody>
          <a:bodyPr/>
          <a:lstStyle/>
          <a:p>
            <a:pPr eaLnBrk="1" hangingPunct="1"/>
            <a:r>
              <a:rPr lang="zh-CN" altLang="en-US" sz="2800" b="1" dirty="0"/>
              <a:t>纯</a:t>
            </a:r>
            <a:r>
              <a:rPr lang="en-US" altLang="zh-CN" sz="2800" b="1" dirty="0"/>
              <a:t>ALOHA</a:t>
            </a:r>
            <a:r>
              <a:rPr lang="zh-CN" altLang="en-US" sz="2800" b="1" dirty="0"/>
              <a:t>：连续时间模型</a:t>
            </a:r>
          </a:p>
          <a:p>
            <a:pPr lvl="1" eaLnBrk="1" hangingPunct="1"/>
            <a:r>
              <a:rPr lang="zh-CN" altLang="en-US" sz="2400" b="1" dirty="0"/>
              <a:t>每个站点只要有数据，就可在任意时间发送</a:t>
            </a:r>
          </a:p>
          <a:p>
            <a:pPr lvl="1" eaLnBrk="1" hangingPunct="1"/>
            <a:r>
              <a:rPr lang="zh-CN" altLang="en-US" sz="2400" b="1" dirty="0"/>
              <a:t>通过监听信道来发现是否发生冲突</a:t>
            </a:r>
          </a:p>
          <a:p>
            <a:pPr lvl="1" eaLnBrk="1" hangingPunct="1"/>
            <a:r>
              <a:rPr lang="zh-CN" altLang="en-US" sz="2400" b="1" dirty="0"/>
              <a:t>若冲突，则等待一段随机时间，再重新发送</a:t>
            </a:r>
          </a:p>
          <a:p>
            <a:pPr eaLnBrk="1" hangingPunct="1"/>
            <a:r>
              <a:rPr lang="zh-CN" altLang="en-US" sz="2800" b="1" dirty="0"/>
              <a:t>分槽</a:t>
            </a:r>
            <a:r>
              <a:rPr lang="en-US" altLang="zh-CN" sz="2800" b="1" dirty="0"/>
              <a:t>ALOHA</a:t>
            </a:r>
            <a:r>
              <a:rPr lang="zh-CN" altLang="en-US" sz="2800" b="1" dirty="0"/>
              <a:t>：离散时间模型</a:t>
            </a:r>
          </a:p>
          <a:p>
            <a:pPr lvl="1" eaLnBrk="1" hangingPunct="1"/>
            <a:r>
              <a:rPr lang="zh-CN" altLang="en-US" sz="2400" b="1" dirty="0"/>
              <a:t>每个站点的数据发送只能在某个时槽（也被称为时隙，</a:t>
            </a:r>
            <a:r>
              <a:rPr lang="en-US" altLang="zh-CN" sz="2400" b="1" dirty="0"/>
              <a:t>Time Slot</a:t>
            </a:r>
            <a:r>
              <a:rPr lang="zh-CN" altLang="en-US" sz="2400" b="1" dirty="0"/>
              <a:t>）的开始</a:t>
            </a:r>
          </a:p>
          <a:p>
            <a:pPr lvl="1" eaLnBrk="1" hangingPunct="1"/>
            <a:r>
              <a:rPr lang="zh-CN" altLang="en-US" sz="2400" b="1" dirty="0"/>
              <a:t>通过监听信道来发现是否发生冲突</a:t>
            </a:r>
          </a:p>
          <a:p>
            <a:pPr lvl="1" eaLnBrk="1" hangingPunct="1"/>
            <a:r>
              <a:rPr lang="zh-CN" altLang="en-US" sz="2400" b="1" dirty="0"/>
              <a:t>若冲突，则等待一段随机时间（以时槽为单位），再重新发送</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1"/>
          <p:cNvSpPr>
            <a:spLocks noChangeArrowheads="1"/>
          </p:cNvSpPr>
          <p:nvPr/>
        </p:nvSpPr>
        <p:spPr bwMode="auto">
          <a:xfrm>
            <a:off x="857224" y="3500438"/>
            <a:ext cx="936625" cy="3603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 name="Rectangle 2"/>
          <p:cNvSpPr>
            <a:spLocks noGrp="1" noChangeArrowheads="1"/>
          </p:cNvSpPr>
          <p:nvPr>
            <p:ph type="title"/>
          </p:nvPr>
        </p:nvSpPr>
        <p:spPr>
          <a:xfrm>
            <a:off x="1150938" y="214313"/>
            <a:ext cx="7793037" cy="1462087"/>
          </a:xfrm>
        </p:spPr>
        <p:txBody>
          <a:bodyPr/>
          <a:lstStyle/>
          <a:p>
            <a:pPr eaLnBrk="1" hangingPunct="1"/>
            <a:r>
              <a:rPr lang="en-US" altLang="zh-CN" dirty="0"/>
              <a:t>ALOHA</a:t>
            </a:r>
            <a:r>
              <a:rPr lang="zh-CN" altLang="en-US" dirty="0"/>
              <a:t>性能</a:t>
            </a:r>
          </a:p>
        </p:txBody>
      </p:sp>
      <p:sp>
        <p:nvSpPr>
          <p:cNvPr id="6" name="Rectangle 3"/>
          <p:cNvSpPr txBox="1">
            <a:spLocks noChangeArrowheads="1"/>
          </p:cNvSpPr>
          <p:nvPr/>
        </p:nvSpPr>
        <p:spPr bwMode="auto">
          <a:xfrm>
            <a:off x="39688" y="1844675"/>
            <a:ext cx="7772400"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folHlink"/>
              </a:buClr>
              <a:buSzPct val="60000"/>
              <a:buFont typeface="Wingdings" panose="05000000000000000000" pitchFamily="2" charset="2"/>
              <a:buChar char="n"/>
              <a:tabLst/>
              <a:defRPr/>
            </a:pPr>
            <a:r>
              <a:rPr kumimoji="0" lang="zh-CN" altLang="en-US" sz="1800" b="1" i="0" u="none" strike="noStrike" kern="0" cap="none" spc="0" normalizeH="0" baseline="0" noProof="0" dirty="0">
                <a:ln>
                  <a:noFill/>
                </a:ln>
                <a:solidFill>
                  <a:schemeClr val="tx1"/>
                </a:solidFill>
                <a:effectLst/>
                <a:uLnTx/>
                <a:uFillTx/>
                <a:latin typeface="+mn-lt"/>
                <a:ea typeface="+mn-ea"/>
                <a:cs typeface="+mn-cs"/>
              </a:rPr>
              <a:t>假设在每个帧传输时间</a:t>
            </a:r>
            <a:r>
              <a:rPr kumimoji="0" lang="en-US" altLang="zh-CN" sz="1800" b="1" i="0" u="none" strike="noStrike" kern="0" cap="none" spc="0" normalizeH="0" baseline="0" noProof="0" dirty="0">
                <a:ln>
                  <a:noFill/>
                </a:ln>
                <a:solidFill>
                  <a:schemeClr val="tx1"/>
                </a:solidFill>
                <a:effectLst/>
                <a:uLnTx/>
                <a:uFillTx/>
                <a:latin typeface="+mn-lt"/>
                <a:ea typeface="+mn-ea"/>
                <a:cs typeface="+mn-cs"/>
              </a:rPr>
              <a:t>T</a:t>
            </a:r>
            <a:r>
              <a:rPr kumimoji="0" lang="zh-CN" altLang="en-US" sz="1800" b="1" i="0" u="none" strike="noStrike" kern="0" cap="none" spc="0" normalizeH="0" baseline="0" noProof="0" dirty="0">
                <a:ln>
                  <a:noFill/>
                </a:ln>
                <a:solidFill>
                  <a:schemeClr val="tx1"/>
                </a:solidFill>
                <a:effectLst/>
                <a:uLnTx/>
                <a:uFillTx/>
                <a:latin typeface="+mn-lt"/>
                <a:ea typeface="+mn-ea"/>
                <a:cs typeface="+mn-cs"/>
              </a:rPr>
              <a:t>（时槽）传输帧的数量符合均值为</a:t>
            </a:r>
            <a:r>
              <a:rPr kumimoji="0" lang="en-US" altLang="zh-CN" sz="1800" b="1" i="0" u="none" strike="noStrike" kern="0" cap="none" spc="0" normalizeH="0" baseline="0" noProof="0" dirty="0">
                <a:ln>
                  <a:noFill/>
                </a:ln>
                <a:solidFill>
                  <a:schemeClr val="tx1"/>
                </a:solidFill>
                <a:effectLst/>
                <a:uLnTx/>
                <a:uFillTx/>
                <a:latin typeface="+mn-lt"/>
                <a:ea typeface="+mn-ea"/>
                <a:cs typeface="+mn-cs"/>
              </a:rPr>
              <a:t>G</a:t>
            </a:r>
            <a:r>
              <a:rPr kumimoji="0" lang="zh-CN" altLang="en-US" sz="1800" b="1" i="0" u="none" strike="noStrike" kern="0" cap="none" spc="0" normalizeH="0" baseline="0" noProof="0" dirty="0">
                <a:ln>
                  <a:noFill/>
                </a:ln>
                <a:solidFill>
                  <a:schemeClr val="tx1"/>
                </a:solidFill>
                <a:effectLst/>
                <a:uLnTx/>
                <a:uFillTx/>
                <a:latin typeface="+mn-lt"/>
                <a:ea typeface="+mn-ea"/>
                <a:cs typeface="+mn-cs"/>
              </a:rPr>
              <a:t>的泊松分布</a:t>
            </a:r>
          </a:p>
        </p:txBody>
      </p:sp>
      <p:graphicFrame>
        <p:nvGraphicFramePr>
          <p:cNvPr id="7" name="Object 11"/>
          <p:cNvGraphicFramePr>
            <a:graphicFrameLocks noChangeAspect="1"/>
          </p:cNvGraphicFramePr>
          <p:nvPr/>
        </p:nvGraphicFramePr>
        <p:xfrm>
          <a:off x="7740650" y="1658938"/>
          <a:ext cx="1368425" cy="617537"/>
        </p:xfrm>
        <a:graphic>
          <a:graphicData uri="http://schemas.openxmlformats.org/presentationml/2006/ole">
            <mc:AlternateContent xmlns:mc="http://schemas.openxmlformats.org/markup-compatibility/2006">
              <mc:Choice xmlns:v="urn:schemas-microsoft-com:vml" Requires="v">
                <p:oleObj spid="_x0000_s2155" name="Equation" r:id="rId4" imgW="927100" imgH="419100" progId="">
                  <p:embed/>
                </p:oleObj>
              </mc:Choice>
              <mc:Fallback>
                <p:oleObj name="Equation" r:id="rId4" imgW="927100" imgH="419100"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58938"/>
                        <a:ext cx="136842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37"/>
          <p:cNvGrpSpPr>
            <a:grpSpLocks/>
          </p:cNvGrpSpPr>
          <p:nvPr/>
        </p:nvGrpSpPr>
        <p:grpSpPr bwMode="auto">
          <a:xfrm>
            <a:off x="1476375" y="4724400"/>
            <a:ext cx="7142163" cy="1944688"/>
            <a:chOff x="1148" y="3067"/>
            <a:chExt cx="4499" cy="1225"/>
          </a:xfrm>
        </p:grpSpPr>
        <p:grpSp>
          <p:nvGrpSpPr>
            <p:cNvPr id="9" name="Group 34"/>
            <p:cNvGrpSpPr>
              <a:grpSpLocks/>
            </p:cNvGrpSpPr>
            <p:nvPr/>
          </p:nvGrpSpPr>
          <p:grpSpPr bwMode="auto">
            <a:xfrm>
              <a:off x="1148" y="3067"/>
              <a:ext cx="4499" cy="1225"/>
              <a:chOff x="1148" y="3067"/>
              <a:chExt cx="4499" cy="1225"/>
            </a:xfrm>
          </p:grpSpPr>
          <p:pic>
            <p:nvPicPr>
              <p:cNvPr id="12"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 y="3067"/>
                <a:ext cx="4499"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Text Box 31"/>
              <p:cNvSpPr txBox="1">
                <a:spLocks noChangeArrowheads="1"/>
              </p:cNvSpPr>
              <p:nvPr/>
            </p:nvSpPr>
            <p:spPr bwMode="auto">
              <a:xfrm>
                <a:off x="3107" y="408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G</a:t>
                </a:r>
              </a:p>
            </p:txBody>
          </p:sp>
        </p:grpSp>
        <p:sp>
          <p:nvSpPr>
            <p:cNvPr id="10" name="Text Box 35"/>
            <p:cNvSpPr txBox="1">
              <a:spLocks noChangeArrowheads="1"/>
            </p:cNvSpPr>
            <p:nvPr/>
          </p:nvSpPr>
          <p:spPr bwMode="auto">
            <a:xfrm>
              <a:off x="2109" y="356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0.18</a:t>
              </a:r>
            </a:p>
          </p:txBody>
        </p:sp>
        <p:sp>
          <p:nvSpPr>
            <p:cNvPr id="11" name="Text Box 36"/>
            <p:cNvSpPr txBox="1">
              <a:spLocks noChangeArrowheads="1"/>
            </p:cNvSpPr>
            <p:nvPr/>
          </p:nvSpPr>
          <p:spPr bwMode="auto">
            <a:xfrm>
              <a:off x="2744" y="3173"/>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0.36</a:t>
              </a:r>
            </a:p>
          </p:txBody>
        </p:sp>
      </p:grpSp>
      <p:grpSp>
        <p:nvGrpSpPr>
          <p:cNvPr id="14" name="Group 62"/>
          <p:cNvGrpSpPr>
            <a:grpSpLocks/>
          </p:cNvGrpSpPr>
          <p:nvPr/>
        </p:nvGrpSpPr>
        <p:grpSpPr bwMode="auto">
          <a:xfrm>
            <a:off x="0" y="2533650"/>
            <a:ext cx="3851275" cy="2174875"/>
            <a:chOff x="0" y="1339"/>
            <a:chExt cx="2426" cy="1370"/>
          </a:xfrm>
        </p:grpSpPr>
        <p:sp>
          <p:nvSpPr>
            <p:cNvPr id="15" name="Rectangle 5"/>
            <p:cNvSpPr>
              <a:spLocks noChangeArrowheads="1"/>
            </p:cNvSpPr>
            <p:nvPr/>
          </p:nvSpPr>
          <p:spPr bwMode="auto">
            <a:xfrm>
              <a:off x="1020" y="1888"/>
              <a:ext cx="590" cy="227"/>
            </a:xfrm>
            <a:prstGeom prst="rect">
              <a:avLst/>
            </a:prstGeom>
            <a:solidFill>
              <a:schemeClr val="accent2"/>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 name="Text Box 8"/>
            <p:cNvSpPr txBox="1">
              <a:spLocks noChangeArrowheads="1"/>
            </p:cNvSpPr>
            <p:nvPr/>
          </p:nvSpPr>
          <p:spPr bwMode="auto">
            <a:xfrm>
              <a:off x="476" y="1339"/>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纯</a:t>
              </a:r>
              <a:r>
                <a:rPr lang="en-US" altLang="zh-CN" sz="1800"/>
                <a:t>ALOHA</a:t>
              </a:r>
            </a:p>
          </p:txBody>
        </p:sp>
        <p:grpSp>
          <p:nvGrpSpPr>
            <p:cNvPr id="17" name="Group 46"/>
            <p:cNvGrpSpPr>
              <a:grpSpLocks/>
            </p:cNvGrpSpPr>
            <p:nvPr/>
          </p:nvGrpSpPr>
          <p:grpSpPr bwMode="auto">
            <a:xfrm>
              <a:off x="521" y="2478"/>
              <a:ext cx="970" cy="231"/>
              <a:chOff x="1292" y="2659"/>
              <a:chExt cx="970" cy="231"/>
            </a:xfrm>
          </p:grpSpPr>
          <p:graphicFrame>
            <p:nvGraphicFramePr>
              <p:cNvPr id="28" name="Object 12"/>
              <p:cNvGraphicFramePr>
                <a:graphicFrameLocks noChangeAspect="1"/>
              </p:cNvGraphicFramePr>
              <p:nvPr/>
            </p:nvGraphicFramePr>
            <p:xfrm>
              <a:off x="1819" y="2659"/>
              <a:ext cx="443" cy="228"/>
            </p:xfrm>
            <a:graphic>
              <a:graphicData uri="http://schemas.openxmlformats.org/presentationml/2006/ole">
                <mc:AlternateContent xmlns:mc="http://schemas.openxmlformats.org/markup-compatibility/2006">
                  <mc:Choice xmlns:v="urn:schemas-microsoft-com:vml" Requires="v">
                    <p:oleObj spid="_x0000_s2156" name="Equation" r:id="rId7" imgW="393529" imgH="203112" progId="">
                      <p:embed/>
                    </p:oleObj>
                  </mc:Choice>
                  <mc:Fallback>
                    <p:oleObj name="Equation" r:id="rId7" imgW="393529" imgH="203112" progId="">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9" y="2659"/>
                            <a:ext cx="443"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 Box 13"/>
              <p:cNvSpPr txBox="1">
                <a:spLocks noChangeArrowheads="1"/>
              </p:cNvSpPr>
              <p:nvPr/>
            </p:nvSpPr>
            <p:spPr bwMode="auto">
              <a:xfrm>
                <a:off x="1292" y="2659"/>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dirty="0"/>
                  <a:t>吞吐量</a:t>
                </a:r>
              </a:p>
            </p:txBody>
          </p:sp>
        </p:grpSp>
        <p:sp>
          <p:nvSpPr>
            <p:cNvPr id="18" name="Line 15"/>
            <p:cNvSpPr>
              <a:spLocks noChangeShapeType="1"/>
            </p:cNvSpPr>
            <p:nvPr/>
          </p:nvSpPr>
          <p:spPr bwMode="auto">
            <a:xfrm>
              <a:off x="0" y="2296"/>
              <a:ext cx="21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Text Box 16"/>
            <p:cNvSpPr txBox="1">
              <a:spLocks noChangeArrowheads="1"/>
            </p:cNvSpPr>
            <p:nvPr/>
          </p:nvSpPr>
          <p:spPr bwMode="auto">
            <a:xfrm>
              <a:off x="1927" y="2296"/>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600"/>
                <a:t>时间</a:t>
              </a:r>
            </a:p>
          </p:txBody>
        </p:sp>
        <p:sp>
          <p:nvSpPr>
            <p:cNvPr id="20" name="Line 38"/>
            <p:cNvSpPr>
              <a:spLocks noChangeShapeType="1"/>
            </p:cNvSpPr>
            <p:nvPr/>
          </p:nvSpPr>
          <p:spPr bwMode="auto">
            <a:xfrm flipV="1">
              <a:off x="1021"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39"/>
            <p:cNvSpPr>
              <a:spLocks noChangeShapeType="1"/>
            </p:cNvSpPr>
            <p:nvPr/>
          </p:nvSpPr>
          <p:spPr bwMode="auto">
            <a:xfrm flipV="1">
              <a:off x="431"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40"/>
            <p:cNvSpPr>
              <a:spLocks noChangeShapeType="1"/>
            </p:cNvSpPr>
            <p:nvPr/>
          </p:nvSpPr>
          <p:spPr bwMode="auto">
            <a:xfrm flipV="1">
              <a:off x="1611"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Rectangle 41"/>
            <p:cNvSpPr>
              <a:spLocks noChangeArrowheads="1"/>
            </p:cNvSpPr>
            <p:nvPr/>
          </p:nvSpPr>
          <p:spPr bwMode="auto">
            <a:xfrm>
              <a:off x="431" y="1616"/>
              <a:ext cx="590" cy="227"/>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 name="Rectangle 42"/>
            <p:cNvSpPr>
              <a:spLocks noChangeArrowheads="1"/>
            </p:cNvSpPr>
            <p:nvPr/>
          </p:nvSpPr>
          <p:spPr bwMode="auto">
            <a:xfrm>
              <a:off x="1610" y="1616"/>
              <a:ext cx="590" cy="227"/>
            </a:xfrm>
            <a:prstGeom prst="rect">
              <a:avLst/>
            </a:prstGeom>
            <a:solidFill>
              <a:srgbClr val="FF99CC"/>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5" name="Text Box 43"/>
            <p:cNvSpPr txBox="1">
              <a:spLocks noChangeArrowheads="1"/>
            </p:cNvSpPr>
            <p:nvPr/>
          </p:nvSpPr>
          <p:spPr bwMode="auto">
            <a:xfrm>
              <a:off x="930" y="2251"/>
              <a:ext cx="1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t</a:t>
              </a:r>
            </a:p>
          </p:txBody>
        </p:sp>
        <p:sp>
          <p:nvSpPr>
            <p:cNvPr id="26" name="Text Box 44"/>
            <p:cNvSpPr txBox="1">
              <a:spLocks noChangeArrowheads="1"/>
            </p:cNvSpPr>
            <p:nvPr/>
          </p:nvSpPr>
          <p:spPr bwMode="auto">
            <a:xfrm>
              <a:off x="1429" y="2251"/>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t+T</a:t>
              </a:r>
            </a:p>
          </p:txBody>
        </p:sp>
        <p:sp>
          <p:nvSpPr>
            <p:cNvPr id="27" name="Text Box 45"/>
            <p:cNvSpPr txBox="1">
              <a:spLocks noChangeArrowheads="1"/>
            </p:cNvSpPr>
            <p:nvPr/>
          </p:nvSpPr>
          <p:spPr bwMode="auto">
            <a:xfrm>
              <a:off x="249" y="2251"/>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t>t-T</a:t>
              </a:r>
            </a:p>
          </p:txBody>
        </p:sp>
      </p:grpSp>
      <p:grpSp>
        <p:nvGrpSpPr>
          <p:cNvPr id="30" name="Group 63"/>
          <p:cNvGrpSpPr>
            <a:grpSpLocks/>
          </p:cNvGrpSpPr>
          <p:nvPr/>
        </p:nvGrpSpPr>
        <p:grpSpPr bwMode="auto">
          <a:xfrm>
            <a:off x="5184775" y="2541588"/>
            <a:ext cx="3959225" cy="2182812"/>
            <a:chOff x="3266" y="1344"/>
            <a:chExt cx="2494" cy="1375"/>
          </a:xfrm>
        </p:grpSpPr>
        <p:sp>
          <p:nvSpPr>
            <p:cNvPr id="31" name="Text Box 14"/>
            <p:cNvSpPr txBox="1">
              <a:spLocks noChangeArrowheads="1"/>
            </p:cNvSpPr>
            <p:nvPr/>
          </p:nvSpPr>
          <p:spPr bwMode="auto">
            <a:xfrm>
              <a:off x="3696" y="1344"/>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分槽</a:t>
              </a:r>
              <a:r>
                <a:rPr lang="en-US" altLang="zh-CN" sz="1800"/>
                <a:t>ALOHA</a:t>
              </a:r>
            </a:p>
          </p:txBody>
        </p:sp>
        <p:sp>
          <p:nvSpPr>
            <p:cNvPr id="32" name="Rectangle 23"/>
            <p:cNvSpPr>
              <a:spLocks noChangeArrowheads="1"/>
            </p:cNvSpPr>
            <p:nvPr/>
          </p:nvSpPr>
          <p:spPr bwMode="auto">
            <a:xfrm>
              <a:off x="4286" y="1706"/>
              <a:ext cx="544" cy="227"/>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3" name="Rectangle 24"/>
            <p:cNvSpPr>
              <a:spLocks noChangeArrowheads="1"/>
            </p:cNvSpPr>
            <p:nvPr/>
          </p:nvSpPr>
          <p:spPr bwMode="auto">
            <a:xfrm>
              <a:off x="4286" y="1979"/>
              <a:ext cx="544" cy="227"/>
            </a:xfrm>
            <a:prstGeom prst="rect">
              <a:avLst/>
            </a:prstGeom>
            <a:solidFill>
              <a:schemeClr val="accent2"/>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34" name="Group 47"/>
            <p:cNvGrpSpPr>
              <a:grpSpLocks/>
            </p:cNvGrpSpPr>
            <p:nvPr/>
          </p:nvGrpSpPr>
          <p:grpSpPr bwMode="auto">
            <a:xfrm>
              <a:off x="3923" y="2478"/>
              <a:ext cx="908" cy="241"/>
              <a:chOff x="4059" y="2609"/>
              <a:chExt cx="908" cy="241"/>
            </a:xfrm>
          </p:grpSpPr>
          <p:graphicFrame>
            <p:nvGraphicFramePr>
              <p:cNvPr id="46" name="Object 27"/>
              <p:cNvGraphicFramePr>
                <a:graphicFrameLocks noChangeAspect="1"/>
              </p:cNvGraphicFramePr>
              <p:nvPr/>
            </p:nvGraphicFramePr>
            <p:xfrm>
              <a:off x="4581" y="2621"/>
              <a:ext cx="386" cy="229"/>
            </p:xfrm>
            <a:graphic>
              <a:graphicData uri="http://schemas.openxmlformats.org/presentationml/2006/ole">
                <mc:AlternateContent xmlns:mc="http://schemas.openxmlformats.org/markup-compatibility/2006">
                  <mc:Choice xmlns:v="urn:schemas-microsoft-com:vml" Requires="v">
                    <p:oleObj spid="_x0000_s2157" name="Equation" r:id="rId9" imgW="342751" imgH="203112" progId="">
                      <p:embed/>
                    </p:oleObj>
                  </mc:Choice>
                  <mc:Fallback>
                    <p:oleObj name="Equation" r:id="rId9" imgW="342751" imgH="203112" progId="">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 y="2621"/>
                            <a:ext cx="38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 Box 28"/>
              <p:cNvSpPr txBox="1">
                <a:spLocks noChangeArrowheads="1"/>
              </p:cNvSpPr>
              <p:nvPr/>
            </p:nvSpPr>
            <p:spPr bwMode="auto">
              <a:xfrm>
                <a:off x="4059" y="2609"/>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吞吐量</a:t>
                </a:r>
              </a:p>
            </p:txBody>
          </p:sp>
        </p:grpSp>
        <p:sp>
          <p:nvSpPr>
            <p:cNvPr id="35" name="Line 48"/>
            <p:cNvSpPr>
              <a:spLocks noChangeShapeType="1"/>
            </p:cNvSpPr>
            <p:nvPr/>
          </p:nvSpPr>
          <p:spPr bwMode="auto">
            <a:xfrm>
              <a:off x="3266" y="2296"/>
              <a:ext cx="24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Text Box 49"/>
            <p:cNvSpPr txBox="1">
              <a:spLocks noChangeArrowheads="1"/>
            </p:cNvSpPr>
            <p:nvPr/>
          </p:nvSpPr>
          <p:spPr bwMode="auto">
            <a:xfrm>
              <a:off x="5284" y="2296"/>
              <a:ext cx="4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r" eaLnBrk="1" hangingPunct="1"/>
              <a:r>
                <a:rPr lang="zh-CN" altLang="en-US" sz="1600"/>
                <a:t>时间</a:t>
              </a:r>
            </a:p>
          </p:txBody>
        </p:sp>
        <p:sp>
          <p:nvSpPr>
            <p:cNvPr id="37" name="Line 50"/>
            <p:cNvSpPr>
              <a:spLocks noChangeShapeType="1"/>
            </p:cNvSpPr>
            <p:nvPr/>
          </p:nvSpPr>
          <p:spPr bwMode="auto">
            <a:xfrm flipV="1">
              <a:off x="4287"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Line 51"/>
            <p:cNvSpPr>
              <a:spLocks noChangeShapeType="1"/>
            </p:cNvSpPr>
            <p:nvPr/>
          </p:nvSpPr>
          <p:spPr bwMode="auto">
            <a:xfrm flipV="1">
              <a:off x="3697"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52"/>
            <p:cNvSpPr>
              <a:spLocks noChangeShapeType="1"/>
            </p:cNvSpPr>
            <p:nvPr/>
          </p:nvSpPr>
          <p:spPr bwMode="auto">
            <a:xfrm flipV="1">
              <a:off x="4877" y="2251"/>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Rectangle 56"/>
            <p:cNvSpPr>
              <a:spLocks noChangeArrowheads="1"/>
            </p:cNvSpPr>
            <p:nvPr/>
          </p:nvSpPr>
          <p:spPr bwMode="auto">
            <a:xfrm>
              <a:off x="3706" y="1982"/>
              <a:ext cx="545" cy="227"/>
            </a:xfrm>
            <a:prstGeom prst="rect">
              <a:avLst/>
            </a:prstGeom>
            <a:solidFill>
              <a:srgbClr val="FF99CC"/>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 name="Line 57"/>
            <p:cNvSpPr>
              <a:spLocks noChangeShapeType="1"/>
            </p:cNvSpPr>
            <p:nvPr/>
          </p:nvSpPr>
          <p:spPr bwMode="auto">
            <a:xfrm flipV="1">
              <a:off x="3696" y="1525"/>
              <a:ext cx="0" cy="9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58"/>
            <p:cNvSpPr>
              <a:spLocks noChangeShapeType="1"/>
            </p:cNvSpPr>
            <p:nvPr/>
          </p:nvSpPr>
          <p:spPr bwMode="auto">
            <a:xfrm flipV="1">
              <a:off x="4286" y="1525"/>
              <a:ext cx="0" cy="9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59"/>
            <p:cNvSpPr>
              <a:spLocks noChangeShapeType="1"/>
            </p:cNvSpPr>
            <p:nvPr/>
          </p:nvSpPr>
          <p:spPr bwMode="auto">
            <a:xfrm flipV="1">
              <a:off x="4876" y="1525"/>
              <a:ext cx="0" cy="9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60"/>
            <p:cNvSpPr>
              <a:spLocks noChangeShapeType="1"/>
            </p:cNvSpPr>
            <p:nvPr/>
          </p:nvSpPr>
          <p:spPr bwMode="auto">
            <a:xfrm flipV="1">
              <a:off x="5420" y="1525"/>
              <a:ext cx="0" cy="9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Rectangle 61"/>
            <p:cNvSpPr>
              <a:spLocks noChangeArrowheads="1"/>
            </p:cNvSpPr>
            <p:nvPr/>
          </p:nvSpPr>
          <p:spPr bwMode="auto">
            <a:xfrm>
              <a:off x="4876" y="2024"/>
              <a:ext cx="499" cy="227"/>
            </a:xfrm>
            <a:prstGeom prst="rect">
              <a:avLst/>
            </a:prstGeom>
            <a:solidFill>
              <a:schemeClr val="folHlink"/>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0FB64E0D-4F41-4F2B-B63E-594838C9EFA7}" type="slidenum">
              <a:rPr lang="en-US" altLang="zh-CN" sz="1400" b="0"/>
              <a:pPr eaLnBrk="1" hangingPunct="1"/>
              <a:t>27</a:t>
            </a:fld>
            <a:endParaRPr lang="en-US" altLang="zh-CN" sz="1400" b="0"/>
          </a:p>
        </p:txBody>
      </p:sp>
      <p:sp>
        <p:nvSpPr>
          <p:cNvPr id="41987" name="Rectangle 2"/>
          <p:cNvSpPr>
            <a:spLocks noGrp="1" noChangeArrowheads="1"/>
          </p:cNvSpPr>
          <p:nvPr>
            <p:ph type="title"/>
          </p:nvPr>
        </p:nvSpPr>
        <p:spPr/>
        <p:txBody>
          <a:bodyPr/>
          <a:lstStyle/>
          <a:p>
            <a:pPr eaLnBrk="1" hangingPunct="1"/>
            <a:r>
              <a:rPr lang="zh-CN" altLang="en-US"/>
              <a:t>多路访问协议</a:t>
            </a:r>
          </a:p>
        </p:txBody>
      </p:sp>
      <p:sp>
        <p:nvSpPr>
          <p:cNvPr id="41988" name="Rectangle 3"/>
          <p:cNvSpPr>
            <a:spLocks noGrp="1" noChangeArrowheads="1"/>
          </p:cNvSpPr>
          <p:nvPr>
            <p:ph type="body" idx="1"/>
          </p:nvPr>
        </p:nvSpPr>
        <p:spPr/>
        <p:txBody>
          <a:bodyPr/>
          <a:lstStyle/>
          <a:p>
            <a:pPr eaLnBrk="1" hangingPunct="1"/>
            <a:r>
              <a:rPr lang="en-US" altLang="zh-CN"/>
              <a:t>ALOHA</a:t>
            </a:r>
          </a:p>
          <a:p>
            <a:pPr eaLnBrk="1" hangingPunct="1"/>
            <a:r>
              <a:rPr lang="en-US" altLang="zh-CN">
                <a:solidFill>
                  <a:schemeClr val="hlink"/>
                </a:solidFill>
              </a:rPr>
              <a:t>CSMA</a:t>
            </a:r>
            <a:r>
              <a:rPr lang="zh-CN" altLang="en-US">
                <a:solidFill>
                  <a:schemeClr val="hlink"/>
                </a:solidFill>
              </a:rPr>
              <a:t>协议</a:t>
            </a:r>
          </a:p>
          <a:p>
            <a:pPr eaLnBrk="1" hangingPunct="1"/>
            <a:r>
              <a:rPr lang="zh-CN" altLang="en-US"/>
              <a:t>轮询协议</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28CF1FC-65FA-46FE-AF30-650DC105462A}" type="slidenum">
              <a:rPr lang="en-US" altLang="zh-CN" sz="1400" b="0"/>
              <a:pPr eaLnBrk="1" hangingPunct="1"/>
              <a:t>28</a:t>
            </a:fld>
            <a:endParaRPr lang="en-US" altLang="zh-CN" sz="1400" b="0"/>
          </a:p>
        </p:txBody>
      </p:sp>
      <p:sp>
        <p:nvSpPr>
          <p:cNvPr id="43011" name="Rectangle 2"/>
          <p:cNvSpPr>
            <a:spLocks noGrp="1" noChangeArrowheads="1"/>
          </p:cNvSpPr>
          <p:nvPr>
            <p:ph type="title"/>
          </p:nvPr>
        </p:nvSpPr>
        <p:spPr>
          <a:xfrm>
            <a:off x="1116013" y="115888"/>
            <a:ext cx="7772400" cy="1512887"/>
          </a:xfrm>
        </p:spPr>
        <p:txBody>
          <a:bodyPr/>
          <a:lstStyle/>
          <a:p>
            <a:pPr eaLnBrk="1" hangingPunct="1"/>
            <a:r>
              <a:rPr lang="en-US" altLang="zh-CN"/>
              <a:t>CSMA</a:t>
            </a:r>
            <a:r>
              <a:rPr lang="zh-CN" altLang="en-US"/>
              <a:t>协议</a:t>
            </a:r>
          </a:p>
        </p:txBody>
      </p:sp>
      <p:sp>
        <p:nvSpPr>
          <p:cNvPr id="43012" name="Rectangle 3"/>
          <p:cNvSpPr>
            <a:spLocks noGrp="1" noChangeArrowheads="1"/>
          </p:cNvSpPr>
          <p:nvPr>
            <p:ph type="body" idx="1"/>
          </p:nvPr>
        </p:nvSpPr>
        <p:spPr>
          <a:xfrm>
            <a:off x="609600" y="1981200"/>
            <a:ext cx="8332788" cy="3895725"/>
          </a:xfrm>
        </p:spPr>
        <p:txBody>
          <a:bodyPr/>
          <a:lstStyle/>
          <a:p>
            <a:pPr eaLnBrk="1" hangingPunct="1">
              <a:lnSpc>
                <a:spcPct val="90000"/>
              </a:lnSpc>
            </a:pPr>
            <a:r>
              <a:rPr lang="zh-CN" altLang="en-US" sz="2400" b="1"/>
              <a:t>载波侦听多路访问（</a:t>
            </a:r>
            <a:r>
              <a:rPr lang="en-US" altLang="zh-CN" sz="2400" b="1"/>
              <a:t>Carrier Sense Multiple Access</a:t>
            </a:r>
            <a:r>
              <a:rPr lang="zh-CN" altLang="en-US" sz="2400" b="1"/>
              <a:t>）协议中，各站点不是随意发送数据帧，而是先要监听一下信道，根据信道的状态来调整自己的动作，只有发现信道空闲后再可发送，即</a:t>
            </a:r>
            <a:r>
              <a:rPr lang="zh-CN" altLang="en-US" sz="2400" b="1">
                <a:latin typeface="Arial" panose="020B0604020202020204" pitchFamily="34" charset="0"/>
              </a:rPr>
              <a:t>“</a:t>
            </a:r>
            <a:r>
              <a:rPr lang="zh-CN" altLang="en-US" sz="2400" b="1"/>
              <a:t>讲前先听</a:t>
            </a:r>
            <a:r>
              <a:rPr lang="zh-CN" altLang="en-US" sz="2400" b="1">
                <a:latin typeface="Arial" panose="020B0604020202020204" pitchFamily="34" charset="0"/>
              </a:rPr>
              <a:t>”</a:t>
            </a:r>
            <a:endParaRPr lang="zh-CN" altLang="en-US" sz="2400" b="1"/>
          </a:p>
          <a:p>
            <a:pPr eaLnBrk="1" hangingPunct="1">
              <a:lnSpc>
                <a:spcPct val="90000"/>
              </a:lnSpc>
            </a:pPr>
            <a:r>
              <a:rPr lang="zh-CN" altLang="en-US" sz="2400" b="1"/>
              <a:t>常见的四种</a:t>
            </a:r>
            <a:r>
              <a:rPr lang="en-US" altLang="zh-CN" sz="2400" b="1"/>
              <a:t>CSMA</a:t>
            </a:r>
            <a:r>
              <a:rPr lang="zh-CN" altLang="en-US" sz="2400" b="1"/>
              <a:t>协议：</a:t>
            </a:r>
          </a:p>
          <a:p>
            <a:pPr lvl="1" eaLnBrk="1" hangingPunct="1">
              <a:lnSpc>
                <a:spcPct val="90000"/>
              </a:lnSpc>
            </a:pPr>
            <a:r>
              <a:rPr lang="en-US" altLang="zh-CN" sz="2000" b="1"/>
              <a:t>1-</a:t>
            </a:r>
            <a:r>
              <a:rPr lang="zh-CN" altLang="en-US" sz="2000" b="1"/>
              <a:t>持续</a:t>
            </a:r>
            <a:r>
              <a:rPr lang="en-US" altLang="zh-CN" sz="2000" b="1"/>
              <a:t>CSMA</a:t>
            </a:r>
            <a:r>
              <a:rPr lang="zh-CN" altLang="en-US" sz="2000" b="1"/>
              <a:t>（</a:t>
            </a:r>
            <a:r>
              <a:rPr lang="en-US" altLang="zh-CN" sz="2000" b="1"/>
              <a:t>1-persistent CSMA</a:t>
            </a:r>
            <a:r>
              <a:rPr lang="zh-CN" altLang="en-US" sz="2000" b="1"/>
              <a:t>）</a:t>
            </a:r>
          </a:p>
          <a:p>
            <a:pPr lvl="1" eaLnBrk="1" hangingPunct="1">
              <a:lnSpc>
                <a:spcPct val="90000"/>
              </a:lnSpc>
            </a:pPr>
            <a:r>
              <a:rPr lang="zh-CN" altLang="en-US" sz="2000" b="1"/>
              <a:t>非持续</a:t>
            </a:r>
            <a:r>
              <a:rPr lang="en-US" altLang="zh-CN" sz="2000" b="1"/>
              <a:t>CSMA</a:t>
            </a:r>
            <a:r>
              <a:rPr lang="zh-CN" altLang="en-US" sz="2000" b="1"/>
              <a:t>（</a:t>
            </a:r>
            <a:r>
              <a:rPr lang="en-US" altLang="zh-CN" sz="2000" b="1"/>
              <a:t>non-persistent</a:t>
            </a:r>
            <a:r>
              <a:rPr lang="zh-CN" altLang="en-US" sz="2000" b="1"/>
              <a:t>）</a:t>
            </a:r>
          </a:p>
          <a:p>
            <a:pPr lvl="1" eaLnBrk="1" hangingPunct="1">
              <a:lnSpc>
                <a:spcPct val="90000"/>
              </a:lnSpc>
            </a:pPr>
            <a:r>
              <a:rPr lang="en-US" altLang="zh-CN" sz="2000" b="1" i="1"/>
              <a:t>p</a:t>
            </a:r>
            <a:r>
              <a:rPr lang="en-US" altLang="zh-CN" sz="2000" b="1"/>
              <a:t>-</a:t>
            </a:r>
            <a:r>
              <a:rPr lang="zh-CN" altLang="en-US" sz="2000" b="1"/>
              <a:t>持续</a:t>
            </a:r>
            <a:r>
              <a:rPr lang="en-US" altLang="zh-CN" sz="2000" b="1"/>
              <a:t>CSMA</a:t>
            </a:r>
            <a:r>
              <a:rPr lang="zh-CN" altLang="en-US" sz="2000" b="1"/>
              <a:t>（</a:t>
            </a:r>
            <a:r>
              <a:rPr lang="en-US" altLang="zh-CN" sz="2000" b="1" i="1"/>
              <a:t>p</a:t>
            </a:r>
            <a:r>
              <a:rPr lang="en-US" altLang="zh-CN" sz="2000" b="1"/>
              <a:t>-persistent CSMA</a:t>
            </a:r>
            <a:r>
              <a:rPr lang="zh-CN" altLang="en-US" sz="2000" b="1"/>
              <a:t>）</a:t>
            </a:r>
          </a:p>
          <a:p>
            <a:pPr lvl="1" eaLnBrk="1" hangingPunct="1">
              <a:lnSpc>
                <a:spcPct val="90000"/>
              </a:lnSpc>
            </a:pPr>
            <a:r>
              <a:rPr lang="en-US" altLang="zh-CN" sz="2000" b="1">
                <a:solidFill>
                  <a:schemeClr val="hlink"/>
                </a:solidFill>
              </a:rPr>
              <a:t>CSMA/CA </a:t>
            </a:r>
            <a:r>
              <a:rPr lang="zh-CN" altLang="en-US" sz="2000" b="1">
                <a:solidFill>
                  <a:schemeClr val="hlink"/>
                </a:solidFill>
              </a:rPr>
              <a:t>（</a:t>
            </a:r>
            <a:r>
              <a:rPr lang="en-US" altLang="zh-CN" sz="2000" b="1">
                <a:solidFill>
                  <a:schemeClr val="hlink"/>
                </a:solidFill>
              </a:rPr>
              <a:t>CSMA with Collision Avoid</a:t>
            </a:r>
            <a:r>
              <a:rPr lang="zh-CN" altLang="en-US" sz="2000" b="1">
                <a:solidFill>
                  <a:schemeClr val="hlink"/>
                </a:solidFill>
              </a:rPr>
              <a:t>）</a:t>
            </a:r>
          </a:p>
          <a:p>
            <a:pPr lvl="1" eaLnBrk="1" hangingPunct="1">
              <a:lnSpc>
                <a:spcPct val="90000"/>
              </a:lnSpc>
            </a:pPr>
            <a:r>
              <a:rPr lang="en-US" altLang="zh-CN" sz="2000" b="1">
                <a:solidFill>
                  <a:schemeClr val="hlink"/>
                </a:solidFill>
              </a:rPr>
              <a:t>CSMA/CD</a:t>
            </a:r>
            <a:r>
              <a:rPr lang="zh-CN" altLang="en-US" sz="2000" b="1">
                <a:solidFill>
                  <a:schemeClr val="hlink"/>
                </a:solidFill>
              </a:rPr>
              <a:t>（</a:t>
            </a:r>
            <a:r>
              <a:rPr lang="en-US" altLang="zh-CN" sz="2000" b="1">
                <a:solidFill>
                  <a:schemeClr val="hlink"/>
                </a:solidFill>
              </a:rPr>
              <a:t>CSMA with Collision Detection</a:t>
            </a:r>
            <a:r>
              <a:rPr lang="zh-CN" altLang="en-US" sz="2000" b="1">
                <a:solidFill>
                  <a:schemeClr val="hlink"/>
                </a:solidFill>
              </a:rPr>
              <a:t>）</a:t>
            </a:r>
          </a:p>
        </p:txBody>
      </p:sp>
      <p:grpSp>
        <p:nvGrpSpPr>
          <p:cNvPr id="2" name="Group 9"/>
          <p:cNvGrpSpPr>
            <a:grpSpLocks/>
          </p:cNvGrpSpPr>
          <p:nvPr/>
        </p:nvGrpSpPr>
        <p:grpSpPr bwMode="auto">
          <a:xfrm>
            <a:off x="7092950" y="3789363"/>
            <a:ext cx="1800225" cy="1584325"/>
            <a:chOff x="4468" y="2387"/>
            <a:chExt cx="1043" cy="998"/>
          </a:xfrm>
        </p:grpSpPr>
        <p:sp>
          <p:nvSpPr>
            <p:cNvPr id="43017" name="AutoShape 4"/>
            <p:cNvSpPr>
              <a:spLocks/>
            </p:cNvSpPr>
            <p:nvPr/>
          </p:nvSpPr>
          <p:spPr bwMode="auto">
            <a:xfrm>
              <a:off x="4468" y="2387"/>
              <a:ext cx="45" cy="998"/>
            </a:xfrm>
            <a:prstGeom prst="rightBrace">
              <a:avLst>
                <a:gd name="adj1" fmla="val 18481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3018" name="Text Box 5"/>
            <p:cNvSpPr txBox="1">
              <a:spLocks noChangeArrowheads="1"/>
            </p:cNvSpPr>
            <p:nvPr/>
          </p:nvSpPr>
          <p:spPr bwMode="auto">
            <a:xfrm>
              <a:off x="4558" y="2416"/>
              <a:ext cx="953"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dirty="0" smtClean="0"/>
                <a:t>通过载波侦听和</a:t>
              </a:r>
              <a:r>
                <a:rPr lang="zh-CN" altLang="en-US" sz="1800" dirty="0"/>
                <a:t>随机等待（发送），尽量避免发送时产生冲突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0520BBF7-D26D-4A60-96B0-E553C549D778}" type="slidenum">
              <a:rPr lang="en-US" altLang="zh-CN" sz="1400" b="0"/>
              <a:pPr eaLnBrk="1" hangingPunct="1"/>
              <a:t>29</a:t>
            </a:fld>
            <a:endParaRPr lang="en-US" altLang="zh-CN" sz="1400" b="0"/>
          </a:p>
        </p:txBody>
      </p:sp>
      <p:sp>
        <p:nvSpPr>
          <p:cNvPr id="44035" name="Rectangle 2"/>
          <p:cNvSpPr>
            <a:spLocks noGrp="1" noChangeArrowheads="1"/>
          </p:cNvSpPr>
          <p:nvPr>
            <p:ph type="title"/>
          </p:nvPr>
        </p:nvSpPr>
        <p:spPr/>
        <p:txBody>
          <a:bodyPr/>
          <a:lstStyle/>
          <a:p>
            <a:pPr eaLnBrk="1" hangingPunct="1"/>
            <a:r>
              <a:rPr lang="en-US" altLang="zh-CN"/>
              <a:t>1-</a:t>
            </a:r>
            <a:r>
              <a:rPr lang="zh-CN" altLang="en-US"/>
              <a:t>持续</a:t>
            </a:r>
            <a:r>
              <a:rPr lang="en-US" altLang="zh-CN"/>
              <a:t>CSMA</a:t>
            </a:r>
          </a:p>
        </p:txBody>
      </p:sp>
      <p:sp>
        <p:nvSpPr>
          <p:cNvPr id="323587" name="Rectangle 3"/>
          <p:cNvSpPr>
            <a:spLocks noGrp="1" noChangeArrowheads="1"/>
          </p:cNvSpPr>
          <p:nvPr>
            <p:ph type="body" idx="1"/>
          </p:nvPr>
        </p:nvSpPr>
        <p:spPr/>
        <p:txBody>
          <a:bodyPr/>
          <a:lstStyle/>
          <a:p>
            <a:pPr eaLnBrk="1" hangingPunct="1"/>
            <a:r>
              <a:rPr lang="zh-CN" altLang="en-US" sz="2800" b="1"/>
              <a:t>当一个站点要发送数据帧时，首先监听信道，若信道忙，就</a:t>
            </a:r>
            <a:r>
              <a:rPr lang="zh-CN" altLang="en-US" sz="2800" b="1">
                <a:solidFill>
                  <a:srgbClr val="FF0000"/>
                </a:solidFill>
              </a:rPr>
              <a:t>坚持</a:t>
            </a:r>
            <a:r>
              <a:rPr lang="zh-CN" altLang="en-US" sz="2800" b="1"/>
              <a:t>监听，一旦检测信道空闲，就</a:t>
            </a:r>
            <a:r>
              <a:rPr lang="zh-CN" altLang="en-US" sz="2800" b="1">
                <a:solidFill>
                  <a:srgbClr val="FF0000"/>
                </a:solidFill>
              </a:rPr>
              <a:t>立即发送</a:t>
            </a:r>
            <a:r>
              <a:rPr lang="zh-CN" altLang="en-US" sz="2800" b="1"/>
              <a:t>（发送概率为</a:t>
            </a:r>
            <a:r>
              <a:rPr lang="en-US" altLang="zh-CN" sz="2800" b="1"/>
              <a:t>1</a:t>
            </a:r>
            <a:r>
              <a:rPr lang="zh-CN" altLang="en-US" sz="2800" b="1"/>
              <a:t>）。若有冲突发生，等待一随机长时间，然后再次检测和发送</a:t>
            </a:r>
          </a:p>
          <a:p>
            <a:pPr eaLnBrk="1" hangingPunct="1"/>
            <a:r>
              <a:rPr lang="zh-CN" altLang="en-US" sz="2800" b="1"/>
              <a:t>两种发生冲突的可能：</a:t>
            </a:r>
          </a:p>
          <a:p>
            <a:pPr lvl="1" eaLnBrk="1" hangingPunct="1"/>
            <a:r>
              <a:rPr lang="zh-CN" altLang="en-US" sz="2400" b="1"/>
              <a:t>信号传输的延迟造成的冲突</a:t>
            </a:r>
          </a:p>
          <a:p>
            <a:pPr lvl="1" eaLnBrk="1" hangingPunct="1"/>
            <a:r>
              <a:rPr lang="zh-CN" altLang="en-US" sz="2400" b="1"/>
              <a:t>多个站点在监听到信道空闲时，同时开始发送</a:t>
            </a:r>
          </a:p>
          <a:p>
            <a:pPr eaLnBrk="1" hangingPunct="1"/>
            <a:r>
              <a:rPr lang="zh-CN" altLang="en-US" sz="2800" b="1"/>
              <a:t>此协议的性能高于</a:t>
            </a:r>
            <a:r>
              <a:rPr lang="en-US" altLang="zh-CN" sz="2800" b="1"/>
              <a:t>ALOHA</a:t>
            </a:r>
            <a:r>
              <a:rPr lang="zh-CN" altLang="en-US" sz="2800" b="1"/>
              <a:t>协议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3587">
                                            <p:txEl>
                                              <p:pRg st="1" end="1"/>
                                            </p:txEl>
                                          </p:spTgt>
                                        </p:tgtEl>
                                        <p:attrNameLst>
                                          <p:attrName>style.visibility</p:attrName>
                                        </p:attrNameLst>
                                      </p:cBhvr>
                                      <p:to>
                                        <p:strVal val="visible"/>
                                      </p:to>
                                    </p:set>
                                    <p:animEffect transition="in" filter="blinds(horizontal)">
                                      <p:cBhvr>
                                        <p:cTn id="7" dur="500"/>
                                        <p:tgtEl>
                                          <p:spTgt spid="3235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3587">
                                            <p:txEl>
                                              <p:pRg st="2" end="2"/>
                                            </p:txEl>
                                          </p:spTgt>
                                        </p:tgtEl>
                                        <p:attrNameLst>
                                          <p:attrName>style.visibility</p:attrName>
                                        </p:attrNameLst>
                                      </p:cBhvr>
                                      <p:to>
                                        <p:strVal val="visible"/>
                                      </p:to>
                                    </p:set>
                                    <p:animEffect transition="in" filter="blinds(horizontal)">
                                      <p:cBhvr>
                                        <p:cTn id="10" dur="500"/>
                                        <p:tgtEl>
                                          <p:spTgt spid="32358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3587">
                                            <p:txEl>
                                              <p:pRg st="3" end="3"/>
                                            </p:txEl>
                                          </p:spTgt>
                                        </p:tgtEl>
                                        <p:attrNameLst>
                                          <p:attrName>style.visibility</p:attrName>
                                        </p:attrNameLst>
                                      </p:cBhvr>
                                      <p:to>
                                        <p:strVal val="visible"/>
                                      </p:to>
                                    </p:set>
                                    <p:animEffect transition="in" filter="blinds(horizontal)">
                                      <p:cBhvr>
                                        <p:cTn id="13" dur="500"/>
                                        <p:tgtEl>
                                          <p:spTgt spid="32358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3587">
                                            <p:txEl>
                                              <p:pRg st="4" end="4"/>
                                            </p:txEl>
                                          </p:spTgt>
                                        </p:tgtEl>
                                        <p:attrNameLst>
                                          <p:attrName>style.visibility</p:attrName>
                                        </p:attrNameLst>
                                      </p:cBhvr>
                                      <p:to>
                                        <p:strVal val="visible"/>
                                      </p:to>
                                    </p:set>
                                    <p:animEffect transition="in" filter="blinds(horizontal)">
                                      <p:cBhvr>
                                        <p:cTn id="16" dur="500"/>
                                        <p:tgtEl>
                                          <p:spTgt spid="323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357A1D9-CB30-43A0-A98D-E0BF905F1CB5}" type="slidenum">
              <a:rPr lang="en-US" altLang="zh-CN" sz="1400" b="0"/>
              <a:pPr eaLnBrk="1" hangingPunct="1"/>
              <a:t>3</a:t>
            </a:fld>
            <a:endParaRPr lang="en-US" altLang="zh-CN" sz="1400" b="0"/>
          </a:p>
        </p:txBody>
      </p:sp>
      <p:sp>
        <p:nvSpPr>
          <p:cNvPr id="21507"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21508"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t>4.2 </a:t>
            </a:r>
            <a:r>
              <a:rPr lang="zh-CN" altLang="en-US" dirty="0"/>
              <a:t>多路访问协议</a:t>
            </a:r>
          </a:p>
          <a:p>
            <a:pPr eaLnBrk="1" hangingPunct="1"/>
            <a:r>
              <a:rPr lang="en-US" altLang="zh-CN" dirty="0"/>
              <a:t>4.3 </a:t>
            </a:r>
            <a:r>
              <a:rPr lang="zh-CN" altLang="en-US" dirty="0"/>
              <a:t>以太网</a:t>
            </a:r>
          </a:p>
          <a:p>
            <a:pPr eaLnBrk="1" hangingPunct="1"/>
            <a:r>
              <a:rPr lang="en-US" altLang="zh-CN" dirty="0"/>
              <a:t>4.4 802.11</a:t>
            </a:r>
            <a:r>
              <a:rPr lang="zh-CN" altLang="en-US" dirty="0"/>
              <a:t>无线局域网</a:t>
            </a:r>
          </a:p>
          <a:p>
            <a:pPr eaLnBrk="1" hangingPunct="1"/>
            <a:r>
              <a:rPr lang="en-US" altLang="zh-CN" dirty="0"/>
              <a:t>4.5 </a:t>
            </a:r>
            <a:r>
              <a:rPr lang="zh-CN" altLang="en-US" dirty="0"/>
              <a:t>扩展局域网</a:t>
            </a:r>
          </a:p>
          <a:p>
            <a:pPr eaLnBrk="1" hangingPunct="1"/>
            <a:r>
              <a:rPr lang="en-US" altLang="zh-CN" dirty="0"/>
              <a:t>4.6 </a:t>
            </a:r>
            <a:r>
              <a:rPr lang="zh-CN" altLang="en-US" dirty="0"/>
              <a:t>虚拟局域网</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ED7AE455-AFA6-4784-8A50-F5B936744532}" type="slidenum">
              <a:rPr lang="en-US" altLang="zh-CN" sz="1400" b="0"/>
              <a:pPr eaLnBrk="1" hangingPunct="1"/>
              <a:t>30</a:t>
            </a:fld>
            <a:endParaRPr lang="en-US" altLang="zh-CN" sz="1400" b="0"/>
          </a:p>
        </p:txBody>
      </p:sp>
      <p:sp>
        <p:nvSpPr>
          <p:cNvPr id="45059" name="Rectangle 2"/>
          <p:cNvSpPr>
            <a:spLocks noGrp="1" noChangeArrowheads="1"/>
          </p:cNvSpPr>
          <p:nvPr>
            <p:ph type="title"/>
          </p:nvPr>
        </p:nvSpPr>
        <p:spPr/>
        <p:txBody>
          <a:bodyPr/>
          <a:lstStyle/>
          <a:p>
            <a:pPr eaLnBrk="1" hangingPunct="1"/>
            <a:r>
              <a:rPr lang="zh-CN" altLang="en-US"/>
              <a:t>非持续</a:t>
            </a:r>
            <a:r>
              <a:rPr lang="en-US" altLang="zh-CN"/>
              <a:t>CSMA</a:t>
            </a:r>
          </a:p>
        </p:txBody>
      </p:sp>
      <p:sp>
        <p:nvSpPr>
          <p:cNvPr id="324611" name="Rectangle 3"/>
          <p:cNvSpPr>
            <a:spLocks noGrp="1" noChangeArrowheads="1"/>
          </p:cNvSpPr>
          <p:nvPr>
            <p:ph type="body" idx="1"/>
          </p:nvPr>
        </p:nvSpPr>
        <p:spPr>
          <a:xfrm>
            <a:off x="1182688" y="2017713"/>
            <a:ext cx="7772400" cy="2563812"/>
          </a:xfrm>
        </p:spPr>
        <p:txBody>
          <a:bodyPr/>
          <a:lstStyle/>
          <a:p>
            <a:pPr eaLnBrk="1" hangingPunct="1">
              <a:lnSpc>
                <a:spcPct val="90000"/>
              </a:lnSpc>
            </a:pPr>
            <a:r>
              <a:rPr lang="zh-CN" altLang="en-US" sz="2800" b="1"/>
              <a:t>当一个站点要发送数据帧时，首先监听信道，若检测到信道空闲，则开始发送；若信道忙，则随机等待一段时间后再开始监听信道（</a:t>
            </a:r>
            <a:r>
              <a:rPr lang="zh-CN" altLang="en-US" sz="2800" b="1">
                <a:solidFill>
                  <a:srgbClr val="FF0000"/>
                </a:solidFill>
              </a:rPr>
              <a:t>非坚持</a:t>
            </a:r>
            <a:r>
              <a:rPr lang="zh-CN" altLang="en-US" sz="2800" b="1"/>
              <a:t>），然后重复上面的过程</a:t>
            </a:r>
          </a:p>
          <a:p>
            <a:pPr eaLnBrk="1" hangingPunct="1">
              <a:lnSpc>
                <a:spcPct val="90000"/>
              </a:lnSpc>
            </a:pPr>
            <a:r>
              <a:rPr lang="zh-CN" altLang="en-US" sz="2800" b="1"/>
              <a:t>信道利用率高于</a:t>
            </a:r>
            <a:r>
              <a:rPr lang="en-US" altLang="zh-CN" sz="2800" b="1"/>
              <a:t>1-</a:t>
            </a:r>
            <a:r>
              <a:rPr lang="zh-CN" altLang="en-US" sz="2800" b="1"/>
              <a:t>持续</a:t>
            </a:r>
            <a:r>
              <a:rPr lang="en-US" altLang="zh-CN" sz="2800" b="1"/>
              <a:t>CSMA</a:t>
            </a:r>
            <a:r>
              <a:rPr lang="zh-CN" altLang="en-US" sz="2800" b="1"/>
              <a:t>协议，但导致更大的延迟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4611">
                                            <p:txEl>
                                              <p:pRg st="1" end="1"/>
                                            </p:txEl>
                                          </p:spTgt>
                                        </p:tgtEl>
                                        <p:attrNameLst>
                                          <p:attrName>style.visibility</p:attrName>
                                        </p:attrNameLst>
                                      </p:cBhvr>
                                      <p:to>
                                        <p:strVal val="visible"/>
                                      </p:to>
                                    </p:set>
                                    <p:animEffect transition="in" filter="strips(downRight)">
                                      <p:cBhvr>
                                        <p:cTn id="7" dur="500"/>
                                        <p:tgtEl>
                                          <p:spTgt spid="324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78105B9-5D39-42B4-8109-BFE93282D0B4}" type="slidenum">
              <a:rPr lang="en-US" altLang="zh-CN" sz="1400" b="0"/>
              <a:pPr eaLnBrk="1" hangingPunct="1"/>
              <a:t>31</a:t>
            </a:fld>
            <a:endParaRPr lang="en-US" altLang="zh-CN" sz="1400" b="0"/>
          </a:p>
        </p:txBody>
      </p:sp>
      <p:sp>
        <p:nvSpPr>
          <p:cNvPr id="46083" name="Rectangle 2"/>
          <p:cNvSpPr>
            <a:spLocks noGrp="1" noChangeArrowheads="1"/>
          </p:cNvSpPr>
          <p:nvPr>
            <p:ph type="title"/>
          </p:nvPr>
        </p:nvSpPr>
        <p:spPr/>
        <p:txBody>
          <a:bodyPr/>
          <a:lstStyle/>
          <a:p>
            <a:pPr eaLnBrk="1" hangingPunct="1"/>
            <a:r>
              <a:rPr lang="en-US" altLang="zh-CN" i="1"/>
              <a:t>p</a:t>
            </a:r>
            <a:r>
              <a:rPr lang="en-US" altLang="zh-CN"/>
              <a:t>-</a:t>
            </a:r>
            <a:r>
              <a:rPr lang="zh-CN" altLang="en-US"/>
              <a:t>坚持式</a:t>
            </a:r>
            <a:r>
              <a:rPr lang="en-US" altLang="zh-CN"/>
              <a:t>CSMA</a:t>
            </a:r>
          </a:p>
        </p:txBody>
      </p:sp>
      <p:sp>
        <p:nvSpPr>
          <p:cNvPr id="403459" name="Rectangle 3"/>
          <p:cNvSpPr>
            <a:spLocks noGrp="1" noChangeArrowheads="1"/>
          </p:cNvSpPr>
          <p:nvPr>
            <p:ph type="body" idx="1"/>
          </p:nvPr>
        </p:nvSpPr>
        <p:spPr>
          <a:xfrm>
            <a:off x="1169988" y="1946275"/>
            <a:ext cx="7772400" cy="3859213"/>
          </a:xfrm>
        </p:spPr>
        <p:txBody>
          <a:bodyPr/>
          <a:lstStyle/>
          <a:p>
            <a:pPr eaLnBrk="1" hangingPunct="1">
              <a:lnSpc>
                <a:spcPct val="90000"/>
              </a:lnSpc>
            </a:pPr>
            <a:r>
              <a:rPr lang="zh-CN" altLang="en-US" sz="2800" b="1" dirty="0"/>
              <a:t>用于分槽信道</a:t>
            </a:r>
          </a:p>
          <a:p>
            <a:pPr eaLnBrk="1" hangingPunct="1">
              <a:lnSpc>
                <a:spcPct val="90000"/>
              </a:lnSpc>
            </a:pPr>
            <a:r>
              <a:rPr lang="zh-CN" altLang="en-US" sz="2800" b="1" dirty="0"/>
              <a:t>当一个站点要发送数据帧时，首先监听信道，若信道忙则等到下个时槽再开始监听信道；若信道空闲便以概率</a:t>
            </a:r>
            <a:r>
              <a:rPr lang="en-US" altLang="zh-CN" sz="2800" b="1" i="1" dirty="0"/>
              <a:t>p</a:t>
            </a:r>
            <a:r>
              <a:rPr lang="zh-CN" altLang="en-US" sz="2800" b="1" dirty="0"/>
              <a:t>发送，而以概率</a:t>
            </a:r>
            <a:r>
              <a:rPr lang="en-US" altLang="zh-CN" sz="2800" b="1" i="1" dirty="0"/>
              <a:t>q</a:t>
            </a:r>
            <a:r>
              <a:rPr lang="en-US" altLang="zh-CN" sz="2800" b="1" dirty="0"/>
              <a:t>=1-</a:t>
            </a:r>
            <a:r>
              <a:rPr lang="en-US" altLang="zh-CN" sz="2800" b="1" i="1" dirty="0"/>
              <a:t>p</a:t>
            </a:r>
            <a:r>
              <a:rPr lang="zh-CN" altLang="en-US" sz="2800" b="1" dirty="0"/>
              <a:t>推迟到下个时槽再重复上述过程</a:t>
            </a:r>
          </a:p>
          <a:p>
            <a:pPr eaLnBrk="1" hangingPunct="1">
              <a:lnSpc>
                <a:spcPct val="90000"/>
              </a:lnSpc>
            </a:pPr>
            <a:r>
              <a:rPr lang="zh-CN" altLang="en-US" sz="2800" b="1" dirty="0"/>
              <a:t>概率</a:t>
            </a:r>
            <a:r>
              <a:rPr lang="en-US" altLang="zh-CN" sz="2800" b="1" i="1" dirty="0"/>
              <a:t>p</a:t>
            </a:r>
            <a:r>
              <a:rPr lang="zh-CN" altLang="en-US" sz="2800" b="1" dirty="0"/>
              <a:t>的目的就是试图降低</a:t>
            </a:r>
            <a:r>
              <a:rPr lang="en-US" altLang="zh-CN" sz="2800" b="1" dirty="0"/>
              <a:t>1-</a:t>
            </a:r>
            <a:r>
              <a:rPr lang="zh-CN" altLang="en-US" sz="2800" b="1" dirty="0"/>
              <a:t>持续</a:t>
            </a:r>
            <a:r>
              <a:rPr lang="en-US" altLang="zh-CN" sz="2800" b="1" dirty="0"/>
              <a:t>CSMA</a:t>
            </a:r>
            <a:r>
              <a:rPr lang="zh-CN" altLang="en-US" sz="2800" b="1" dirty="0"/>
              <a:t>协议中多个站点同时发送而造成冲突的概率</a:t>
            </a:r>
          </a:p>
          <a:p>
            <a:pPr eaLnBrk="1" hangingPunct="1">
              <a:lnSpc>
                <a:spcPct val="90000"/>
              </a:lnSpc>
            </a:pPr>
            <a:r>
              <a:rPr lang="zh-CN" altLang="en-US" sz="2800" b="1" dirty="0"/>
              <a:t>采用持续监听是为了克服非持续</a:t>
            </a:r>
            <a:r>
              <a:rPr lang="en-US" altLang="zh-CN" sz="2800" b="1" dirty="0"/>
              <a:t>CSMA</a:t>
            </a:r>
            <a:r>
              <a:rPr lang="zh-CN" altLang="en-US" sz="2800" b="1" dirty="0"/>
              <a:t>协议带来的延迟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03459">
                                            <p:txEl>
                                              <p:pRg st="2" end="2"/>
                                            </p:txEl>
                                          </p:spTgt>
                                        </p:tgtEl>
                                        <p:attrNameLst>
                                          <p:attrName>style.visibility</p:attrName>
                                        </p:attrNameLst>
                                      </p:cBhvr>
                                      <p:to>
                                        <p:strVal val="visible"/>
                                      </p:to>
                                    </p:set>
                                    <p:animEffect transition="in" filter="strips(downRight)">
                                      <p:cBhvr>
                                        <p:cTn id="7" dur="500"/>
                                        <p:tgtEl>
                                          <p:spTgt spid="4034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03459">
                                            <p:txEl>
                                              <p:pRg st="3" end="3"/>
                                            </p:txEl>
                                          </p:spTgt>
                                        </p:tgtEl>
                                        <p:attrNameLst>
                                          <p:attrName>style.visibility</p:attrName>
                                        </p:attrNameLst>
                                      </p:cBhvr>
                                      <p:to>
                                        <p:strVal val="visible"/>
                                      </p:to>
                                    </p:set>
                                    <p:animEffect transition="in" filter="strips(downRight)">
                                      <p:cBhvr>
                                        <p:cTn id="12" dur="500"/>
                                        <p:tgtEl>
                                          <p:spTgt spid="403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10C11AE9-7852-4DA5-B7CE-32BE8C8CAC13}" type="slidenum">
              <a:rPr lang="en-US" altLang="zh-CN" sz="1400" b="0"/>
              <a:pPr eaLnBrk="1" hangingPunct="1"/>
              <a:t>32</a:t>
            </a:fld>
            <a:endParaRPr lang="en-US" altLang="zh-CN" sz="1400" b="0"/>
          </a:p>
        </p:txBody>
      </p:sp>
      <p:pic>
        <p:nvPicPr>
          <p:cNvPr id="47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0FB64E0D-4F41-4F2B-B63E-594838C9EFA7}" type="slidenum">
              <a:rPr lang="en-US" altLang="zh-CN" sz="1400" b="0"/>
              <a:pPr eaLnBrk="1" hangingPunct="1"/>
              <a:t>33</a:t>
            </a:fld>
            <a:endParaRPr lang="en-US" altLang="zh-CN" sz="1400" b="0"/>
          </a:p>
        </p:txBody>
      </p:sp>
      <p:sp>
        <p:nvSpPr>
          <p:cNvPr id="41987" name="Rectangle 2"/>
          <p:cNvSpPr>
            <a:spLocks noGrp="1" noChangeArrowheads="1"/>
          </p:cNvSpPr>
          <p:nvPr>
            <p:ph type="title"/>
          </p:nvPr>
        </p:nvSpPr>
        <p:spPr/>
        <p:txBody>
          <a:bodyPr/>
          <a:lstStyle/>
          <a:p>
            <a:pPr eaLnBrk="1" hangingPunct="1"/>
            <a:r>
              <a:rPr lang="zh-CN" altLang="en-US"/>
              <a:t>多路访问协议</a:t>
            </a:r>
          </a:p>
        </p:txBody>
      </p:sp>
      <p:sp>
        <p:nvSpPr>
          <p:cNvPr id="41988" name="Rectangle 3"/>
          <p:cNvSpPr>
            <a:spLocks noGrp="1" noChangeArrowheads="1"/>
          </p:cNvSpPr>
          <p:nvPr>
            <p:ph type="body" idx="1"/>
          </p:nvPr>
        </p:nvSpPr>
        <p:spPr/>
        <p:txBody>
          <a:bodyPr/>
          <a:lstStyle/>
          <a:p>
            <a:pPr eaLnBrk="1" hangingPunct="1"/>
            <a:r>
              <a:rPr lang="en-US" altLang="zh-CN" dirty="0"/>
              <a:t>ALOHA</a:t>
            </a:r>
          </a:p>
          <a:p>
            <a:pPr eaLnBrk="1" hangingPunct="1"/>
            <a:r>
              <a:rPr lang="en-US" altLang="zh-CN" dirty="0"/>
              <a:t>CSMA</a:t>
            </a:r>
            <a:r>
              <a:rPr lang="zh-CN" altLang="en-US" dirty="0"/>
              <a:t>协议</a:t>
            </a:r>
          </a:p>
          <a:p>
            <a:pPr eaLnBrk="1" hangingPunct="1"/>
            <a:r>
              <a:rPr lang="zh-CN" altLang="en-US" dirty="0">
                <a:solidFill>
                  <a:schemeClr val="hlink"/>
                </a:solidFill>
              </a:rPr>
              <a:t>轮询协议</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802.11 PCF</a:t>
            </a:r>
            <a:r>
              <a:rPr lang="zh-CN" altLang="en-US" b="1" dirty="0"/>
              <a:t>操作模式</a:t>
            </a:r>
            <a:endParaRPr lang="zh-CN" altLang="en-US" dirty="0"/>
          </a:p>
        </p:txBody>
      </p:sp>
      <p:sp>
        <p:nvSpPr>
          <p:cNvPr id="3" name="内容占位符 2"/>
          <p:cNvSpPr>
            <a:spLocks noGrp="1"/>
          </p:cNvSpPr>
          <p:nvPr>
            <p:ph idx="1"/>
          </p:nvPr>
        </p:nvSpPr>
        <p:spPr>
          <a:xfrm>
            <a:off x="71406" y="2143116"/>
            <a:ext cx="5429288" cy="4500594"/>
          </a:xfrm>
        </p:spPr>
        <p:txBody>
          <a:bodyPr>
            <a:normAutofit fontScale="92500" lnSpcReduction="10000"/>
          </a:bodyPr>
          <a:lstStyle/>
          <a:p>
            <a:r>
              <a:rPr lang="en-US" altLang="zh-CN" b="1" dirty="0"/>
              <a:t>PCF: Point Coordination Function,</a:t>
            </a:r>
            <a:r>
              <a:rPr lang="zh-CN" altLang="en-US" b="1" dirty="0"/>
              <a:t>点协调功能</a:t>
            </a:r>
            <a:endParaRPr lang="en-US" altLang="zh-CN" b="1" dirty="0"/>
          </a:p>
          <a:p>
            <a:r>
              <a:rPr lang="en-US" altLang="zh-CN" b="1" dirty="0"/>
              <a:t>AP</a:t>
            </a:r>
            <a:r>
              <a:rPr lang="zh-CN" altLang="en-US" b="1" dirty="0"/>
              <a:t> （</a:t>
            </a:r>
            <a:r>
              <a:rPr lang="en-US" altLang="zh-CN" b="1" dirty="0"/>
              <a:t>Access Point</a:t>
            </a:r>
            <a:r>
              <a:rPr lang="zh-CN" altLang="en-US" b="1" dirty="0"/>
              <a:t>，无线接入点）和站点工作在同一个信道上（共享链路）</a:t>
            </a:r>
            <a:endParaRPr lang="en-US" altLang="zh-CN" b="1" dirty="0"/>
          </a:p>
          <a:p>
            <a:r>
              <a:rPr lang="zh-CN" altLang="en-US" b="1" dirty="0"/>
              <a:t>由中心点</a:t>
            </a:r>
            <a:r>
              <a:rPr lang="en-US" altLang="zh-CN" b="1" dirty="0"/>
              <a:t>AP</a:t>
            </a:r>
            <a:r>
              <a:rPr lang="zh-CN" altLang="en-US" b="1" dirty="0"/>
              <a:t>来控制所有站点对共享无线信道的访问，不会发生冲突</a:t>
            </a:r>
          </a:p>
          <a:p>
            <a:pPr lvl="1"/>
            <a:r>
              <a:rPr lang="en-US" altLang="zh-CN" b="1" dirty="0"/>
              <a:t>AP</a:t>
            </a:r>
            <a:r>
              <a:rPr lang="zh-CN" altLang="en-US" b="1" dirty="0"/>
              <a:t>按顺序轮询（</a:t>
            </a:r>
            <a:r>
              <a:rPr lang="en-US" altLang="zh-CN" b="1" dirty="0"/>
              <a:t>Poll</a:t>
            </a:r>
            <a:r>
              <a:rPr lang="zh-CN" altLang="en-US" b="1" dirty="0"/>
              <a:t>）站点是否有帧要发送</a:t>
            </a:r>
          </a:p>
        </p:txBody>
      </p:sp>
      <p:sp>
        <p:nvSpPr>
          <p:cNvPr id="4" name="灯片编号占位符 3"/>
          <p:cNvSpPr>
            <a:spLocks noGrp="1"/>
          </p:cNvSpPr>
          <p:nvPr>
            <p:ph type="sldNum" sz="quarter" idx="12"/>
          </p:nvPr>
        </p:nvSpPr>
        <p:spPr/>
        <p:txBody>
          <a:bodyPr/>
          <a:lstStyle/>
          <a:p>
            <a:fld id="{6AD00D0F-399A-4701-AC01-D85705F5294D}" type="slidenum">
              <a:rPr lang="en-US" altLang="zh-CN" smtClean="0"/>
              <a:pPr/>
              <a:t>34</a:t>
            </a:fld>
            <a:endParaRPr lang="en-US" altLang="zh-CN"/>
          </a:p>
        </p:txBody>
      </p:sp>
      <p:graphicFrame>
        <p:nvGraphicFramePr>
          <p:cNvPr id="181250" name="Object 2"/>
          <p:cNvGraphicFramePr>
            <a:graphicFrameLocks noChangeAspect="1"/>
          </p:cNvGraphicFramePr>
          <p:nvPr/>
        </p:nvGraphicFramePr>
        <p:xfrm>
          <a:off x="5357818" y="2428868"/>
          <a:ext cx="3492500" cy="3225800"/>
        </p:xfrm>
        <a:graphic>
          <a:graphicData uri="http://schemas.openxmlformats.org/presentationml/2006/ole">
            <mc:AlternateContent xmlns:mc="http://schemas.openxmlformats.org/markup-compatibility/2006">
              <mc:Choice xmlns:v="urn:schemas-microsoft-com:vml" Requires="v">
                <p:oleObj spid="_x0000_s3109" name="Visio" r:id="rId3" imgW="2366044" imgH="2193115" progId="Visio.Drawing.11">
                  <p:embed/>
                </p:oleObj>
              </mc:Choice>
              <mc:Fallback>
                <p:oleObj name="Visio" r:id="rId3" imgW="2366044" imgH="2193115" progId="Visio.Drawing.11">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8" y="2428868"/>
                        <a:ext cx="34925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直接箭头连接符 5"/>
          <p:cNvCxnSpPr/>
          <p:nvPr/>
        </p:nvCxnSpPr>
        <p:spPr bwMode="auto">
          <a:xfrm rot="10800000" flipV="1">
            <a:off x="5929322" y="3714752"/>
            <a:ext cx="785818" cy="428628"/>
          </a:xfrm>
          <a:prstGeom prst="straightConnector1">
            <a:avLst/>
          </a:prstGeom>
          <a:noFill/>
          <a:ln w="28575" cap="flat" cmpd="sng" algn="ctr">
            <a:solidFill>
              <a:srgbClr val="FF0000"/>
            </a:solidFill>
            <a:prstDash val="solid"/>
            <a:round/>
            <a:headEnd type="none" w="med" len="med"/>
            <a:tailEnd type="arrow"/>
          </a:ln>
          <a:effectLst/>
        </p:spPr>
      </p:cxnSp>
      <p:cxnSp>
        <p:nvCxnSpPr>
          <p:cNvPr id="7" name="直接箭头连接符 6"/>
          <p:cNvCxnSpPr/>
          <p:nvPr/>
        </p:nvCxnSpPr>
        <p:spPr bwMode="auto">
          <a:xfrm rot="10800000" flipV="1">
            <a:off x="6143636" y="3857628"/>
            <a:ext cx="785818" cy="428628"/>
          </a:xfrm>
          <a:prstGeom prst="straightConnector1">
            <a:avLst/>
          </a:prstGeom>
          <a:noFill/>
          <a:ln w="28575" cap="flat" cmpd="sng" algn="ctr">
            <a:solidFill>
              <a:schemeClr val="tx1"/>
            </a:solidFill>
            <a:prstDash val="solid"/>
            <a:round/>
            <a:headEnd type="arrow" w="med" len="med"/>
            <a:tailEnd type="none" w="med" len="med"/>
          </a:ln>
          <a:effectLst/>
        </p:spPr>
      </p:cxnSp>
      <p:cxnSp>
        <p:nvCxnSpPr>
          <p:cNvPr id="8" name="直接箭头连接符 7"/>
          <p:cNvCxnSpPr/>
          <p:nvPr/>
        </p:nvCxnSpPr>
        <p:spPr bwMode="auto">
          <a:xfrm rot="5400000">
            <a:off x="6965173" y="4321975"/>
            <a:ext cx="642942" cy="1588"/>
          </a:xfrm>
          <a:prstGeom prst="straightConnector1">
            <a:avLst/>
          </a:prstGeom>
          <a:noFill/>
          <a:ln w="28575" cap="flat" cmpd="sng" algn="ctr">
            <a:solidFill>
              <a:schemeClr val="tx1"/>
            </a:solidFill>
            <a:prstDash val="solid"/>
            <a:round/>
            <a:headEnd type="arrow" w="med" len="med"/>
            <a:tailEnd type="none" w="med" len="med"/>
          </a:ln>
          <a:effectLst/>
        </p:spPr>
      </p:cxnSp>
      <p:cxnSp>
        <p:nvCxnSpPr>
          <p:cNvPr id="9" name="直接箭头连接符 8"/>
          <p:cNvCxnSpPr/>
          <p:nvPr/>
        </p:nvCxnSpPr>
        <p:spPr bwMode="auto">
          <a:xfrm rot="5400000">
            <a:off x="6644496" y="4286256"/>
            <a:ext cx="642148" cy="72232"/>
          </a:xfrm>
          <a:prstGeom prst="straightConnector1">
            <a:avLst/>
          </a:prstGeom>
          <a:noFill/>
          <a:ln w="28575" cap="flat" cmpd="sng" algn="ctr">
            <a:solidFill>
              <a:srgbClr val="FF0000"/>
            </a:solidFill>
            <a:prstDash val="solid"/>
            <a:round/>
            <a:headEnd type="none" w="med" len="med"/>
            <a:tailEnd type="arrow"/>
          </a:ln>
          <a:effectLst/>
        </p:spPr>
      </p:cxnSp>
      <p:cxnSp>
        <p:nvCxnSpPr>
          <p:cNvPr id="10" name="直接箭头连接符 9"/>
          <p:cNvCxnSpPr/>
          <p:nvPr/>
        </p:nvCxnSpPr>
        <p:spPr bwMode="auto">
          <a:xfrm>
            <a:off x="7500958" y="3857628"/>
            <a:ext cx="857256" cy="357190"/>
          </a:xfrm>
          <a:prstGeom prst="straightConnector1">
            <a:avLst/>
          </a:prstGeom>
          <a:noFill/>
          <a:ln w="28575" cap="flat" cmpd="sng" algn="ctr">
            <a:solidFill>
              <a:schemeClr val="tx1"/>
            </a:solidFill>
            <a:prstDash val="solid"/>
            <a:round/>
            <a:headEnd type="arrow" w="med" len="med"/>
            <a:tailEnd type="none" w="med" len="med"/>
          </a:ln>
          <a:effectLst/>
        </p:spPr>
      </p:cxnSp>
      <p:cxnSp>
        <p:nvCxnSpPr>
          <p:cNvPr id="11" name="直接箭头连接符 10"/>
          <p:cNvCxnSpPr/>
          <p:nvPr/>
        </p:nvCxnSpPr>
        <p:spPr bwMode="auto">
          <a:xfrm>
            <a:off x="7429520" y="4071942"/>
            <a:ext cx="785818" cy="428628"/>
          </a:xfrm>
          <a:prstGeom prst="straightConnector1">
            <a:avLst/>
          </a:prstGeom>
          <a:noFill/>
          <a:ln w="28575" cap="flat" cmpd="sng" algn="ctr">
            <a:solidFill>
              <a:srgbClr val="FF0000"/>
            </a:solidFill>
            <a:prstDash val="solid"/>
            <a:round/>
            <a:headEnd type="none" w="med" len="med"/>
            <a:tailEnd type="arrow"/>
          </a:ln>
          <a:effectLst/>
        </p:spPr>
      </p:cxnSp>
      <p:sp>
        <p:nvSpPr>
          <p:cNvPr id="15" name="TextBox 14"/>
          <p:cNvSpPr txBox="1"/>
          <p:nvPr/>
        </p:nvSpPr>
        <p:spPr>
          <a:xfrm rot="19936330">
            <a:off x="5959958" y="3534555"/>
            <a:ext cx="785818" cy="338554"/>
          </a:xfrm>
          <a:prstGeom prst="rect">
            <a:avLst/>
          </a:prstGeom>
          <a:noFill/>
        </p:spPr>
        <p:txBody>
          <a:bodyPr wrap="square" rtlCol="0">
            <a:spAutoFit/>
          </a:bodyPr>
          <a:lstStyle/>
          <a:p>
            <a:r>
              <a:rPr lang="en-US" altLang="zh-CN" sz="1600" dirty="0"/>
              <a:t>Poll</a:t>
            </a:r>
            <a:endParaRPr lang="zh-CN" altLang="en-US" sz="1600" dirty="0"/>
          </a:p>
        </p:txBody>
      </p:sp>
      <p:sp>
        <p:nvSpPr>
          <p:cNvPr id="16" name="TextBox 15"/>
          <p:cNvSpPr txBox="1"/>
          <p:nvPr/>
        </p:nvSpPr>
        <p:spPr>
          <a:xfrm rot="19936330">
            <a:off x="6177278" y="3998644"/>
            <a:ext cx="785818" cy="338554"/>
          </a:xfrm>
          <a:prstGeom prst="rect">
            <a:avLst/>
          </a:prstGeom>
          <a:noFill/>
        </p:spPr>
        <p:txBody>
          <a:bodyPr wrap="square" rtlCol="0">
            <a:spAutoFit/>
          </a:bodyPr>
          <a:lstStyle/>
          <a:p>
            <a:r>
              <a:rPr lang="en-US" altLang="zh-CN" sz="1600" dirty="0"/>
              <a:t>Data</a:t>
            </a:r>
            <a:endParaRPr lang="zh-CN" altLang="en-US" sz="1600" dirty="0"/>
          </a:p>
        </p:txBody>
      </p:sp>
      <p:sp>
        <p:nvSpPr>
          <p:cNvPr id="17" name="TextBox 16"/>
          <p:cNvSpPr txBox="1"/>
          <p:nvPr/>
        </p:nvSpPr>
        <p:spPr>
          <a:xfrm rot="16200000">
            <a:off x="7010210" y="4152699"/>
            <a:ext cx="785818" cy="338554"/>
          </a:xfrm>
          <a:prstGeom prst="rect">
            <a:avLst/>
          </a:prstGeom>
          <a:noFill/>
        </p:spPr>
        <p:txBody>
          <a:bodyPr wrap="square" rtlCol="0">
            <a:spAutoFit/>
          </a:bodyPr>
          <a:lstStyle/>
          <a:p>
            <a:r>
              <a:rPr lang="en-US" altLang="zh-CN" sz="1600" dirty="0"/>
              <a:t>Data</a:t>
            </a:r>
            <a:endParaRPr lang="zh-CN" altLang="en-US" sz="1600" dirty="0"/>
          </a:p>
        </p:txBody>
      </p:sp>
      <p:sp>
        <p:nvSpPr>
          <p:cNvPr id="18" name="TextBox 17"/>
          <p:cNvSpPr txBox="1"/>
          <p:nvPr/>
        </p:nvSpPr>
        <p:spPr>
          <a:xfrm rot="16599720">
            <a:off x="6465704" y="4098246"/>
            <a:ext cx="785818" cy="338554"/>
          </a:xfrm>
          <a:prstGeom prst="rect">
            <a:avLst/>
          </a:prstGeom>
          <a:noFill/>
        </p:spPr>
        <p:txBody>
          <a:bodyPr wrap="square" rtlCol="0">
            <a:spAutoFit/>
          </a:bodyPr>
          <a:lstStyle/>
          <a:p>
            <a:r>
              <a:rPr lang="en-US" altLang="zh-CN" sz="1600" dirty="0"/>
              <a:t>Poll</a:t>
            </a:r>
            <a:endParaRPr lang="zh-CN" altLang="en-US" sz="1600" dirty="0"/>
          </a:p>
        </p:txBody>
      </p:sp>
      <p:sp>
        <p:nvSpPr>
          <p:cNvPr id="19" name="TextBox 18"/>
          <p:cNvSpPr txBox="1"/>
          <p:nvPr/>
        </p:nvSpPr>
        <p:spPr>
          <a:xfrm rot="1734503">
            <a:off x="7533830" y="4312224"/>
            <a:ext cx="785818" cy="338554"/>
          </a:xfrm>
          <a:prstGeom prst="rect">
            <a:avLst/>
          </a:prstGeom>
          <a:noFill/>
        </p:spPr>
        <p:txBody>
          <a:bodyPr wrap="square" rtlCol="0">
            <a:spAutoFit/>
          </a:bodyPr>
          <a:lstStyle/>
          <a:p>
            <a:r>
              <a:rPr lang="en-US" altLang="zh-CN" sz="1600" dirty="0"/>
              <a:t>Poll</a:t>
            </a:r>
            <a:endParaRPr lang="zh-CN" altLang="en-US" sz="1600" dirty="0"/>
          </a:p>
        </p:txBody>
      </p:sp>
      <p:sp>
        <p:nvSpPr>
          <p:cNvPr id="20" name="TextBox 19"/>
          <p:cNvSpPr txBox="1"/>
          <p:nvPr/>
        </p:nvSpPr>
        <p:spPr>
          <a:xfrm rot="1530681">
            <a:off x="7705954" y="3794984"/>
            <a:ext cx="785818" cy="338554"/>
          </a:xfrm>
          <a:prstGeom prst="rect">
            <a:avLst/>
          </a:prstGeom>
          <a:noFill/>
        </p:spPr>
        <p:txBody>
          <a:bodyPr wrap="square" rtlCol="0">
            <a:spAutoFit/>
          </a:bodyPr>
          <a:lstStyle/>
          <a:p>
            <a:r>
              <a:rPr lang="en-US" altLang="zh-CN" sz="1600" dirty="0"/>
              <a:t>NULL</a:t>
            </a:r>
            <a:endParaRPr lang="zh-CN"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525C4C4-87F6-4498-9F58-A2FADC65BD82}" type="slidenum">
              <a:rPr lang="en-US" altLang="zh-CN" sz="1400" b="0"/>
              <a:pPr eaLnBrk="1" hangingPunct="1"/>
              <a:t>35</a:t>
            </a:fld>
            <a:endParaRPr lang="en-US" altLang="zh-CN" sz="1400" b="0"/>
          </a:p>
        </p:txBody>
      </p:sp>
      <p:sp>
        <p:nvSpPr>
          <p:cNvPr id="49155"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49156"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t>4.2 </a:t>
            </a:r>
            <a:r>
              <a:rPr lang="zh-CN" altLang="en-US" dirty="0"/>
              <a:t>多路访问协议</a:t>
            </a:r>
          </a:p>
          <a:p>
            <a:pPr eaLnBrk="1" hangingPunct="1"/>
            <a:r>
              <a:rPr lang="en-US" altLang="zh-CN" dirty="0">
                <a:solidFill>
                  <a:schemeClr val="hlink"/>
                </a:solidFill>
              </a:rPr>
              <a:t>4.3 </a:t>
            </a:r>
            <a:r>
              <a:rPr lang="zh-CN" altLang="en-US" dirty="0">
                <a:solidFill>
                  <a:schemeClr val="hlink"/>
                </a:solidFill>
              </a:rPr>
              <a:t>以太网</a:t>
            </a:r>
          </a:p>
          <a:p>
            <a:pPr eaLnBrk="1" hangingPunct="1"/>
            <a:r>
              <a:rPr lang="en-US" altLang="zh-CN" dirty="0"/>
              <a:t>4.4 802.11</a:t>
            </a:r>
            <a:r>
              <a:rPr lang="zh-CN" altLang="en-US" dirty="0"/>
              <a:t>无线局域网</a:t>
            </a:r>
          </a:p>
          <a:p>
            <a:pPr eaLnBrk="1" hangingPunct="1"/>
            <a:r>
              <a:rPr lang="en-US" altLang="zh-CN" dirty="0"/>
              <a:t>4.5 </a:t>
            </a:r>
            <a:r>
              <a:rPr lang="zh-CN" altLang="en-US" dirty="0"/>
              <a:t>扩展局域网</a:t>
            </a:r>
          </a:p>
          <a:p>
            <a:pPr eaLnBrk="1" hangingPunct="1"/>
            <a:r>
              <a:rPr lang="en-US" altLang="zh-CN" dirty="0"/>
              <a:t>4.6 </a:t>
            </a:r>
            <a:r>
              <a:rPr lang="zh-CN" altLang="en-US" dirty="0"/>
              <a:t>虚拟局域网</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E0B2C96F-EF08-485E-B008-3586F7DF9F11}" type="slidenum">
              <a:rPr lang="en-US" altLang="zh-CN" sz="1400" b="0"/>
              <a:pPr eaLnBrk="1" hangingPunct="1"/>
              <a:t>36</a:t>
            </a:fld>
            <a:endParaRPr lang="en-US" altLang="zh-CN" sz="1400" b="0"/>
          </a:p>
        </p:txBody>
      </p:sp>
      <p:sp>
        <p:nvSpPr>
          <p:cNvPr id="50179" name="Rectangle 2"/>
          <p:cNvSpPr>
            <a:spLocks noGrp="1" noChangeArrowheads="1"/>
          </p:cNvSpPr>
          <p:nvPr>
            <p:ph type="title"/>
          </p:nvPr>
        </p:nvSpPr>
        <p:spPr/>
        <p:txBody>
          <a:bodyPr/>
          <a:lstStyle/>
          <a:p>
            <a:pPr eaLnBrk="1" hangingPunct="1"/>
            <a:r>
              <a:rPr lang="zh-CN" altLang="en-US"/>
              <a:t>发展历程</a:t>
            </a:r>
          </a:p>
        </p:txBody>
      </p:sp>
      <p:sp>
        <p:nvSpPr>
          <p:cNvPr id="50180" name="AutoShape 9"/>
          <p:cNvSpPr>
            <a:spLocks noChangeArrowheads="1"/>
          </p:cNvSpPr>
          <p:nvPr/>
        </p:nvSpPr>
        <p:spPr bwMode="auto">
          <a:xfrm>
            <a:off x="847725" y="6118723"/>
            <a:ext cx="6911975" cy="765175"/>
          </a:xfrm>
          <a:prstGeom prst="horizontalScroll">
            <a:avLst>
              <a:gd name="adj" fmla="val 12500"/>
            </a:avLst>
          </a:prstGeom>
          <a:solidFill>
            <a:schemeClr val="bg1"/>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2000" dirty="0">
                <a:latin typeface="Arial" panose="020B0604020202020204" pitchFamily="34" charset="0"/>
              </a:rPr>
              <a:t>注意：一般使用时常常不区分“以太网”和“</a:t>
            </a:r>
            <a:r>
              <a:rPr lang="en-US" altLang="zh-CN" sz="2000" dirty="0">
                <a:latin typeface="Arial" panose="020B0604020202020204" pitchFamily="34" charset="0"/>
              </a:rPr>
              <a:t>IEEE 802.3” </a:t>
            </a:r>
          </a:p>
        </p:txBody>
      </p:sp>
      <p:sp>
        <p:nvSpPr>
          <p:cNvPr id="50181" name="Line 4"/>
          <p:cNvSpPr>
            <a:spLocks noChangeShapeType="1"/>
          </p:cNvSpPr>
          <p:nvPr/>
        </p:nvSpPr>
        <p:spPr bwMode="auto">
          <a:xfrm>
            <a:off x="320675" y="3352800"/>
            <a:ext cx="8572500" cy="4763"/>
          </a:xfrm>
          <a:prstGeom prst="line">
            <a:avLst/>
          </a:prstGeom>
          <a:noFill/>
          <a:ln w="57150">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0182" name="Oval 5"/>
          <p:cNvSpPr>
            <a:spLocks noChangeArrowheads="1"/>
          </p:cNvSpPr>
          <p:nvPr/>
        </p:nvSpPr>
        <p:spPr bwMode="auto">
          <a:xfrm>
            <a:off x="896938" y="32385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83" name="Rectangle 6"/>
          <p:cNvSpPr>
            <a:spLocks noChangeArrowheads="1"/>
          </p:cNvSpPr>
          <p:nvPr/>
        </p:nvSpPr>
        <p:spPr bwMode="auto">
          <a:xfrm>
            <a:off x="107950" y="3697288"/>
            <a:ext cx="1943100" cy="668337"/>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dirty="0"/>
              <a:t>1978</a:t>
            </a:r>
            <a:r>
              <a:rPr lang="zh-CN" altLang="en-US" sz="1400" dirty="0"/>
              <a:t>年</a:t>
            </a:r>
            <a:r>
              <a:rPr lang="en-US" altLang="zh-CN" sz="1400" dirty="0"/>
              <a:t>DEC</a:t>
            </a:r>
            <a:r>
              <a:rPr lang="zh-CN" altLang="en-US" sz="1400" dirty="0"/>
              <a:t>和</a:t>
            </a:r>
            <a:r>
              <a:rPr lang="en-US" altLang="zh-CN" sz="1400" dirty="0"/>
              <a:t>Intel</a:t>
            </a:r>
            <a:r>
              <a:rPr lang="zh-CN" altLang="en-US" sz="1400" dirty="0"/>
              <a:t>联合</a:t>
            </a:r>
            <a:r>
              <a:rPr lang="en-US" altLang="zh-CN" sz="1400" dirty="0"/>
              <a:t>Xerox</a:t>
            </a:r>
            <a:r>
              <a:rPr lang="zh-CN" altLang="en-US" sz="1400" dirty="0"/>
              <a:t>定义了</a:t>
            </a:r>
            <a:r>
              <a:rPr lang="en-US" altLang="zh-CN" sz="1400" dirty="0"/>
              <a:t>10Mbps</a:t>
            </a:r>
            <a:r>
              <a:rPr lang="zh-CN" altLang="en-US" sz="1400" dirty="0"/>
              <a:t>以太网</a:t>
            </a:r>
          </a:p>
        </p:txBody>
      </p:sp>
      <p:sp>
        <p:nvSpPr>
          <p:cNvPr id="50184" name="Line 7"/>
          <p:cNvSpPr>
            <a:spLocks noChangeShapeType="1"/>
          </p:cNvSpPr>
          <p:nvPr/>
        </p:nvSpPr>
        <p:spPr bwMode="auto">
          <a:xfrm>
            <a:off x="968375" y="3411538"/>
            <a:ext cx="0" cy="28575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185" name="Rectangle 8"/>
          <p:cNvSpPr>
            <a:spLocks noChangeArrowheads="1"/>
          </p:cNvSpPr>
          <p:nvPr/>
        </p:nvSpPr>
        <p:spPr bwMode="auto">
          <a:xfrm>
            <a:off x="1692275" y="2376488"/>
            <a:ext cx="1760538" cy="517525"/>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t>1983</a:t>
            </a:r>
            <a:r>
              <a:rPr lang="zh-CN" altLang="en-US" sz="1400"/>
              <a:t>年</a:t>
            </a:r>
            <a:r>
              <a:rPr lang="en-US" altLang="zh-CN" sz="1400"/>
              <a:t>IEEE</a:t>
            </a:r>
            <a:r>
              <a:rPr lang="zh-CN" altLang="en-US" sz="1400"/>
              <a:t>发布</a:t>
            </a:r>
            <a:r>
              <a:rPr lang="en-US" altLang="zh-CN" sz="1400"/>
              <a:t>802.3 10M</a:t>
            </a:r>
            <a:r>
              <a:rPr lang="zh-CN" altLang="en-US" sz="1400"/>
              <a:t>以太网</a:t>
            </a:r>
          </a:p>
        </p:txBody>
      </p:sp>
      <p:sp>
        <p:nvSpPr>
          <p:cNvPr id="50186" name="Rectangle 11"/>
          <p:cNvSpPr>
            <a:spLocks noChangeArrowheads="1"/>
          </p:cNvSpPr>
          <p:nvPr/>
        </p:nvSpPr>
        <p:spPr bwMode="auto">
          <a:xfrm>
            <a:off x="2627313" y="3697288"/>
            <a:ext cx="1928812" cy="498475"/>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t>1995</a:t>
            </a:r>
            <a:r>
              <a:rPr lang="zh-CN" altLang="en-US" sz="1400"/>
              <a:t>年</a:t>
            </a:r>
            <a:r>
              <a:rPr lang="en-US" altLang="zh-CN" sz="1400"/>
              <a:t>IEEE</a:t>
            </a:r>
            <a:r>
              <a:rPr lang="zh-CN" altLang="en-US" sz="1400"/>
              <a:t>发布</a:t>
            </a:r>
            <a:r>
              <a:rPr lang="en-US" altLang="zh-CN" sz="1400"/>
              <a:t>802.3u 100M</a:t>
            </a:r>
            <a:r>
              <a:rPr lang="zh-CN" altLang="en-US" sz="1400"/>
              <a:t>以太网</a:t>
            </a:r>
          </a:p>
        </p:txBody>
      </p:sp>
      <p:sp>
        <p:nvSpPr>
          <p:cNvPr id="50187" name="Rectangle 12"/>
          <p:cNvSpPr>
            <a:spLocks noChangeArrowheads="1"/>
          </p:cNvSpPr>
          <p:nvPr/>
        </p:nvSpPr>
        <p:spPr bwMode="auto">
          <a:xfrm>
            <a:off x="3519488" y="2376488"/>
            <a:ext cx="1773237" cy="574675"/>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t>1998</a:t>
            </a:r>
            <a:r>
              <a:rPr lang="zh-CN" altLang="en-US" sz="1400"/>
              <a:t>年</a:t>
            </a:r>
            <a:r>
              <a:rPr lang="en-US" altLang="zh-CN" sz="1400"/>
              <a:t>IEEE</a:t>
            </a:r>
            <a:r>
              <a:rPr lang="zh-CN" altLang="en-US" sz="1400"/>
              <a:t>发布</a:t>
            </a:r>
            <a:r>
              <a:rPr lang="en-US" altLang="zh-CN" sz="1400"/>
              <a:t>802.3z </a:t>
            </a:r>
            <a:r>
              <a:rPr lang="zh-CN" altLang="en-US" sz="1400"/>
              <a:t>千兆以太网</a:t>
            </a:r>
          </a:p>
        </p:txBody>
      </p:sp>
      <p:sp>
        <p:nvSpPr>
          <p:cNvPr id="50188" name="Rectangle 13"/>
          <p:cNvSpPr>
            <a:spLocks noChangeArrowheads="1"/>
          </p:cNvSpPr>
          <p:nvPr/>
        </p:nvSpPr>
        <p:spPr bwMode="auto">
          <a:xfrm>
            <a:off x="4643438" y="3697288"/>
            <a:ext cx="2016125" cy="498475"/>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t>2002</a:t>
            </a:r>
            <a:r>
              <a:rPr lang="zh-CN" altLang="en-US" sz="1400"/>
              <a:t>年</a:t>
            </a:r>
            <a:r>
              <a:rPr lang="en-US" altLang="zh-CN" sz="1400"/>
              <a:t>IEEE</a:t>
            </a:r>
            <a:r>
              <a:rPr lang="zh-CN" altLang="en-US" sz="1400"/>
              <a:t>发布</a:t>
            </a:r>
            <a:r>
              <a:rPr lang="en-US" altLang="zh-CN" sz="1400"/>
              <a:t>802.3ae </a:t>
            </a:r>
            <a:r>
              <a:rPr lang="zh-CN" altLang="en-US" sz="1400"/>
              <a:t>万兆以太网</a:t>
            </a:r>
          </a:p>
        </p:txBody>
      </p:sp>
      <p:sp>
        <p:nvSpPr>
          <p:cNvPr id="50189" name="Oval 14"/>
          <p:cNvSpPr>
            <a:spLocks noChangeArrowheads="1"/>
          </p:cNvSpPr>
          <p:nvPr/>
        </p:nvSpPr>
        <p:spPr bwMode="auto">
          <a:xfrm>
            <a:off x="2552700" y="32385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90" name="Oval 15"/>
          <p:cNvSpPr>
            <a:spLocks noChangeArrowheads="1"/>
          </p:cNvSpPr>
          <p:nvPr/>
        </p:nvSpPr>
        <p:spPr bwMode="auto">
          <a:xfrm>
            <a:off x="3446463" y="32385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91" name="Oval 16"/>
          <p:cNvSpPr>
            <a:spLocks noChangeArrowheads="1"/>
          </p:cNvSpPr>
          <p:nvPr/>
        </p:nvSpPr>
        <p:spPr bwMode="auto">
          <a:xfrm>
            <a:off x="4324350" y="32385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92" name="Oval 17"/>
          <p:cNvSpPr>
            <a:spLocks noChangeArrowheads="1"/>
          </p:cNvSpPr>
          <p:nvPr/>
        </p:nvSpPr>
        <p:spPr bwMode="auto">
          <a:xfrm>
            <a:off x="5403850" y="32385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93" name="Line 18"/>
          <p:cNvSpPr>
            <a:spLocks noChangeShapeType="1"/>
          </p:cNvSpPr>
          <p:nvPr/>
        </p:nvSpPr>
        <p:spPr bwMode="auto">
          <a:xfrm flipV="1">
            <a:off x="2625725" y="2894013"/>
            <a:ext cx="0" cy="344487"/>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194" name="Line 19"/>
          <p:cNvSpPr>
            <a:spLocks noChangeShapeType="1"/>
          </p:cNvSpPr>
          <p:nvPr/>
        </p:nvSpPr>
        <p:spPr bwMode="auto">
          <a:xfrm>
            <a:off x="3589338" y="3411538"/>
            <a:ext cx="0" cy="28575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195" name="Line 20"/>
          <p:cNvSpPr>
            <a:spLocks noChangeShapeType="1"/>
          </p:cNvSpPr>
          <p:nvPr/>
        </p:nvSpPr>
        <p:spPr bwMode="auto">
          <a:xfrm flipV="1">
            <a:off x="4395788" y="2952750"/>
            <a:ext cx="0" cy="28575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196" name="Line 21"/>
          <p:cNvSpPr>
            <a:spLocks noChangeShapeType="1"/>
          </p:cNvSpPr>
          <p:nvPr/>
        </p:nvSpPr>
        <p:spPr bwMode="auto">
          <a:xfrm>
            <a:off x="5548313" y="3411538"/>
            <a:ext cx="0" cy="28575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197" name="Oval 17"/>
          <p:cNvSpPr>
            <a:spLocks noChangeArrowheads="1"/>
          </p:cNvSpPr>
          <p:nvPr/>
        </p:nvSpPr>
        <p:spPr bwMode="auto">
          <a:xfrm>
            <a:off x="6586538" y="3275013"/>
            <a:ext cx="215900" cy="155575"/>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198" name="Rectangle 12"/>
          <p:cNvSpPr>
            <a:spLocks noChangeArrowheads="1"/>
          </p:cNvSpPr>
          <p:nvPr/>
        </p:nvSpPr>
        <p:spPr bwMode="auto">
          <a:xfrm>
            <a:off x="5651500" y="2349500"/>
            <a:ext cx="1773238" cy="647700"/>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t>2010</a:t>
            </a:r>
            <a:r>
              <a:rPr lang="zh-CN" altLang="en-US" sz="1400"/>
              <a:t>年</a:t>
            </a:r>
            <a:r>
              <a:rPr lang="en-US" altLang="zh-CN" sz="1400"/>
              <a:t>IEEE</a:t>
            </a:r>
            <a:r>
              <a:rPr lang="zh-CN" altLang="en-US" sz="1400"/>
              <a:t>批准</a:t>
            </a:r>
            <a:r>
              <a:rPr lang="en-US" altLang="zh-CN" sz="1400"/>
              <a:t>802.3ba</a:t>
            </a:r>
            <a:r>
              <a:rPr lang="zh-CN" altLang="en-US" sz="1400"/>
              <a:t>，支持</a:t>
            </a:r>
            <a:r>
              <a:rPr lang="en-US" altLang="zh-CN" sz="1400"/>
              <a:t>40Gbps, 100Gbps</a:t>
            </a:r>
          </a:p>
        </p:txBody>
      </p:sp>
      <p:sp>
        <p:nvSpPr>
          <p:cNvPr id="50199" name="Line 20"/>
          <p:cNvSpPr>
            <a:spLocks noChangeShapeType="1"/>
          </p:cNvSpPr>
          <p:nvPr/>
        </p:nvSpPr>
        <p:spPr bwMode="auto">
          <a:xfrm flipV="1">
            <a:off x="6670675" y="3028950"/>
            <a:ext cx="1588" cy="257175"/>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0200" name="Rectangle 13"/>
          <p:cNvSpPr>
            <a:spLocks noChangeArrowheads="1"/>
          </p:cNvSpPr>
          <p:nvPr/>
        </p:nvSpPr>
        <p:spPr bwMode="auto">
          <a:xfrm>
            <a:off x="6731223" y="3716804"/>
            <a:ext cx="2377281" cy="760413"/>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dirty="0"/>
              <a:t>2017</a:t>
            </a:r>
            <a:r>
              <a:rPr lang="zh-CN" altLang="en-US" sz="1400" dirty="0"/>
              <a:t>年</a:t>
            </a:r>
            <a:r>
              <a:rPr lang="en-US" altLang="zh-CN" sz="1400" dirty="0"/>
              <a:t>802.3bs 200Gbps, 400Gbps</a:t>
            </a:r>
            <a:r>
              <a:rPr lang="zh-CN" altLang="en-US" sz="1400" dirty="0"/>
              <a:t>以太网</a:t>
            </a:r>
            <a:r>
              <a:rPr lang="en-US" altLang="zh-CN" sz="1400" dirty="0"/>
              <a:t>(over optical physical media)</a:t>
            </a:r>
            <a:endParaRPr lang="zh-CN" altLang="en-US" sz="1400" dirty="0"/>
          </a:p>
        </p:txBody>
      </p:sp>
      <p:sp>
        <p:nvSpPr>
          <p:cNvPr id="50201" name="Oval 17"/>
          <p:cNvSpPr>
            <a:spLocks noChangeArrowheads="1"/>
          </p:cNvSpPr>
          <p:nvPr/>
        </p:nvSpPr>
        <p:spPr bwMode="auto">
          <a:xfrm>
            <a:off x="7759700" y="3263900"/>
            <a:ext cx="215900" cy="173038"/>
          </a:xfrm>
          <a:prstGeom prst="ellipse">
            <a:avLst/>
          </a:prstGeom>
          <a:solidFill>
            <a:srgbClr val="DC5900"/>
          </a:solidFill>
          <a:ln w="9525" algn="ctr">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50202" name="Line 21"/>
          <p:cNvSpPr>
            <a:spLocks noChangeShapeType="1"/>
          </p:cNvSpPr>
          <p:nvPr/>
        </p:nvSpPr>
        <p:spPr bwMode="auto">
          <a:xfrm>
            <a:off x="7904163" y="3436938"/>
            <a:ext cx="0" cy="28575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pic>
        <p:nvPicPr>
          <p:cNvPr id="3" name="图片 2"/>
          <p:cNvPicPr>
            <a:picLocks noChangeAspect="1"/>
          </p:cNvPicPr>
          <p:nvPr/>
        </p:nvPicPr>
        <p:blipFill>
          <a:blip r:embed="rId3"/>
          <a:stretch>
            <a:fillRect/>
          </a:stretch>
        </p:blipFill>
        <p:spPr>
          <a:xfrm>
            <a:off x="896938" y="4704261"/>
            <a:ext cx="6610350" cy="13620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9A83D01-F709-486F-A747-D1E8BA255079}" type="slidenum">
              <a:rPr lang="en-US" altLang="zh-CN" sz="1400" b="0"/>
              <a:pPr eaLnBrk="1" hangingPunct="1"/>
              <a:t>37</a:t>
            </a:fld>
            <a:endParaRPr lang="en-US" altLang="zh-CN" sz="1400" b="0"/>
          </a:p>
        </p:txBody>
      </p:sp>
      <p:sp>
        <p:nvSpPr>
          <p:cNvPr id="51203" name="Rectangle 2"/>
          <p:cNvSpPr>
            <a:spLocks noGrp="1" noChangeArrowheads="1"/>
          </p:cNvSpPr>
          <p:nvPr>
            <p:ph type="title"/>
          </p:nvPr>
        </p:nvSpPr>
        <p:spPr/>
        <p:txBody>
          <a:bodyPr/>
          <a:lstStyle/>
          <a:p>
            <a:pPr eaLnBrk="1" hangingPunct="1"/>
            <a:r>
              <a:rPr lang="zh-CN" altLang="en-US"/>
              <a:t>传输介质</a:t>
            </a:r>
          </a:p>
        </p:txBody>
      </p:sp>
      <p:sp>
        <p:nvSpPr>
          <p:cNvPr id="51204" name="Rectangle 3"/>
          <p:cNvSpPr>
            <a:spLocks noGrp="1" noChangeArrowheads="1"/>
          </p:cNvSpPr>
          <p:nvPr>
            <p:ph type="body" idx="1"/>
          </p:nvPr>
        </p:nvSpPr>
        <p:spPr>
          <a:xfrm>
            <a:off x="1071538" y="1857364"/>
            <a:ext cx="7883550" cy="4470822"/>
          </a:xfrm>
        </p:spPr>
        <p:txBody>
          <a:bodyPr>
            <a:normAutofit fontScale="77500" lnSpcReduction="20000"/>
          </a:bodyPr>
          <a:lstStyle/>
          <a:p>
            <a:pPr eaLnBrk="1" hangingPunct="1">
              <a:lnSpc>
                <a:spcPct val="90000"/>
              </a:lnSpc>
            </a:pPr>
            <a:r>
              <a:rPr lang="en-US" altLang="zh-CN" sz="2800" b="1" dirty="0" smtClean="0"/>
              <a:t>10Base-T</a:t>
            </a:r>
            <a:endParaRPr lang="en-US" altLang="zh-CN" sz="2800" b="1" dirty="0"/>
          </a:p>
          <a:p>
            <a:pPr lvl="1" eaLnBrk="1" hangingPunct="1">
              <a:lnSpc>
                <a:spcPct val="90000"/>
              </a:lnSpc>
            </a:pPr>
            <a:r>
              <a:rPr lang="en-US" altLang="zh-CN" sz="2400" b="1" dirty="0"/>
              <a:t>10</a:t>
            </a:r>
            <a:r>
              <a:rPr lang="zh-CN" altLang="en-US" sz="2400" b="1" dirty="0"/>
              <a:t>表示速率为</a:t>
            </a:r>
            <a:r>
              <a:rPr lang="en-US" altLang="zh-CN" sz="2400" b="1" dirty="0"/>
              <a:t>10Mbps</a:t>
            </a:r>
          </a:p>
          <a:p>
            <a:pPr lvl="1" eaLnBrk="1" hangingPunct="1">
              <a:lnSpc>
                <a:spcPct val="90000"/>
              </a:lnSpc>
            </a:pPr>
            <a:r>
              <a:rPr lang="en-US" altLang="zh-CN" sz="2400" b="1" dirty="0"/>
              <a:t>base</a:t>
            </a:r>
            <a:r>
              <a:rPr lang="zh-CN" altLang="en-US" sz="2400" b="1" dirty="0"/>
              <a:t>表示使用基带信号传输 </a:t>
            </a:r>
          </a:p>
          <a:p>
            <a:pPr lvl="1" eaLnBrk="1" hangingPunct="1">
              <a:lnSpc>
                <a:spcPct val="90000"/>
              </a:lnSpc>
            </a:pPr>
            <a:r>
              <a:rPr lang="en-US" altLang="zh-CN" sz="2400" b="1" dirty="0"/>
              <a:t>T</a:t>
            </a:r>
            <a:r>
              <a:rPr lang="zh-CN" altLang="en-US" sz="2400" b="1" dirty="0"/>
              <a:t>表示传输介质是双绞线 </a:t>
            </a:r>
          </a:p>
          <a:p>
            <a:pPr eaLnBrk="1" hangingPunct="1">
              <a:lnSpc>
                <a:spcPct val="90000"/>
              </a:lnSpc>
            </a:pPr>
            <a:r>
              <a:rPr lang="en-US" altLang="zh-CN" sz="2800" b="1" dirty="0"/>
              <a:t>10Base-F</a:t>
            </a:r>
            <a:r>
              <a:rPr lang="zh-CN" altLang="en-US" sz="2800" b="1" dirty="0"/>
              <a:t>表示传输介质是光纤</a:t>
            </a:r>
          </a:p>
          <a:p>
            <a:pPr eaLnBrk="1" hangingPunct="1">
              <a:lnSpc>
                <a:spcPct val="90000"/>
              </a:lnSpc>
            </a:pPr>
            <a:r>
              <a:rPr lang="en-US" altLang="zh-CN" sz="2800" b="1" dirty="0"/>
              <a:t>100Base-TX</a:t>
            </a:r>
          </a:p>
          <a:p>
            <a:pPr lvl="1" eaLnBrk="1" hangingPunct="1">
              <a:lnSpc>
                <a:spcPct val="90000"/>
              </a:lnSpc>
            </a:pPr>
            <a:r>
              <a:rPr lang="en-US" altLang="zh-CN" sz="2400" b="1" dirty="0"/>
              <a:t>100</a:t>
            </a:r>
            <a:r>
              <a:rPr lang="zh-CN" altLang="en-US" sz="2400" b="1" dirty="0"/>
              <a:t>表示速率为</a:t>
            </a:r>
            <a:r>
              <a:rPr lang="en-US" altLang="zh-CN" sz="2400" b="1" dirty="0"/>
              <a:t>100Mbps</a:t>
            </a:r>
          </a:p>
          <a:p>
            <a:pPr lvl="1" eaLnBrk="1" hangingPunct="1">
              <a:lnSpc>
                <a:spcPct val="90000"/>
              </a:lnSpc>
            </a:pPr>
            <a:r>
              <a:rPr lang="en-US" altLang="zh-CN" sz="2400" b="1" dirty="0"/>
              <a:t>TX</a:t>
            </a:r>
            <a:r>
              <a:rPr lang="zh-CN" altLang="en-US" sz="2400" b="1" dirty="0"/>
              <a:t>表示传输介质为双绞线，通信模式为全双工</a:t>
            </a:r>
            <a:endParaRPr lang="en-US" altLang="zh-CN" b="1" dirty="0"/>
          </a:p>
          <a:p>
            <a:pPr eaLnBrk="1" hangingPunct="1">
              <a:lnSpc>
                <a:spcPct val="90000"/>
              </a:lnSpc>
            </a:pPr>
            <a:r>
              <a:rPr lang="en-US" altLang="zh-CN" b="1" dirty="0"/>
              <a:t>1000Base-LX</a:t>
            </a:r>
            <a:r>
              <a:rPr lang="zh-CN" altLang="en-US" b="1" dirty="0"/>
              <a:t>、</a:t>
            </a:r>
            <a:r>
              <a:rPr lang="en-US" altLang="zh-CN" b="1" dirty="0"/>
              <a:t>1000Base-SX</a:t>
            </a:r>
            <a:r>
              <a:rPr lang="zh-CN" altLang="en-US" b="1" dirty="0"/>
              <a:t>、</a:t>
            </a:r>
            <a:r>
              <a:rPr lang="en-US" altLang="zh-CN" b="1" dirty="0"/>
              <a:t>1000Base-CX</a:t>
            </a:r>
            <a:r>
              <a:rPr lang="zh-CN" altLang="en-US" b="1" dirty="0"/>
              <a:t>、</a:t>
            </a:r>
            <a:r>
              <a:rPr lang="en-US" altLang="zh-CN" b="1" dirty="0"/>
              <a:t>1000Base-T</a:t>
            </a:r>
          </a:p>
          <a:p>
            <a:pPr lvl="1" eaLnBrk="1" hangingPunct="1">
              <a:lnSpc>
                <a:spcPct val="90000"/>
              </a:lnSpc>
            </a:pPr>
            <a:r>
              <a:rPr lang="en-US" altLang="zh-CN" sz="2500" b="1" dirty="0"/>
              <a:t>LX</a:t>
            </a:r>
            <a:r>
              <a:rPr lang="zh-CN" altLang="en-US" sz="2500" b="1" dirty="0"/>
              <a:t>（长波长）：多模光纤</a:t>
            </a:r>
            <a:r>
              <a:rPr lang="en-US" altLang="zh-CN" sz="2500" b="1" dirty="0"/>
              <a:t>≤850m</a:t>
            </a:r>
            <a:r>
              <a:rPr lang="zh-CN" altLang="en-US" sz="2500" b="1" dirty="0"/>
              <a:t>，单模光纤</a:t>
            </a:r>
            <a:r>
              <a:rPr lang="en-US" altLang="zh-CN" sz="2500" b="1" dirty="0"/>
              <a:t>≤</a:t>
            </a:r>
            <a:r>
              <a:rPr lang="zh-CN" altLang="en-US" sz="2500" b="1" dirty="0"/>
              <a:t> </a:t>
            </a:r>
            <a:r>
              <a:rPr lang="en-US" altLang="zh-CN" sz="2500" b="1" dirty="0"/>
              <a:t>3000m</a:t>
            </a:r>
          </a:p>
          <a:p>
            <a:pPr lvl="1" eaLnBrk="1" hangingPunct="1">
              <a:lnSpc>
                <a:spcPct val="90000"/>
              </a:lnSpc>
            </a:pPr>
            <a:r>
              <a:rPr lang="en-US" altLang="zh-CN" sz="2500" b="1" dirty="0"/>
              <a:t>SX</a:t>
            </a:r>
            <a:r>
              <a:rPr lang="zh-CN" altLang="en-US" sz="2500" b="1" dirty="0"/>
              <a:t>（短波长）：多模光纤</a:t>
            </a:r>
            <a:r>
              <a:rPr lang="en-US" altLang="zh-CN" sz="2500" b="1" dirty="0"/>
              <a:t>≤220m</a:t>
            </a:r>
            <a:r>
              <a:rPr lang="zh-CN" altLang="en-US" sz="2500" b="1" dirty="0"/>
              <a:t>（</a:t>
            </a:r>
            <a:r>
              <a:rPr lang="en-US" altLang="zh-CN" sz="2500" b="1" dirty="0"/>
              <a:t>62.5/125um</a:t>
            </a:r>
            <a:r>
              <a:rPr lang="zh-CN" altLang="en-US" sz="2500" b="1" dirty="0"/>
              <a:t>），以及</a:t>
            </a:r>
            <a:r>
              <a:rPr lang="en-US" altLang="zh-CN" sz="2500" b="1" dirty="0"/>
              <a:t>≤500m</a:t>
            </a:r>
            <a:r>
              <a:rPr lang="zh-CN" altLang="en-US" sz="2500" b="1" dirty="0"/>
              <a:t>（</a:t>
            </a:r>
            <a:r>
              <a:rPr lang="en-US" altLang="zh-CN" sz="2500" b="1" dirty="0"/>
              <a:t>50/125um</a:t>
            </a:r>
            <a:r>
              <a:rPr lang="zh-CN" altLang="en-US" sz="2500" b="1" dirty="0"/>
              <a:t>）</a:t>
            </a:r>
            <a:endParaRPr lang="en-US" altLang="zh-CN" sz="2500" b="1" dirty="0"/>
          </a:p>
          <a:p>
            <a:pPr lvl="1" eaLnBrk="1" hangingPunct="1">
              <a:lnSpc>
                <a:spcPct val="90000"/>
              </a:lnSpc>
            </a:pPr>
            <a:r>
              <a:rPr lang="en-US" altLang="zh-CN" sz="2500" b="1" dirty="0"/>
              <a:t>CX</a:t>
            </a:r>
            <a:r>
              <a:rPr lang="zh-CN" altLang="en-US" sz="2500" b="1" dirty="0" smtClean="0"/>
              <a:t>：屏蔽</a:t>
            </a:r>
            <a:r>
              <a:rPr lang="zh-CN" altLang="en-US" sz="2500" b="1" dirty="0"/>
              <a:t>双绞线</a:t>
            </a:r>
            <a:r>
              <a:rPr lang="en-US" altLang="zh-CN" sz="2500" b="1" dirty="0"/>
              <a:t>≤25m</a:t>
            </a:r>
            <a:r>
              <a:rPr lang="zh-CN" altLang="en-US" sz="2500" b="1" dirty="0"/>
              <a:t>，交换机之间，以及主干交换机和主服务器之间的短距离连接</a:t>
            </a:r>
          </a:p>
          <a:p>
            <a:pPr lvl="1" eaLnBrk="1" hangingPunct="1">
              <a:lnSpc>
                <a:spcPct val="90000"/>
              </a:lnSpc>
            </a:pPr>
            <a:r>
              <a:rPr lang="en-US" altLang="zh-CN" sz="2500" b="1" dirty="0"/>
              <a:t>T</a:t>
            </a:r>
            <a:r>
              <a:rPr lang="zh-CN" altLang="en-US" sz="2500" b="1" dirty="0"/>
              <a:t>：非屏蔽双绞线</a:t>
            </a:r>
            <a:r>
              <a:rPr lang="en-US" altLang="zh-CN" sz="2500" b="1" dirty="0"/>
              <a:t>≤100m</a:t>
            </a:r>
          </a:p>
        </p:txBody>
      </p:sp>
      <p:sp>
        <p:nvSpPr>
          <p:cNvPr id="51205" name="AutoShape 5"/>
          <p:cNvSpPr>
            <a:spLocks noChangeArrowheads="1"/>
          </p:cNvSpPr>
          <p:nvPr/>
        </p:nvSpPr>
        <p:spPr bwMode="auto">
          <a:xfrm>
            <a:off x="795365" y="5993928"/>
            <a:ext cx="7777163" cy="864096"/>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dirty="0">
                <a:latin typeface="Arial" panose="020B0604020202020204" pitchFamily="34" charset="0"/>
              </a:rPr>
              <a:t>由于以太网使用的传输介质的误码率很小，因此以太网的</a:t>
            </a:r>
            <a:r>
              <a:rPr lang="en-US" altLang="zh-CN" sz="2000" dirty="0">
                <a:latin typeface="Arial" panose="020B0604020202020204" pitchFamily="34" charset="0"/>
              </a:rPr>
              <a:t>LLC</a:t>
            </a:r>
            <a:r>
              <a:rPr lang="zh-CN" altLang="en-US" sz="2000" dirty="0">
                <a:latin typeface="Arial" panose="020B0604020202020204" pitchFamily="34" charset="0"/>
              </a:rPr>
              <a:t>一般提供的是无确认的非连接服务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E581F6F-D4AE-4D28-B258-8123740FC249}" type="slidenum">
              <a:rPr lang="en-US" altLang="zh-CN" sz="1400" b="0"/>
              <a:pPr eaLnBrk="1" hangingPunct="1"/>
              <a:t>38</a:t>
            </a:fld>
            <a:endParaRPr lang="en-US" altLang="zh-CN" sz="1400" b="0"/>
          </a:p>
        </p:txBody>
      </p:sp>
      <p:sp>
        <p:nvSpPr>
          <p:cNvPr id="52227" name="Rectangle 2"/>
          <p:cNvSpPr>
            <a:spLocks noGrp="1" noChangeArrowheads="1"/>
          </p:cNvSpPr>
          <p:nvPr>
            <p:ph type="title"/>
          </p:nvPr>
        </p:nvSpPr>
        <p:spPr/>
        <p:txBody>
          <a:bodyPr/>
          <a:lstStyle/>
          <a:p>
            <a:pPr eaLnBrk="1" hangingPunct="1"/>
            <a:r>
              <a:rPr lang="zh-CN" altLang="en-US"/>
              <a:t>以太网</a:t>
            </a:r>
          </a:p>
        </p:txBody>
      </p:sp>
      <p:sp>
        <p:nvSpPr>
          <p:cNvPr id="52228" name="Rectangle 3"/>
          <p:cNvSpPr>
            <a:spLocks noGrp="1" noChangeArrowheads="1"/>
          </p:cNvSpPr>
          <p:nvPr>
            <p:ph type="body" idx="1"/>
          </p:nvPr>
        </p:nvSpPr>
        <p:spPr/>
        <p:txBody>
          <a:bodyPr/>
          <a:lstStyle/>
          <a:p>
            <a:pPr eaLnBrk="1" hangingPunct="1"/>
            <a:r>
              <a:rPr lang="en-US" altLang="zh-CN"/>
              <a:t>4.3.1 </a:t>
            </a:r>
            <a:r>
              <a:rPr lang="zh-CN" altLang="en-US"/>
              <a:t>经典以太网</a:t>
            </a:r>
          </a:p>
          <a:p>
            <a:pPr eaLnBrk="1" hangingPunct="1"/>
            <a:r>
              <a:rPr lang="en-US" altLang="zh-CN"/>
              <a:t>4.3.2 </a:t>
            </a:r>
            <a:r>
              <a:rPr lang="zh-CN" altLang="en-US"/>
              <a:t>快速以太网</a:t>
            </a:r>
          </a:p>
          <a:p>
            <a:pPr eaLnBrk="1" hangingPunct="1"/>
            <a:r>
              <a:rPr lang="en-US" altLang="zh-CN"/>
              <a:t>4.3.3 </a:t>
            </a:r>
            <a:r>
              <a:rPr lang="zh-CN" altLang="en-US"/>
              <a:t>千兆以太网</a:t>
            </a:r>
          </a:p>
          <a:p>
            <a:pPr eaLnBrk="1" hangingPunct="1"/>
            <a:r>
              <a:rPr lang="en-US" altLang="zh-CN"/>
              <a:t>4.3.4 </a:t>
            </a:r>
            <a:r>
              <a:rPr lang="zh-CN" altLang="en-US"/>
              <a:t>万兆以太网</a:t>
            </a:r>
          </a:p>
          <a:p>
            <a:pPr eaLnBrk="1" hangingPunct="1"/>
            <a:r>
              <a:rPr lang="en-US" altLang="zh-CN"/>
              <a:t>4.3.5 </a:t>
            </a:r>
            <a:r>
              <a:rPr lang="zh-CN" altLang="en-US"/>
              <a:t>以太网帧格式</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34C15EE-E86D-44D4-B36B-350B56010742}" type="slidenum">
              <a:rPr lang="en-US" altLang="zh-CN" sz="1400" b="0"/>
              <a:pPr eaLnBrk="1" hangingPunct="1"/>
              <a:t>39</a:t>
            </a:fld>
            <a:endParaRPr lang="en-US" altLang="zh-CN" sz="1400" b="0"/>
          </a:p>
        </p:txBody>
      </p:sp>
      <p:sp>
        <p:nvSpPr>
          <p:cNvPr id="53251" name="Rectangle 2"/>
          <p:cNvSpPr>
            <a:spLocks noGrp="1" noChangeArrowheads="1"/>
          </p:cNvSpPr>
          <p:nvPr>
            <p:ph type="title"/>
          </p:nvPr>
        </p:nvSpPr>
        <p:spPr/>
        <p:txBody>
          <a:bodyPr/>
          <a:lstStyle/>
          <a:p>
            <a:pPr eaLnBrk="1" hangingPunct="1"/>
            <a:r>
              <a:rPr lang="zh-CN" altLang="en-US"/>
              <a:t>以太网</a:t>
            </a:r>
          </a:p>
        </p:txBody>
      </p:sp>
      <p:sp>
        <p:nvSpPr>
          <p:cNvPr id="53252" name="Rectangle 3"/>
          <p:cNvSpPr>
            <a:spLocks noGrp="1" noChangeArrowheads="1"/>
          </p:cNvSpPr>
          <p:nvPr>
            <p:ph type="body" idx="1"/>
          </p:nvPr>
        </p:nvSpPr>
        <p:spPr/>
        <p:txBody>
          <a:bodyPr/>
          <a:lstStyle/>
          <a:p>
            <a:pPr eaLnBrk="1" hangingPunct="1"/>
            <a:r>
              <a:rPr lang="en-US" altLang="zh-CN">
                <a:solidFill>
                  <a:schemeClr val="hlink"/>
                </a:solidFill>
              </a:rPr>
              <a:t>4.3.1 </a:t>
            </a:r>
            <a:r>
              <a:rPr lang="zh-CN" altLang="en-US">
                <a:solidFill>
                  <a:schemeClr val="hlink"/>
                </a:solidFill>
              </a:rPr>
              <a:t>经典以太网</a:t>
            </a:r>
          </a:p>
          <a:p>
            <a:pPr eaLnBrk="1" hangingPunct="1"/>
            <a:r>
              <a:rPr lang="en-US" altLang="zh-CN"/>
              <a:t>4.3.2 </a:t>
            </a:r>
            <a:r>
              <a:rPr lang="zh-CN" altLang="en-US"/>
              <a:t>快速以太网</a:t>
            </a:r>
          </a:p>
          <a:p>
            <a:pPr eaLnBrk="1" hangingPunct="1"/>
            <a:r>
              <a:rPr lang="en-US" altLang="zh-CN"/>
              <a:t>4.3.3 </a:t>
            </a:r>
            <a:r>
              <a:rPr lang="zh-CN" altLang="en-US"/>
              <a:t>千兆以太网</a:t>
            </a:r>
          </a:p>
          <a:p>
            <a:pPr eaLnBrk="1" hangingPunct="1"/>
            <a:r>
              <a:rPr lang="en-US" altLang="zh-CN"/>
              <a:t>4.3.4 </a:t>
            </a:r>
            <a:r>
              <a:rPr lang="zh-CN" altLang="en-US"/>
              <a:t>万兆以太网</a:t>
            </a:r>
          </a:p>
          <a:p>
            <a:pPr eaLnBrk="1" hangingPunct="1"/>
            <a:r>
              <a:rPr lang="en-US" altLang="zh-CN"/>
              <a:t>4.3.5 </a:t>
            </a:r>
            <a:r>
              <a:rPr lang="zh-CN" altLang="en-US"/>
              <a:t>以太网帧格式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D8CD4D0-276A-4902-B7CD-23A49288AFBE}" type="slidenum">
              <a:rPr lang="en-US" altLang="zh-CN" sz="1400" b="0"/>
              <a:pPr eaLnBrk="1" hangingPunct="1"/>
              <a:t>4</a:t>
            </a:fld>
            <a:endParaRPr lang="en-US" altLang="zh-CN" sz="1400" b="0"/>
          </a:p>
        </p:txBody>
      </p:sp>
      <p:sp>
        <p:nvSpPr>
          <p:cNvPr id="22531"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22532" name="Rectangle 3"/>
          <p:cNvSpPr>
            <a:spLocks noGrp="1" noChangeArrowheads="1"/>
          </p:cNvSpPr>
          <p:nvPr>
            <p:ph type="body" idx="1"/>
          </p:nvPr>
        </p:nvSpPr>
        <p:spPr/>
        <p:txBody>
          <a:bodyPr/>
          <a:lstStyle/>
          <a:p>
            <a:pPr eaLnBrk="1" hangingPunct="1"/>
            <a:r>
              <a:rPr lang="en-US" altLang="zh-CN" dirty="0">
                <a:solidFill>
                  <a:schemeClr val="hlink"/>
                </a:solidFill>
              </a:rPr>
              <a:t>4.1 LAN</a:t>
            </a:r>
            <a:r>
              <a:rPr lang="zh-CN" altLang="en-US" dirty="0">
                <a:solidFill>
                  <a:schemeClr val="hlink"/>
                </a:solidFill>
              </a:rPr>
              <a:t>的基本概念</a:t>
            </a:r>
          </a:p>
          <a:p>
            <a:pPr eaLnBrk="1" hangingPunct="1"/>
            <a:r>
              <a:rPr lang="en-US" altLang="zh-CN" dirty="0"/>
              <a:t>4.2 </a:t>
            </a:r>
            <a:r>
              <a:rPr lang="zh-CN" altLang="en-US" dirty="0"/>
              <a:t>多路访问协议</a:t>
            </a:r>
          </a:p>
          <a:p>
            <a:pPr eaLnBrk="1" hangingPunct="1"/>
            <a:r>
              <a:rPr lang="en-US" altLang="zh-CN" dirty="0"/>
              <a:t>4.3 </a:t>
            </a:r>
            <a:r>
              <a:rPr lang="zh-CN" altLang="en-US" dirty="0"/>
              <a:t>以太网</a:t>
            </a:r>
          </a:p>
          <a:p>
            <a:pPr eaLnBrk="1" hangingPunct="1"/>
            <a:r>
              <a:rPr lang="en-US" altLang="zh-CN" dirty="0"/>
              <a:t>4.4 802.11</a:t>
            </a:r>
            <a:r>
              <a:rPr lang="zh-CN" altLang="en-US" dirty="0"/>
              <a:t>无线局域网</a:t>
            </a:r>
          </a:p>
          <a:p>
            <a:pPr eaLnBrk="1" hangingPunct="1"/>
            <a:r>
              <a:rPr lang="en-US" altLang="zh-CN" dirty="0"/>
              <a:t>4.5 </a:t>
            </a:r>
            <a:r>
              <a:rPr lang="zh-CN" altLang="en-US" dirty="0"/>
              <a:t>扩展局域网</a:t>
            </a:r>
          </a:p>
          <a:p>
            <a:pPr eaLnBrk="1" hangingPunct="1"/>
            <a:r>
              <a:rPr lang="en-US" altLang="zh-CN" dirty="0"/>
              <a:t>4.6 </a:t>
            </a:r>
            <a:r>
              <a:rPr lang="zh-CN" altLang="en-US" dirty="0"/>
              <a:t>虚拟局域网</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FEF8FD8-2565-4474-B8EA-03901238C6B8}" type="slidenum">
              <a:rPr lang="en-US" altLang="zh-CN" sz="1400" b="0"/>
              <a:pPr eaLnBrk="1" hangingPunct="1"/>
              <a:t>40</a:t>
            </a:fld>
            <a:endParaRPr lang="en-US" altLang="zh-CN" sz="1400" b="0"/>
          </a:p>
        </p:txBody>
      </p:sp>
      <p:sp>
        <p:nvSpPr>
          <p:cNvPr id="54275" name="Rectangle 2"/>
          <p:cNvSpPr>
            <a:spLocks noGrp="1" noChangeArrowheads="1"/>
          </p:cNvSpPr>
          <p:nvPr>
            <p:ph type="title"/>
          </p:nvPr>
        </p:nvSpPr>
        <p:spPr/>
        <p:txBody>
          <a:bodyPr/>
          <a:lstStyle/>
          <a:p>
            <a:pPr eaLnBrk="1" hangingPunct="1"/>
            <a:r>
              <a:rPr lang="zh-CN" altLang="en-US"/>
              <a:t>概述</a:t>
            </a:r>
          </a:p>
        </p:txBody>
      </p:sp>
      <p:sp>
        <p:nvSpPr>
          <p:cNvPr id="54276" name="Rectangle 3"/>
          <p:cNvSpPr>
            <a:spLocks noGrp="1" noChangeArrowheads="1"/>
          </p:cNvSpPr>
          <p:nvPr>
            <p:ph type="body" idx="1"/>
          </p:nvPr>
        </p:nvSpPr>
        <p:spPr>
          <a:xfrm>
            <a:off x="899592" y="2017712"/>
            <a:ext cx="8055496" cy="3715543"/>
          </a:xfrm>
        </p:spPr>
        <p:txBody>
          <a:bodyPr/>
          <a:lstStyle/>
          <a:p>
            <a:pPr eaLnBrk="1" hangingPunct="1">
              <a:lnSpc>
                <a:spcPct val="90000"/>
              </a:lnSpc>
            </a:pPr>
            <a:r>
              <a:rPr lang="zh-CN" altLang="en-US" sz="2800" b="1" dirty="0"/>
              <a:t>经典以太网在总线型共享链路上以</a:t>
            </a:r>
            <a:r>
              <a:rPr lang="en-US" altLang="zh-CN" sz="2800" b="1" dirty="0"/>
              <a:t>10Mbps</a:t>
            </a:r>
            <a:r>
              <a:rPr lang="zh-CN" altLang="en-US" sz="2800" b="1" dirty="0"/>
              <a:t>的速率工作，也称为</a:t>
            </a:r>
            <a:r>
              <a:rPr lang="en-US" altLang="zh-CN" sz="2800" b="1" dirty="0"/>
              <a:t>10M</a:t>
            </a:r>
            <a:r>
              <a:rPr lang="zh-CN" altLang="en-US" sz="2800" b="1" dirty="0"/>
              <a:t>以太网，对应标准为</a:t>
            </a:r>
            <a:r>
              <a:rPr lang="en-US" altLang="zh-CN" sz="2800" b="1" dirty="0"/>
              <a:t>802.3</a:t>
            </a:r>
          </a:p>
          <a:p>
            <a:pPr eaLnBrk="1" hangingPunct="1">
              <a:lnSpc>
                <a:spcPct val="90000"/>
              </a:lnSpc>
            </a:pPr>
            <a:r>
              <a:rPr lang="zh-CN" altLang="en-US" sz="2800" b="1" dirty="0"/>
              <a:t>传输介质</a:t>
            </a:r>
          </a:p>
          <a:p>
            <a:pPr lvl="1" eaLnBrk="1" hangingPunct="1">
              <a:lnSpc>
                <a:spcPct val="90000"/>
              </a:lnSpc>
            </a:pPr>
            <a:r>
              <a:rPr lang="zh-CN" altLang="en-US" sz="2400" b="1" dirty="0"/>
              <a:t>同轴电缆（</a:t>
            </a:r>
            <a:r>
              <a:rPr lang="en-US" altLang="zh-CN" sz="2400" b="1" dirty="0" smtClean="0"/>
              <a:t>10Base-5</a:t>
            </a:r>
            <a:r>
              <a:rPr lang="zh-CN" altLang="en-US" sz="2400" b="1" dirty="0"/>
              <a:t>，</a:t>
            </a:r>
            <a:r>
              <a:rPr lang="en-US" altLang="zh-CN" sz="2400" b="1" dirty="0" smtClean="0"/>
              <a:t>10Base-2</a:t>
            </a:r>
            <a:r>
              <a:rPr lang="zh-CN" altLang="en-US" sz="2400" b="1" dirty="0"/>
              <a:t>，已经很少使用了），双绞线（</a:t>
            </a:r>
            <a:r>
              <a:rPr lang="en-US" altLang="zh-CN" sz="2400" b="1" dirty="0"/>
              <a:t>10Base-T</a:t>
            </a:r>
            <a:r>
              <a:rPr lang="zh-CN" altLang="en-US" sz="2400" b="1" dirty="0"/>
              <a:t>）及光纤（</a:t>
            </a:r>
            <a:r>
              <a:rPr lang="en-US" altLang="zh-CN" sz="2400" b="1" dirty="0"/>
              <a:t>10Base-F</a:t>
            </a:r>
            <a:r>
              <a:rPr lang="zh-CN" altLang="en-US" sz="2400" b="1" dirty="0"/>
              <a:t>） </a:t>
            </a:r>
          </a:p>
          <a:p>
            <a:pPr eaLnBrk="1" hangingPunct="1">
              <a:lnSpc>
                <a:spcPct val="90000"/>
              </a:lnSpc>
            </a:pPr>
            <a:r>
              <a:rPr lang="zh-CN" altLang="en-US" sz="2800" b="1" dirty="0"/>
              <a:t>通过</a:t>
            </a:r>
            <a:r>
              <a:rPr lang="en-US" altLang="zh-CN" sz="2800" b="1" dirty="0"/>
              <a:t>MAC</a:t>
            </a:r>
            <a:r>
              <a:rPr lang="zh-CN" altLang="en-US" sz="2800" b="1" dirty="0"/>
              <a:t>层控制多台主机竞争访问共享链路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D9DCD4A-94ED-4C77-A2AA-684ED2D71AA1}" type="slidenum">
              <a:rPr lang="en-US" altLang="zh-CN" sz="1400" b="0"/>
              <a:pPr eaLnBrk="1" hangingPunct="1"/>
              <a:t>41</a:t>
            </a:fld>
            <a:endParaRPr lang="en-US" altLang="zh-CN" sz="1400" b="0"/>
          </a:p>
        </p:txBody>
      </p:sp>
      <p:sp>
        <p:nvSpPr>
          <p:cNvPr id="55299" name="Rectangle 2"/>
          <p:cNvSpPr>
            <a:spLocks noGrp="1" noChangeArrowheads="1"/>
          </p:cNvSpPr>
          <p:nvPr>
            <p:ph type="title"/>
          </p:nvPr>
        </p:nvSpPr>
        <p:spPr>
          <a:xfrm>
            <a:off x="684213" y="908050"/>
            <a:ext cx="7793037" cy="263525"/>
          </a:xfrm>
        </p:spPr>
        <p:txBody>
          <a:bodyPr/>
          <a:lstStyle/>
          <a:p>
            <a:pPr eaLnBrk="1" hangingPunct="1"/>
            <a:r>
              <a:rPr lang="zh-CN" altLang="en-US" sz="4000"/>
              <a:t>共享链路问题</a:t>
            </a:r>
            <a:r>
              <a:rPr lang="en-US" altLang="zh-CN" sz="4000"/>
              <a:t>(1)</a:t>
            </a:r>
          </a:p>
        </p:txBody>
      </p:sp>
      <p:sp>
        <p:nvSpPr>
          <p:cNvPr id="151556" name="AutoShape 4"/>
          <p:cNvSpPr>
            <a:spLocks noChangeArrowheads="1"/>
          </p:cNvSpPr>
          <p:nvPr/>
        </p:nvSpPr>
        <p:spPr bwMode="auto">
          <a:xfrm>
            <a:off x="107950" y="4221163"/>
            <a:ext cx="3887788" cy="2422547"/>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dirty="0">
                <a:latin typeface="Arial" panose="020B0604020202020204" pitchFamily="34" charset="0"/>
              </a:rPr>
              <a:t>解决方法：每台主机（网络接口）都有一个唯一的</a:t>
            </a:r>
            <a:r>
              <a:rPr lang="en-US" altLang="zh-CN" sz="2000" dirty="0">
                <a:latin typeface="Arial" panose="020B0604020202020204" pitchFamily="34" charset="0"/>
              </a:rPr>
              <a:t>MAC</a:t>
            </a:r>
            <a:r>
              <a:rPr lang="zh-CN" altLang="en-US" sz="2000" dirty="0">
                <a:latin typeface="Arial" panose="020B0604020202020204" pitchFamily="34" charset="0"/>
              </a:rPr>
              <a:t>地址，主机发送的数据帧头标中包含了发送和接收这个帧的主机的</a:t>
            </a:r>
            <a:r>
              <a:rPr lang="en-US" altLang="zh-CN" sz="2000" dirty="0">
                <a:latin typeface="Arial" panose="020B0604020202020204" pitchFamily="34" charset="0"/>
              </a:rPr>
              <a:t>MAC</a:t>
            </a:r>
            <a:r>
              <a:rPr lang="zh-CN" altLang="en-US" sz="2000" dirty="0">
                <a:latin typeface="Arial" panose="020B0604020202020204" pitchFamily="34" charset="0"/>
              </a:rPr>
              <a:t>地址，即源和目的</a:t>
            </a:r>
            <a:r>
              <a:rPr lang="en-US" altLang="zh-CN" sz="2000" dirty="0">
                <a:latin typeface="Arial" panose="020B0604020202020204" pitchFamily="34" charset="0"/>
              </a:rPr>
              <a:t>MAC</a:t>
            </a:r>
            <a:r>
              <a:rPr lang="zh-CN" altLang="en-US" sz="2000" dirty="0">
                <a:latin typeface="Arial" panose="020B0604020202020204" pitchFamily="34" charset="0"/>
              </a:rPr>
              <a:t>地址 </a:t>
            </a:r>
          </a:p>
        </p:txBody>
      </p:sp>
      <p:pic>
        <p:nvPicPr>
          <p:cNvPr id="55301" name="Picture 5" descr="f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412875"/>
            <a:ext cx="51133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179388" y="2349500"/>
            <a:ext cx="3600450" cy="1368425"/>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ct val="20000"/>
              </a:spcBef>
              <a:buClr>
                <a:schemeClr val="hlink"/>
              </a:buClr>
              <a:buSzPct val="75000"/>
              <a:buFont typeface="Wingdings" panose="05000000000000000000" pitchFamily="2" charset="2"/>
              <a:buNone/>
            </a:pPr>
            <a:r>
              <a:rPr lang="zh-CN" altLang="en-US" sz="2000" dirty="0">
                <a:solidFill>
                  <a:srgbClr val="FF0000"/>
                </a:solidFill>
                <a:latin typeface="Arial" panose="020B0604020202020204" pitchFamily="34" charset="0"/>
              </a:rPr>
              <a:t>寻址问题：</a:t>
            </a:r>
            <a:r>
              <a:rPr lang="zh-CN" altLang="en-US" sz="2000" dirty="0">
                <a:latin typeface="Arial" panose="020B0604020202020204" pitchFamily="34" charset="0"/>
              </a:rPr>
              <a:t>在共享链路上，任何主机都能接收其它主机发送的数据，因此需要一种机制来指明数据的发送者和接收者</a:t>
            </a:r>
            <a:endParaRPr lang="zh-CN" altLang="en-US" sz="2000" b="0" dirty="0">
              <a:latin typeface="Arial" panose="020B0604020202020204" pitchFamily="34" charset="0"/>
            </a:endParaRPr>
          </a:p>
        </p:txBody>
      </p:sp>
      <p:pic>
        <p:nvPicPr>
          <p:cNvPr id="553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956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blinds(horizontal)">
                                      <p:cBhvr>
                                        <p:cTn id="7"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591E5B6F-2FCD-47D2-896F-70F52C4AF5E9}" type="slidenum">
              <a:rPr lang="en-US" altLang="zh-CN" sz="1400" b="0"/>
              <a:pPr eaLnBrk="1" hangingPunct="1"/>
              <a:t>42</a:t>
            </a:fld>
            <a:endParaRPr lang="en-US" altLang="zh-CN" sz="1400" b="0"/>
          </a:p>
        </p:txBody>
      </p:sp>
      <p:sp>
        <p:nvSpPr>
          <p:cNvPr id="56323" name="Rectangle 2"/>
          <p:cNvSpPr>
            <a:spLocks noGrp="1" noChangeArrowheads="1"/>
          </p:cNvSpPr>
          <p:nvPr>
            <p:ph type="title"/>
          </p:nvPr>
        </p:nvSpPr>
        <p:spPr/>
        <p:txBody>
          <a:bodyPr/>
          <a:lstStyle/>
          <a:p>
            <a:pPr eaLnBrk="1" hangingPunct="1"/>
            <a:r>
              <a:rPr lang="zh-CN" altLang="en-US"/>
              <a:t>共享链路问题</a:t>
            </a:r>
            <a:r>
              <a:rPr lang="en-US" altLang="zh-CN"/>
              <a:t>(2)</a:t>
            </a:r>
          </a:p>
        </p:txBody>
      </p:sp>
      <p:sp>
        <p:nvSpPr>
          <p:cNvPr id="56324" name="Rectangle 4"/>
          <p:cNvSpPr>
            <a:spLocks noChangeArrowheads="1"/>
          </p:cNvSpPr>
          <p:nvPr/>
        </p:nvSpPr>
        <p:spPr bwMode="auto">
          <a:xfrm>
            <a:off x="684213" y="2205038"/>
            <a:ext cx="7775575" cy="863600"/>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None/>
            </a:pPr>
            <a:r>
              <a:rPr lang="zh-CN" altLang="en-US" dirty="0">
                <a:solidFill>
                  <a:srgbClr val="FF0000"/>
                </a:solidFill>
                <a:latin typeface="Arial" panose="020B0604020202020204" pitchFamily="34" charset="0"/>
              </a:rPr>
              <a:t>访问控制问题</a:t>
            </a:r>
            <a:r>
              <a:rPr lang="zh-CN" altLang="en-US" dirty="0">
                <a:latin typeface="Arial" panose="020B0604020202020204" pitchFamily="34" charset="0"/>
              </a:rPr>
              <a:t>：在共享链路上，需要一种机制协调所有主机之间的数据发送，以公平竞争访问链路</a:t>
            </a:r>
          </a:p>
        </p:txBody>
      </p:sp>
      <p:sp>
        <p:nvSpPr>
          <p:cNvPr id="152581" name="AutoShape 5"/>
          <p:cNvSpPr>
            <a:spLocks noChangeArrowheads="1"/>
          </p:cNvSpPr>
          <p:nvPr/>
        </p:nvSpPr>
        <p:spPr bwMode="auto">
          <a:xfrm>
            <a:off x="428596" y="3140968"/>
            <a:ext cx="8391554" cy="2355868"/>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dirty="0">
                <a:latin typeface="Arial" panose="020B0604020202020204" pitchFamily="34" charset="0"/>
              </a:rPr>
              <a:t>解决方法：每台主机上运行</a:t>
            </a:r>
            <a:r>
              <a:rPr lang="zh-CN" altLang="zh-CN" dirty="0">
                <a:latin typeface="Arial" panose="020B0604020202020204" pitchFamily="34" charset="0"/>
              </a:rPr>
              <a:t>CSMA</a:t>
            </a:r>
            <a:r>
              <a:rPr lang="en-US" altLang="zh-CN" dirty="0">
                <a:latin typeface="Arial" panose="020B0604020202020204" pitchFamily="34" charset="0"/>
              </a:rPr>
              <a:t>/CD</a:t>
            </a:r>
            <a:r>
              <a:rPr lang="zh-CN" altLang="en-US" dirty="0">
                <a:latin typeface="Arial" panose="020B0604020202020204" pitchFamily="34" charset="0"/>
              </a:rPr>
              <a:t>机制来竞争</a:t>
            </a:r>
            <a:r>
              <a:rPr lang="zh-CN" altLang="zh-CN" dirty="0">
                <a:latin typeface="Arial" panose="020B0604020202020204" pitchFamily="34" charset="0"/>
              </a:rPr>
              <a:t>对共享链路的访问</a:t>
            </a:r>
            <a:r>
              <a:rPr lang="zh-CN" altLang="en-US" dirty="0">
                <a:latin typeface="Arial" panose="020B0604020202020204" pitchFamily="34" charset="0"/>
              </a:rPr>
              <a:t>，为了确保公平性，每次发送</a:t>
            </a:r>
            <a:r>
              <a:rPr lang="zh-CN" altLang="zh-CN" dirty="0">
                <a:latin typeface="Arial" panose="020B0604020202020204" pitchFamily="34" charset="0"/>
              </a:rPr>
              <a:t>数据帧都有最大长度限制（数据域部分不超过1500字节），发送完后主机要</a:t>
            </a:r>
            <a:r>
              <a:rPr lang="zh-CN" altLang="en-US" dirty="0">
                <a:latin typeface="Arial" panose="020B0604020202020204" pitchFamily="34" charset="0"/>
              </a:rPr>
              <a:t>重新竞争</a:t>
            </a:r>
          </a:p>
        </p:txBody>
      </p:sp>
      <p:sp>
        <p:nvSpPr>
          <p:cNvPr id="6" name="Rectangle 5"/>
          <p:cNvSpPr>
            <a:spLocks noChangeArrowheads="1"/>
          </p:cNvSpPr>
          <p:nvPr/>
        </p:nvSpPr>
        <p:spPr bwMode="auto">
          <a:xfrm>
            <a:off x="771510" y="5733256"/>
            <a:ext cx="7705725" cy="1008063"/>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dirty="0">
                <a:latin typeface="Arial" panose="020B0604020202020204" pitchFamily="34" charset="0"/>
              </a:rPr>
              <a:t>CSMA/CD</a:t>
            </a:r>
            <a:r>
              <a:rPr lang="zh-CN" altLang="en-US" dirty="0">
                <a:latin typeface="Arial" panose="020B0604020202020204" pitchFamily="34" charset="0"/>
              </a:rPr>
              <a:t>：</a:t>
            </a:r>
            <a:r>
              <a:rPr lang="en-US" altLang="zh-CN" dirty="0">
                <a:latin typeface="Arial" panose="020B0604020202020204" pitchFamily="34" charset="0"/>
              </a:rPr>
              <a:t>Carrier Sense Multiple Access with Collision Detection</a:t>
            </a:r>
            <a:r>
              <a:rPr lang="zh-CN" altLang="en-US" dirty="0">
                <a:latin typeface="Arial" panose="020B0604020202020204" pitchFamily="34" charset="0"/>
              </a:rPr>
              <a:t>，带冲突检测的载波侦听多路访问</a:t>
            </a:r>
            <a:r>
              <a:rPr lang="zh-CN" altLang="en-US" b="0"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blinds(horizontal)">
                                      <p:cBhvr>
                                        <p:cTn id="7" dur="500"/>
                                        <p:tgtEl>
                                          <p:spTgt spid="15258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0FA8877-B965-4AEC-A33A-C761B02680A9}" type="slidenum">
              <a:rPr lang="en-US" altLang="zh-CN" sz="1400" b="0"/>
              <a:pPr eaLnBrk="1" hangingPunct="1"/>
              <a:t>43</a:t>
            </a:fld>
            <a:endParaRPr lang="en-US" altLang="zh-CN" sz="1400" b="0"/>
          </a:p>
        </p:txBody>
      </p:sp>
      <p:sp>
        <p:nvSpPr>
          <p:cNvPr id="57347" name="Rectangle 2"/>
          <p:cNvSpPr>
            <a:spLocks noGrp="1" noChangeArrowheads="1"/>
          </p:cNvSpPr>
          <p:nvPr>
            <p:ph type="title"/>
          </p:nvPr>
        </p:nvSpPr>
        <p:spPr/>
        <p:txBody>
          <a:bodyPr/>
          <a:lstStyle/>
          <a:p>
            <a:pPr eaLnBrk="1" hangingPunct="1"/>
            <a:r>
              <a:rPr lang="zh-CN" altLang="en-US"/>
              <a:t>冲突</a:t>
            </a:r>
          </a:p>
        </p:txBody>
      </p:sp>
      <p:sp>
        <p:nvSpPr>
          <p:cNvPr id="57348" name="Rectangle 3"/>
          <p:cNvSpPr>
            <a:spLocks noGrp="1" noChangeArrowheads="1"/>
          </p:cNvSpPr>
          <p:nvPr>
            <p:ph type="body" idx="1"/>
          </p:nvPr>
        </p:nvSpPr>
        <p:spPr>
          <a:xfrm>
            <a:off x="1182688" y="2017713"/>
            <a:ext cx="7772400" cy="1483295"/>
          </a:xfrm>
        </p:spPr>
        <p:txBody>
          <a:bodyPr>
            <a:normAutofit fontScale="77500" lnSpcReduction="20000"/>
          </a:bodyPr>
          <a:lstStyle/>
          <a:p>
            <a:pPr eaLnBrk="1" hangingPunct="1">
              <a:lnSpc>
                <a:spcPct val="120000"/>
              </a:lnSpc>
            </a:pPr>
            <a:r>
              <a:rPr lang="zh-CN" altLang="en-US" sz="2800" b="1" dirty="0"/>
              <a:t>冲突（</a:t>
            </a:r>
            <a:r>
              <a:rPr lang="en-US" altLang="zh-CN" sz="2800" b="1" dirty="0"/>
              <a:t>Collision</a:t>
            </a:r>
            <a:r>
              <a:rPr lang="zh-CN" altLang="en-US" sz="2800" b="1" dirty="0"/>
              <a:t>），也叫做碰撞，由多台主机争用传输介质引起的。当连接在共享链路上的两台或两台以上主机同时发送数据时，表示这些数据的信号将在同一段传输介质上叠加，从而导致无法被接收主机正确接收</a:t>
            </a:r>
          </a:p>
        </p:txBody>
      </p:sp>
      <p:grpSp>
        <p:nvGrpSpPr>
          <p:cNvPr id="57349" name="Group 19"/>
          <p:cNvGrpSpPr>
            <a:grpSpLocks/>
          </p:cNvGrpSpPr>
          <p:nvPr/>
        </p:nvGrpSpPr>
        <p:grpSpPr bwMode="auto">
          <a:xfrm>
            <a:off x="1959670" y="3573016"/>
            <a:ext cx="5060602" cy="1512168"/>
            <a:chOff x="1053" y="2677"/>
            <a:chExt cx="3596" cy="1207"/>
          </a:xfrm>
        </p:grpSpPr>
        <p:pic>
          <p:nvPicPr>
            <p:cNvPr id="57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 y="2677"/>
              <a:ext cx="713"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Line 7"/>
            <p:cNvSpPr>
              <a:spLocks noChangeShapeType="1"/>
            </p:cNvSpPr>
            <p:nvPr/>
          </p:nvSpPr>
          <p:spPr bwMode="auto">
            <a:xfrm>
              <a:off x="1053" y="3529"/>
              <a:ext cx="35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800"/>
            </a:p>
          </p:txBody>
        </p:sp>
        <p:sp>
          <p:nvSpPr>
            <p:cNvPr id="57352" name="Line 8"/>
            <p:cNvSpPr>
              <a:spLocks noChangeShapeType="1"/>
            </p:cNvSpPr>
            <p:nvPr/>
          </p:nvSpPr>
          <p:spPr bwMode="auto">
            <a:xfrm>
              <a:off x="1510" y="3173"/>
              <a:ext cx="0"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800"/>
            </a:p>
          </p:txBody>
        </p:sp>
        <p:sp>
          <p:nvSpPr>
            <p:cNvPr id="57353" name="Rectangle 9"/>
            <p:cNvSpPr>
              <a:spLocks noChangeArrowheads="1"/>
            </p:cNvSpPr>
            <p:nvPr/>
          </p:nvSpPr>
          <p:spPr bwMode="auto">
            <a:xfrm>
              <a:off x="1444" y="3458"/>
              <a:ext cx="131" cy="141"/>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b="0">
                <a:latin typeface="Arial" panose="020B0604020202020204" pitchFamily="34" charset="0"/>
              </a:endParaRPr>
            </a:p>
          </p:txBody>
        </p:sp>
        <p:pic>
          <p:nvPicPr>
            <p:cNvPr id="573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 y="2677"/>
              <a:ext cx="71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Line 11"/>
            <p:cNvSpPr>
              <a:spLocks noChangeShapeType="1"/>
            </p:cNvSpPr>
            <p:nvPr/>
          </p:nvSpPr>
          <p:spPr bwMode="auto">
            <a:xfrm>
              <a:off x="4126" y="3173"/>
              <a:ext cx="0"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800"/>
            </a:p>
          </p:txBody>
        </p:sp>
        <p:sp>
          <p:nvSpPr>
            <p:cNvPr id="57356" name="Rectangle 12"/>
            <p:cNvSpPr>
              <a:spLocks noChangeArrowheads="1"/>
            </p:cNvSpPr>
            <p:nvPr/>
          </p:nvSpPr>
          <p:spPr bwMode="auto">
            <a:xfrm>
              <a:off x="4061" y="3458"/>
              <a:ext cx="130" cy="141"/>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b="0">
                <a:latin typeface="Arial" panose="020B0604020202020204" pitchFamily="34" charset="0"/>
              </a:endParaRPr>
            </a:p>
          </p:txBody>
        </p:sp>
        <p:sp>
          <p:nvSpPr>
            <p:cNvPr id="57357" name="Line 13"/>
            <p:cNvSpPr>
              <a:spLocks noChangeShapeType="1"/>
            </p:cNvSpPr>
            <p:nvPr/>
          </p:nvSpPr>
          <p:spPr bwMode="auto">
            <a:xfrm>
              <a:off x="1968" y="3032"/>
              <a:ext cx="0" cy="4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p>
          </p:txBody>
        </p:sp>
        <p:sp>
          <p:nvSpPr>
            <p:cNvPr id="57358" name="Line 14"/>
            <p:cNvSpPr>
              <a:spLocks noChangeShapeType="1"/>
            </p:cNvSpPr>
            <p:nvPr/>
          </p:nvSpPr>
          <p:spPr bwMode="auto">
            <a:xfrm>
              <a:off x="3603" y="3032"/>
              <a:ext cx="0" cy="4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p>
          </p:txBody>
        </p:sp>
        <p:sp>
          <p:nvSpPr>
            <p:cNvPr id="57359" name="Text Box 15"/>
            <p:cNvSpPr txBox="1">
              <a:spLocks noChangeArrowheads="1"/>
            </p:cNvSpPr>
            <p:nvPr/>
          </p:nvSpPr>
          <p:spPr bwMode="auto">
            <a:xfrm>
              <a:off x="1927" y="2704"/>
              <a:ext cx="178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zh-CN" altLang="en-US" sz="1800">
                  <a:latin typeface="Gill Sans MT" panose="020B0502020104020203" pitchFamily="34" charset="0"/>
                </a:rPr>
                <a:t>两台主机同时发送数据</a:t>
              </a:r>
              <a:endParaRPr lang="zh-CN" altLang="en-US" sz="1800">
                <a:latin typeface="Times New Roman" panose="02020603050405020304" pitchFamily="18" charset="0"/>
              </a:endParaRPr>
            </a:p>
          </p:txBody>
        </p:sp>
        <p:sp>
          <p:nvSpPr>
            <p:cNvPr id="57360" name="Freeform 16"/>
            <p:cNvSpPr>
              <a:spLocks/>
            </p:cNvSpPr>
            <p:nvPr/>
          </p:nvSpPr>
          <p:spPr bwMode="auto">
            <a:xfrm>
              <a:off x="1851" y="3671"/>
              <a:ext cx="261" cy="213"/>
            </a:xfrm>
            <a:custGeom>
              <a:avLst/>
              <a:gdLst>
                <a:gd name="T0" fmla="*/ 0 w 192"/>
                <a:gd name="T1" fmla="*/ 0 h 144"/>
                <a:gd name="T2" fmla="*/ 279 w 192"/>
                <a:gd name="T3" fmla="*/ 0 h 144"/>
                <a:gd name="T4" fmla="*/ 279 w 192"/>
                <a:gd name="T5" fmla="*/ 352 h 144"/>
                <a:gd name="T6" fmla="*/ 279 w 192"/>
                <a:gd name="T7" fmla="*/ 549 h 144"/>
                <a:gd name="T8" fmla="*/ 559 w 192"/>
                <a:gd name="T9" fmla="*/ 549 h 144"/>
                <a:gd name="T10" fmla="*/ 559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800"/>
            </a:p>
          </p:txBody>
        </p:sp>
        <p:sp>
          <p:nvSpPr>
            <p:cNvPr id="57361" name="Freeform 17"/>
            <p:cNvSpPr>
              <a:spLocks/>
            </p:cNvSpPr>
            <p:nvPr/>
          </p:nvSpPr>
          <p:spPr bwMode="auto">
            <a:xfrm>
              <a:off x="2112" y="3671"/>
              <a:ext cx="262" cy="213"/>
            </a:xfrm>
            <a:custGeom>
              <a:avLst/>
              <a:gdLst>
                <a:gd name="T0" fmla="*/ 0 w 192"/>
                <a:gd name="T1" fmla="*/ 0 h 144"/>
                <a:gd name="T2" fmla="*/ 287 w 192"/>
                <a:gd name="T3" fmla="*/ 0 h 144"/>
                <a:gd name="T4" fmla="*/ 287 w 192"/>
                <a:gd name="T5" fmla="*/ 352 h 144"/>
                <a:gd name="T6" fmla="*/ 287 w 192"/>
                <a:gd name="T7" fmla="*/ 549 h 144"/>
                <a:gd name="T8" fmla="*/ 599 w 192"/>
                <a:gd name="T9" fmla="*/ 549 h 144"/>
                <a:gd name="T10" fmla="*/ 599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800"/>
            </a:p>
          </p:txBody>
        </p:sp>
        <p:sp>
          <p:nvSpPr>
            <p:cNvPr id="57362" name="Freeform 18"/>
            <p:cNvSpPr>
              <a:spLocks/>
            </p:cNvSpPr>
            <p:nvPr/>
          </p:nvSpPr>
          <p:spPr bwMode="auto">
            <a:xfrm>
              <a:off x="3355" y="3671"/>
              <a:ext cx="261" cy="213"/>
            </a:xfrm>
            <a:custGeom>
              <a:avLst/>
              <a:gdLst>
                <a:gd name="T0" fmla="*/ 0 w 192"/>
                <a:gd name="T1" fmla="*/ 0 h 144"/>
                <a:gd name="T2" fmla="*/ 279 w 192"/>
                <a:gd name="T3" fmla="*/ 0 h 144"/>
                <a:gd name="T4" fmla="*/ 279 w 192"/>
                <a:gd name="T5" fmla="*/ 352 h 144"/>
                <a:gd name="T6" fmla="*/ 279 w 192"/>
                <a:gd name="T7" fmla="*/ 549 h 144"/>
                <a:gd name="T8" fmla="*/ 559 w 192"/>
                <a:gd name="T9" fmla="*/ 549 h 144"/>
                <a:gd name="T10" fmla="*/ 559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800"/>
            </a:p>
          </p:txBody>
        </p:sp>
        <p:sp>
          <p:nvSpPr>
            <p:cNvPr id="57363" name="Freeform 19"/>
            <p:cNvSpPr>
              <a:spLocks/>
            </p:cNvSpPr>
            <p:nvPr/>
          </p:nvSpPr>
          <p:spPr bwMode="auto">
            <a:xfrm>
              <a:off x="3616" y="3671"/>
              <a:ext cx="263" cy="213"/>
            </a:xfrm>
            <a:custGeom>
              <a:avLst/>
              <a:gdLst>
                <a:gd name="T0" fmla="*/ 0 w 192"/>
                <a:gd name="T1" fmla="*/ 0 h 144"/>
                <a:gd name="T2" fmla="*/ 299 w 192"/>
                <a:gd name="T3" fmla="*/ 0 h 144"/>
                <a:gd name="T4" fmla="*/ 299 w 192"/>
                <a:gd name="T5" fmla="*/ 352 h 144"/>
                <a:gd name="T6" fmla="*/ 299 w 192"/>
                <a:gd name="T7" fmla="*/ 549 h 144"/>
                <a:gd name="T8" fmla="*/ 612 w 192"/>
                <a:gd name="T9" fmla="*/ 549 h 144"/>
                <a:gd name="T10" fmla="*/ 612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800"/>
            </a:p>
          </p:txBody>
        </p:sp>
      </p:grpSp>
      <p:sp>
        <p:nvSpPr>
          <p:cNvPr id="20" name="Rectangle 3"/>
          <p:cNvSpPr txBox="1">
            <a:spLocks noChangeArrowheads="1"/>
          </p:cNvSpPr>
          <p:nvPr/>
        </p:nvSpPr>
        <p:spPr bwMode="auto">
          <a:xfrm>
            <a:off x="1043608" y="5304431"/>
            <a:ext cx="7772400" cy="148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eaLnBrk="1" hangingPunct="1">
              <a:lnSpc>
                <a:spcPct val="120000"/>
              </a:lnSpc>
            </a:pPr>
            <a:r>
              <a:rPr lang="zh-CN" altLang="en-US" sz="2800" b="1" kern="0" dirty="0"/>
              <a:t>主机边发送数据边检测信道上电压大小，如果信号电压</a:t>
            </a:r>
            <a:r>
              <a:rPr lang="zh-CN" altLang="en-US" sz="2800" dirty="0"/>
              <a:t>摆动值超过一定的门限值时，就认为传输介质上至少有两台主机同时在发送数据，表明产生了冲突</a:t>
            </a:r>
            <a:endParaRPr lang="zh-CN" altLang="en-US" sz="2800" b="1" kern="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12C8075-2303-4D9D-AFF3-C032E3A7EEC9}" type="slidenum">
              <a:rPr lang="en-US" altLang="zh-CN" sz="1400" b="0"/>
              <a:pPr eaLnBrk="1" hangingPunct="1"/>
              <a:t>44</a:t>
            </a:fld>
            <a:endParaRPr lang="en-US" altLang="zh-CN" sz="1400" b="0"/>
          </a:p>
        </p:txBody>
      </p:sp>
      <p:sp>
        <p:nvSpPr>
          <p:cNvPr id="58371" name="Rectangle 2"/>
          <p:cNvSpPr>
            <a:spLocks noGrp="1" noChangeArrowheads="1"/>
          </p:cNvSpPr>
          <p:nvPr>
            <p:ph type="title"/>
          </p:nvPr>
        </p:nvSpPr>
        <p:spPr/>
        <p:txBody>
          <a:bodyPr/>
          <a:lstStyle/>
          <a:p>
            <a:pPr eaLnBrk="1" hangingPunct="1"/>
            <a:r>
              <a:rPr lang="en-US" altLang="zh-CN"/>
              <a:t>CSMA/CD </a:t>
            </a:r>
            <a:r>
              <a:rPr lang="en-US" altLang="zh-CN">
                <a:latin typeface="Arial" panose="020B0604020202020204" pitchFamily="34" charset="0"/>
              </a:rPr>
              <a:t>—</a:t>
            </a:r>
            <a:r>
              <a:rPr lang="zh-CN" altLang="en-US"/>
              <a:t>步骤</a:t>
            </a:r>
          </a:p>
        </p:txBody>
      </p:sp>
      <p:sp>
        <p:nvSpPr>
          <p:cNvPr id="58372" name="Rectangle 3"/>
          <p:cNvSpPr>
            <a:spLocks noGrp="1" noChangeArrowheads="1"/>
          </p:cNvSpPr>
          <p:nvPr>
            <p:ph type="body" idx="1"/>
          </p:nvPr>
        </p:nvSpPr>
        <p:spPr>
          <a:xfrm>
            <a:off x="1182688" y="2017713"/>
            <a:ext cx="7772400" cy="3859212"/>
          </a:xfrm>
        </p:spPr>
        <p:txBody>
          <a:bodyPr/>
          <a:lstStyle/>
          <a:p>
            <a:pPr eaLnBrk="1" hangingPunct="1">
              <a:lnSpc>
                <a:spcPct val="80000"/>
              </a:lnSpc>
            </a:pPr>
            <a:r>
              <a:rPr lang="zh-CN" altLang="en-US" sz="2000" b="1"/>
              <a:t>载波侦听（</a:t>
            </a:r>
            <a:r>
              <a:rPr lang="en-US" altLang="zh-CN" sz="2000" b="1"/>
              <a:t>Carrier Sense</a:t>
            </a:r>
            <a:r>
              <a:rPr lang="zh-CN" altLang="en-US" sz="2000" b="1"/>
              <a:t>）：当某台主机想要发送数据时，它首先侦听介质是否忙，如果是，表示当前有其它主机正在传输数据，因此将继续侦听，直到介质空闲，然后发送数据</a:t>
            </a:r>
          </a:p>
          <a:p>
            <a:pPr eaLnBrk="1" hangingPunct="1">
              <a:lnSpc>
                <a:spcPct val="80000"/>
              </a:lnSpc>
            </a:pPr>
            <a:endParaRPr lang="zh-CN" altLang="en-US" sz="2000" b="1"/>
          </a:p>
          <a:p>
            <a:pPr eaLnBrk="1" hangingPunct="1">
              <a:lnSpc>
                <a:spcPct val="80000"/>
              </a:lnSpc>
            </a:pPr>
            <a:endParaRPr lang="zh-CN" altLang="en-US" sz="2000" b="1"/>
          </a:p>
          <a:p>
            <a:pPr eaLnBrk="1" hangingPunct="1">
              <a:lnSpc>
                <a:spcPct val="80000"/>
              </a:lnSpc>
            </a:pPr>
            <a:endParaRPr lang="zh-CN" altLang="en-US" sz="2000" b="1"/>
          </a:p>
          <a:p>
            <a:pPr eaLnBrk="1" hangingPunct="1">
              <a:lnSpc>
                <a:spcPct val="80000"/>
              </a:lnSpc>
            </a:pPr>
            <a:endParaRPr lang="zh-CN" altLang="en-US" sz="2000" b="1"/>
          </a:p>
          <a:p>
            <a:pPr eaLnBrk="1" hangingPunct="1">
              <a:lnSpc>
                <a:spcPct val="80000"/>
              </a:lnSpc>
            </a:pPr>
            <a:endParaRPr lang="zh-CN" altLang="en-US" sz="2000" b="1"/>
          </a:p>
          <a:p>
            <a:pPr eaLnBrk="1" hangingPunct="1">
              <a:lnSpc>
                <a:spcPct val="80000"/>
              </a:lnSpc>
            </a:pPr>
            <a:r>
              <a:rPr lang="zh-CN" altLang="en-US" sz="2000" b="1"/>
              <a:t>冲突检测（</a:t>
            </a:r>
            <a:r>
              <a:rPr lang="en-US" altLang="zh-CN" sz="2000" b="1"/>
              <a:t>Collision Detection</a:t>
            </a:r>
            <a:r>
              <a:rPr lang="zh-CN" altLang="en-US" sz="2000" b="1"/>
              <a:t>）：如果主机在数据发送过程中检测到冲突，则发送干扰信号（</a:t>
            </a:r>
            <a:r>
              <a:rPr lang="en-US" altLang="zh-CN" sz="2000" b="1"/>
              <a:t>jamming signal</a:t>
            </a:r>
            <a:r>
              <a:rPr lang="zh-CN" altLang="en-US" sz="2000" b="1"/>
              <a:t>），以确保所有主机都知道发生了冲突，并且取消发送 </a:t>
            </a:r>
          </a:p>
        </p:txBody>
      </p:sp>
      <p:pic>
        <p:nvPicPr>
          <p:cNvPr id="583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50" y="3068638"/>
            <a:ext cx="74771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Line 6"/>
          <p:cNvSpPr>
            <a:spLocks noChangeShapeType="1"/>
          </p:cNvSpPr>
          <p:nvPr/>
        </p:nvSpPr>
        <p:spPr bwMode="auto">
          <a:xfrm>
            <a:off x="2752725" y="3862388"/>
            <a:ext cx="3763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75" name="Line 7"/>
          <p:cNvSpPr>
            <a:spLocks noChangeShapeType="1"/>
          </p:cNvSpPr>
          <p:nvPr/>
        </p:nvSpPr>
        <p:spPr bwMode="auto">
          <a:xfrm>
            <a:off x="3230563" y="3530600"/>
            <a:ext cx="0" cy="331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76" name="Rectangle 8"/>
          <p:cNvSpPr>
            <a:spLocks noChangeArrowheads="1"/>
          </p:cNvSpPr>
          <p:nvPr/>
        </p:nvSpPr>
        <p:spPr bwMode="auto">
          <a:xfrm>
            <a:off x="3162300" y="3795713"/>
            <a:ext cx="138113" cy="131762"/>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837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188" y="3068638"/>
            <a:ext cx="7477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Line 10"/>
          <p:cNvSpPr>
            <a:spLocks noChangeShapeType="1"/>
          </p:cNvSpPr>
          <p:nvPr/>
        </p:nvSpPr>
        <p:spPr bwMode="auto">
          <a:xfrm>
            <a:off x="5969000" y="3530600"/>
            <a:ext cx="0" cy="331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79" name="Rectangle 11"/>
          <p:cNvSpPr>
            <a:spLocks noChangeArrowheads="1"/>
          </p:cNvSpPr>
          <p:nvPr/>
        </p:nvSpPr>
        <p:spPr bwMode="auto">
          <a:xfrm>
            <a:off x="5900738" y="3795713"/>
            <a:ext cx="136525" cy="131762"/>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8380" name="Line 12"/>
          <p:cNvSpPr>
            <a:spLocks noChangeShapeType="1"/>
          </p:cNvSpPr>
          <p:nvPr/>
        </p:nvSpPr>
        <p:spPr bwMode="auto">
          <a:xfrm>
            <a:off x="3709988" y="3398838"/>
            <a:ext cx="0" cy="396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1" name="Text Box 13"/>
          <p:cNvSpPr txBox="1">
            <a:spLocks noChangeArrowheads="1"/>
          </p:cNvSpPr>
          <p:nvPr/>
        </p:nvSpPr>
        <p:spPr bwMode="auto">
          <a:xfrm>
            <a:off x="3687763" y="3255963"/>
            <a:ext cx="1570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zh-CN" altLang="en-US" sz="1400">
                <a:latin typeface="Times New Roman" panose="02020603050405020304" pitchFamily="18" charset="0"/>
              </a:rPr>
              <a:t>主机发送数据之前进行载波侦听</a:t>
            </a:r>
          </a:p>
        </p:txBody>
      </p:sp>
      <p:sp>
        <p:nvSpPr>
          <p:cNvPr id="58382" name="Freeform 31"/>
          <p:cNvSpPr>
            <a:spLocks/>
          </p:cNvSpPr>
          <p:nvPr/>
        </p:nvSpPr>
        <p:spPr bwMode="auto">
          <a:xfrm>
            <a:off x="3355975" y="4000500"/>
            <a:ext cx="273050" cy="198438"/>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83" name="Freeform 32"/>
          <p:cNvSpPr>
            <a:spLocks/>
          </p:cNvSpPr>
          <p:nvPr/>
        </p:nvSpPr>
        <p:spPr bwMode="auto">
          <a:xfrm>
            <a:off x="3629025" y="4000500"/>
            <a:ext cx="274638" cy="198438"/>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pic>
        <p:nvPicPr>
          <p:cNvPr id="5838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50" y="5445125"/>
            <a:ext cx="7461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Line 15"/>
          <p:cNvSpPr>
            <a:spLocks noChangeShapeType="1"/>
          </p:cNvSpPr>
          <p:nvPr/>
        </p:nvSpPr>
        <p:spPr bwMode="auto">
          <a:xfrm>
            <a:off x="2752725" y="6238875"/>
            <a:ext cx="3763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6" name="Line 16"/>
          <p:cNvSpPr>
            <a:spLocks noChangeShapeType="1"/>
          </p:cNvSpPr>
          <p:nvPr/>
        </p:nvSpPr>
        <p:spPr bwMode="auto">
          <a:xfrm>
            <a:off x="3230563" y="5907088"/>
            <a:ext cx="0" cy="331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7" name="Rectangle 17"/>
          <p:cNvSpPr>
            <a:spLocks noChangeArrowheads="1"/>
          </p:cNvSpPr>
          <p:nvPr/>
        </p:nvSpPr>
        <p:spPr bwMode="auto">
          <a:xfrm>
            <a:off x="3162300" y="6172200"/>
            <a:ext cx="136525" cy="131763"/>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8388"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188" y="5445125"/>
            <a:ext cx="7477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9" name="Line 19"/>
          <p:cNvSpPr>
            <a:spLocks noChangeShapeType="1"/>
          </p:cNvSpPr>
          <p:nvPr/>
        </p:nvSpPr>
        <p:spPr bwMode="auto">
          <a:xfrm>
            <a:off x="5969000" y="5907088"/>
            <a:ext cx="0" cy="331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90" name="Rectangle 20"/>
          <p:cNvSpPr>
            <a:spLocks noChangeArrowheads="1"/>
          </p:cNvSpPr>
          <p:nvPr/>
        </p:nvSpPr>
        <p:spPr bwMode="auto">
          <a:xfrm>
            <a:off x="5900738" y="6172200"/>
            <a:ext cx="136525" cy="131763"/>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8391" name="Line 21"/>
          <p:cNvSpPr>
            <a:spLocks noChangeShapeType="1"/>
          </p:cNvSpPr>
          <p:nvPr/>
        </p:nvSpPr>
        <p:spPr bwMode="auto">
          <a:xfrm>
            <a:off x="3709988" y="5775325"/>
            <a:ext cx="0" cy="396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92" name="Text Box 22"/>
          <p:cNvSpPr txBox="1">
            <a:spLocks noChangeArrowheads="1"/>
          </p:cNvSpPr>
          <p:nvPr/>
        </p:nvSpPr>
        <p:spPr bwMode="auto">
          <a:xfrm>
            <a:off x="3846513" y="5632450"/>
            <a:ext cx="1446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lang="zh-CN" altLang="en-US" sz="1400">
                <a:latin typeface="Gill Sans MT" panose="020B0502020104020203" pitchFamily="34" charset="0"/>
              </a:rPr>
              <a:t>主机检测到冲突发送干扰信号</a:t>
            </a:r>
            <a:endParaRPr lang="zh-CN" altLang="en-US">
              <a:latin typeface="Times New Roman" panose="02020603050405020304" pitchFamily="18" charset="0"/>
            </a:endParaRPr>
          </a:p>
        </p:txBody>
      </p:sp>
      <p:grpSp>
        <p:nvGrpSpPr>
          <p:cNvPr id="58393" name="Group 23"/>
          <p:cNvGrpSpPr>
            <a:grpSpLocks/>
          </p:cNvGrpSpPr>
          <p:nvPr/>
        </p:nvGrpSpPr>
        <p:grpSpPr bwMode="auto">
          <a:xfrm>
            <a:off x="3354388" y="6350000"/>
            <a:ext cx="1916112" cy="247650"/>
            <a:chOff x="816" y="2968"/>
            <a:chExt cx="1344" cy="180"/>
          </a:xfrm>
        </p:grpSpPr>
        <p:sp>
          <p:nvSpPr>
            <p:cNvPr id="58394" name="Freeform 24"/>
            <p:cNvSpPr>
              <a:spLocks/>
            </p:cNvSpPr>
            <p:nvPr/>
          </p:nvSpPr>
          <p:spPr bwMode="auto">
            <a:xfrm>
              <a:off x="816" y="296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5" name="Freeform 25"/>
            <p:cNvSpPr>
              <a:spLocks/>
            </p:cNvSpPr>
            <p:nvPr/>
          </p:nvSpPr>
          <p:spPr bwMode="auto">
            <a:xfrm>
              <a:off x="1008" y="2973"/>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6" name="Freeform 26"/>
            <p:cNvSpPr>
              <a:spLocks/>
            </p:cNvSpPr>
            <p:nvPr/>
          </p:nvSpPr>
          <p:spPr bwMode="auto">
            <a:xfrm>
              <a:off x="1200" y="2976"/>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7" name="Freeform 27"/>
            <p:cNvSpPr>
              <a:spLocks/>
            </p:cNvSpPr>
            <p:nvPr/>
          </p:nvSpPr>
          <p:spPr bwMode="auto">
            <a:xfrm>
              <a:off x="1392" y="2979"/>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8" name="Freeform 28"/>
            <p:cNvSpPr>
              <a:spLocks/>
            </p:cNvSpPr>
            <p:nvPr/>
          </p:nvSpPr>
          <p:spPr bwMode="auto">
            <a:xfrm>
              <a:off x="1584" y="2982"/>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9" name="Freeform 29"/>
            <p:cNvSpPr>
              <a:spLocks/>
            </p:cNvSpPr>
            <p:nvPr/>
          </p:nvSpPr>
          <p:spPr bwMode="auto">
            <a:xfrm>
              <a:off x="1776" y="2985"/>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400" name="Freeform 30"/>
            <p:cNvSpPr>
              <a:spLocks/>
            </p:cNvSpPr>
            <p:nvPr/>
          </p:nvSpPr>
          <p:spPr bwMode="auto">
            <a:xfrm>
              <a:off x="1968" y="298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EE248BD-9D00-48E9-8F71-A4022DB8D46D}" type="slidenum">
              <a:rPr lang="en-US" altLang="zh-CN" sz="1400" b="0"/>
              <a:pPr eaLnBrk="1" hangingPunct="1"/>
              <a:t>45</a:t>
            </a:fld>
            <a:endParaRPr lang="en-US" altLang="zh-CN" sz="1400" b="0"/>
          </a:p>
        </p:txBody>
      </p:sp>
      <p:sp>
        <p:nvSpPr>
          <p:cNvPr id="59395" name="Rectangle 2"/>
          <p:cNvSpPr>
            <a:spLocks noGrp="1" noChangeArrowheads="1"/>
          </p:cNvSpPr>
          <p:nvPr>
            <p:ph type="title"/>
          </p:nvPr>
        </p:nvSpPr>
        <p:spPr/>
        <p:txBody>
          <a:bodyPr/>
          <a:lstStyle/>
          <a:p>
            <a:pPr eaLnBrk="1" hangingPunct="1"/>
            <a:r>
              <a:rPr lang="en-US" altLang="zh-CN"/>
              <a:t>CSMA/CD</a:t>
            </a:r>
            <a:r>
              <a:rPr lang="zh-CN" altLang="en-US"/>
              <a:t>机制</a:t>
            </a:r>
            <a:r>
              <a:rPr lang="en-US" altLang="zh-CN">
                <a:latin typeface="Arial" panose="020B0604020202020204" pitchFamily="34" charset="0"/>
              </a:rPr>
              <a:t>—</a:t>
            </a:r>
            <a:r>
              <a:rPr lang="zh-CN" altLang="en-US"/>
              <a:t>传播延迟</a:t>
            </a:r>
          </a:p>
        </p:txBody>
      </p:sp>
      <p:sp>
        <p:nvSpPr>
          <p:cNvPr id="59396" name="Rectangle 3"/>
          <p:cNvSpPr>
            <a:spLocks noGrp="1" noChangeArrowheads="1"/>
          </p:cNvSpPr>
          <p:nvPr>
            <p:ph type="body" idx="1"/>
          </p:nvPr>
        </p:nvSpPr>
        <p:spPr>
          <a:xfrm>
            <a:off x="34925" y="2060575"/>
            <a:ext cx="4032250" cy="2779713"/>
          </a:xfrm>
        </p:spPr>
        <p:txBody>
          <a:bodyPr>
            <a:normAutofit fontScale="92500"/>
          </a:bodyPr>
          <a:lstStyle/>
          <a:p>
            <a:pPr eaLnBrk="1" hangingPunct="1"/>
            <a:r>
              <a:rPr lang="zh-CN" altLang="en-US" sz="2400" b="1" dirty="0"/>
              <a:t>检测到冲突的必要条件是当干扰信号到达发送方的时候发送方必须还在发送数据，因此冲突检测过程与数据在传输介质上的传播延时相关 </a:t>
            </a:r>
          </a:p>
          <a:p>
            <a:pPr lvl="1" eaLnBrk="1" hangingPunct="1">
              <a:lnSpc>
                <a:spcPct val="90000"/>
              </a:lnSpc>
            </a:pPr>
            <a:r>
              <a:rPr lang="zh-CN" altLang="en-US" sz="2000" b="1" dirty="0"/>
              <a:t>最大电缆长度限制：</a:t>
            </a:r>
            <a:r>
              <a:rPr lang="en-US" altLang="zh-CN" sz="2000" b="1" dirty="0"/>
              <a:t>2500</a:t>
            </a:r>
            <a:r>
              <a:rPr lang="zh-CN" altLang="en-US" sz="2000" b="1" dirty="0"/>
              <a:t>米</a:t>
            </a:r>
          </a:p>
          <a:p>
            <a:pPr lvl="1" eaLnBrk="1" hangingPunct="1">
              <a:lnSpc>
                <a:spcPct val="90000"/>
              </a:lnSpc>
            </a:pPr>
            <a:r>
              <a:rPr lang="zh-CN" altLang="en-US" sz="2000" b="1" dirty="0"/>
              <a:t>最小帧长限制：</a:t>
            </a:r>
            <a:r>
              <a:rPr lang="en-US" altLang="zh-CN" sz="2000" b="1" dirty="0"/>
              <a:t>64</a:t>
            </a:r>
            <a:r>
              <a:rPr lang="zh-CN" altLang="en-US" sz="2000" b="1" dirty="0"/>
              <a:t>字节</a:t>
            </a:r>
          </a:p>
        </p:txBody>
      </p:sp>
      <p:sp>
        <p:nvSpPr>
          <p:cNvPr id="139312" name="AutoShape 64"/>
          <p:cNvSpPr>
            <a:spLocks noChangeArrowheads="1"/>
          </p:cNvSpPr>
          <p:nvPr/>
        </p:nvSpPr>
        <p:spPr bwMode="auto">
          <a:xfrm>
            <a:off x="59192" y="4322961"/>
            <a:ext cx="3879395" cy="2535039"/>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dirty="0">
                <a:latin typeface="Arial" panose="020B0604020202020204" pitchFamily="34" charset="0"/>
              </a:rPr>
              <a:t>往返传播延迟</a:t>
            </a:r>
            <a:r>
              <a:rPr lang="en-US" altLang="zh-CN" sz="2000" dirty="0">
                <a:latin typeface="Arial" panose="020B0604020202020204" pitchFamily="34" charset="0"/>
              </a:rPr>
              <a:t>2T=51.2us</a:t>
            </a:r>
            <a:r>
              <a:rPr lang="zh-CN" altLang="en-US" sz="2000" dirty="0">
                <a:latin typeface="Arial" panose="020B0604020202020204" pitchFamily="34" charset="0"/>
              </a:rPr>
              <a:t>，发送</a:t>
            </a:r>
            <a:r>
              <a:rPr lang="en-US" altLang="zh-CN" sz="2000" dirty="0">
                <a:latin typeface="Arial" panose="020B0604020202020204" pitchFamily="34" charset="0"/>
              </a:rPr>
              <a:t>1</a:t>
            </a:r>
            <a:r>
              <a:rPr lang="zh-CN" altLang="en-US" sz="2000" dirty="0">
                <a:latin typeface="Arial" panose="020B0604020202020204" pitchFamily="34" charset="0"/>
              </a:rPr>
              <a:t>比特延迟</a:t>
            </a:r>
            <a:r>
              <a:rPr lang="en-US" altLang="zh-CN" sz="2000" dirty="0">
                <a:latin typeface="Arial" panose="020B0604020202020204" pitchFamily="34" charset="0"/>
              </a:rPr>
              <a:t>=100ns</a:t>
            </a:r>
          </a:p>
          <a:p>
            <a:pPr eaLnBrk="1" hangingPunct="1">
              <a:spcBef>
                <a:spcPct val="0"/>
              </a:spcBef>
            </a:pPr>
            <a:r>
              <a:rPr lang="zh-CN" altLang="en-US" sz="2000" dirty="0">
                <a:latin typeface="Arial" panose="020B0604020202020204" pitchFamily="34" charset="0"/>
              </a:rPr>
              <a:t>由帧发送</a:t>
            </a:r>
            <a:r>
              <a:rPr lang="zh-CN" altLang="en-US" sz="2000" dirty="0" smtClean="0">
                <a:latin typeface="Arial" panose="020B0604020202020204" pitchFamily="34" charset="0"/>
              </a:rPr>
              <a:t>延迟</a:t>
            </a:r>
            <a:r>
              <a:rPr lang="en-US" altLang="zh-CN" sz="2000" dirty="0" smtClean="0">
                <a:latin typeface="Arial" panose="020B0604020202020204" pitchFamily="34" charset="0"/>
              </a:rPr>
              <a:t>≥2T</a:t>
            </a:r>
            <a:r>
              <a:rPr lang="zh-CN" altLang="en-US" sz="2000" dirty="0">
                <a:latin typeface="Arial" panose="020B0604020202020204" pitchFamily="34" charset="0"/>
              </a:rPr>
              <a:t>得到最小帧长</a:t>
            </a:r>
            <a:r>
              <a:rPr lang="en-US" altLang="zh-CN" sz="2000" dirty="0">
                <a:latin typeface="Arial" panose="020B0604020202020204" pitchFamily="34" charset="0"/>
              </a:rPr>
              <a:t>64</a:t>
            </a:r>
            <a:r>
              <a:rPr lang="zh-CN" altLang="en-US" sz="2000" dirty="0" smtClean="0">
                <a:latin typeface="Arial" panose="020B0604020202020204" pitchFamily="34" charset="0"/>
              </a:rPr>
              <a:t>字节</a:t>
            </a:r>
            <a:endParaRPr lang="en-US" altLang="zh-CN" sz="2000" dirty="0" smtClean="0">
              <a:latin typeface="Arial" panose="020B0604020202020204" pitchFamily="34" charset="0"/>
            </a:endParaRPr>
          </a:p>
          <a:p>
            <a:pPr eaLnBrk="1" hangingPunct="1">
              <a:spcBef>
                <a:spcPct val="0"/>
              </a:spcBef>
            </a:pPr>
            <a:r>
              <a:rPr lang="zh-CN" altLang="en-US" sz="2000" dirty="0" smtClean="0">
                <a:solidFill>
                  <a:srgbClr val="FF0000"/>
                </a:solidFill>
                <a:latin typeface="Arial" panose="020B0604020202020204" pitchFamily="34" charset="0"/>
              </a:rPr>
              <a:t>最小帧长</a:t>
            </a:r>
            <a:r>
              <a:rPr lang="en-US" altLang="zh-CN" sz="2000" dirty="0">
                <a:solidFill>
                  <a:srgbClr val="FF0000"/>
                </a:solidFill>
                <a:latin typeface="Arial" panose="020B0604020202020204" pitchFamily="34" charset="0"/>
              </a:rPr>
              <a:t>/</a:t>
            </a:r>
            <a:r>
              <a:rPr lang="en-US" altLang="zh-CN" sz="2000" dirty="0" smtClean="0">
                <a:solidFill>
                  <a:srgbClr val="FF0000"/>
                </a:solidFill>
                <a:latin typeface="Arial" panose="020B0604020202020204" pitchFamily="34" charset="0"/>
              </a:rPr>
              <a:t>10Mbps ≥ 51.2us</a:t>
            </a:r>
          </a:p>
          <a:p>
            <a:pPr eaLnBrk="1" hangingPunct="1">
              <a:spcBef>
                <a:spcPct val="0"/>
              </a:spcBef>
            </a:pPr>
            <a:r>
              <a:rPr lang="zh-CN" altLang="en-US" sz="2000" dirty="0" smtClean="0">
                <a:solidFill>
                  <a:srgbClr val="FF0000"/>
                </a:solidFill>
                <a:latin typeface="Arial" panose="020B0604020202020204" pitchFamily="34" charset="0"/>
              </a:rPr>
              <a:t>最小帧长 </a:t>
            </a:r>
            <a:r>
              <a:rPr lang="en-US" altLang="zh-CN" sz="2000" dirty="0" smtClean="0">
                <a:solidFill>
                  <a:srgbClr val="FF0000"/>
                </a:solidFill>
                <a:latin typeface="Arial" panose="020B0604020202020204" pitchFamily="34" charset="0"/>
              </a:rPr>
              <a:t>≥ 51.2us*10Mbps</a:t>
            </a:r>
            <a:endParaRPr lang="zh-CN" altLang="en-US" sz="2000" dirty="0">
              <a:solidFill>
                <a:srgbClr val="FF0000"/>
              </a:solidFill>
              <a:latin typeface="Arial" panose="020B0604020202020204" pitchFamily="34" charset="0"/>
            </a:endParaRPr>
          </a:p>
        </p:txBody>
      </p:sp>
      <p:grpSp>
        <p:nvGrpSpPr>
          <p:cNvPr id="59398" name="Group 5"/>
          <p:cNvGrpSpPr>
            <a:grpSpLocks/>
          </p:cNvGrpSpPr>
          <p:nvPr/>
        </p:nvGrpSpPr>
        <p:grpSpPr bwMode="auto">
          <a:xfrm>
            <a:off x="5272088" y="1987550"/>
            <a:ext cx="3763962" cy="936625"/>
            <a:chOff x="1383" y="2446"/>
            <a:chExt cx="2371" cy="712"/>
          </a:xfrm>
        </p:grpSpPr>
        <p:pic>
          <p:nvPicPr>
            <p:cNvPr id="5944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 y="2446"/>
              <a:ext cx="47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49" name="Line 7"/>
            <p:cNvSpPr>
              <a:spLocks noChangeShapeType="1"/>
            </p:cNvSpPr>
            <p:nvPr/>
          </p:nvSpPr>
          <p:spPr bwMode="auto">
            <a:xfrm>
              <a:off x="1383" y="2946"/>
              <a:ext cx="237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50" name="Line 8"/>
            <p:cNvSpPr>
              <a:spLocks noChangeShapeType="1"/>
            </p:cNvSpPr>
            <p:nvPr/>
          </p:nvSpPr>
          <p:spPr bwMode="auto">
            <a:xfrm>
              <a:off x="1684" y="2737"/>
              <a:ext cx="0"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51" name="Rectangle 9"/>
            <p:cNvSpPr>
              <a:spLocks noChangeArrowheads="1"/>
            </p:cNvSpPr>
            <p:nvPr/>
          </p:nvSpPr>
          <p:spPr bwMode="auto">
            <a:xfrm>
              <a:off x="1641" y="2904"/>
              <a:ext cx="87" cy="83"/>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945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 y="2446"/>
              <a:ext cx="47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53" name="Line 11"/>
            <p:cNvSpPr>
              <a:spLocks noChangeShapeType="1"/>
            </p:cNvSpPr>
            <p:nvPr/>
          </p:nvSpPr>
          <p:spPr bwMode="auto">
            <a:xfrm>
              <a:off x="3409" y="2737"/>
              <a:ext cx="0" cy="2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54" name="Rectangle 12"/>
            <p:cNvSpPr>
              <a:spLocks noChangeArrowheads="1"/>
            </p:cNvSpPr>
            <p:nvPr/>
          </p:nvSpPr>
          <p:spPr bwMode="auto">
            <a:xfrm>
              <a:off x="3366" y="2904"/>
              <a:ext cx="86" cy="83"/>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9455" name="Freeform 13"/>
            <p:cNvSpPr>
              <a:spLocks/>
            </p:cNvSpPr>
            <p:nvPr/>
          </p:nvSpPr>
          <p:spPr bwMode="auto">
            <a:xfrm>
              <a:off x="1763" y="3033"/>
              <a:ext cx="172" cy="125"/>
            </a:xfrm>
            <a:custGeom>
              <a:avLst/>
              <a:gdLst>
                <a:gd name="T0" fmla="*/ 0 w 192"/>
                <a:gd name="T1" fmla="*/ 0 h 144"/>
                <a:gd name="T2" fmla="*/ 15 w 192"/>
                <a:gd name="T3" fmla="*/ 0 h 144"/>
                <a:gd name="T4" fmla="*/ 15 w 192"/>
                <a:gd name="T5" fmla="*/ 9 h 144"/>
                <a:gd name="T6" fmla="*/ 15 w 192"/>
                <a:gd name="T7" fmla="*/ 13 h 144"/>
                <a:gd name="T8" fmla="*/ 30 w 192"/>
                <a:gd name="T9" fmla="*/ 13 h 144"/>
                <a:gd name="T10" fmla="*/ 30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56" name="Freeform 14"/>
            <p:cNvSpPr>
              <a:spLocks/>
            </p:cNvSpPr>
            <p:nvPr/>
          </p:nvSpPr>
          <p:spPr bwMode="auto">
            <a:xfrm>
              <a:off x="1935" y="3033"/>
              <a:ext cx="173" cy="125"/>
            </a:xfrm>
            <a:custGeom>
              <a:avLst/>
              <a:gdLst>
                <a:gd name="T0" fmla="*/ 0 w 192"/>
                <a:gd name="T1" fmla="*/ 0 h 144"/>
                <a:gd name="T2" fmla="*/ 16 w 192"/>
                <a:gd name="T3" fmla="*/ 0 h 144"/>
                <a:gd name="T4" fmla="*/ 16 w 192"/>
                <a:gd name="T5" fmla="*/ 9 h 144"/>
                <a:gd name="T6" fmla="*/ 16 w 192"/>
                <a:gd name="T7" fmla="*/ 13 h 144"/>
                <a:gd name="T8" fmla="*/ 33 w 192"/>
                <a:gd name="T9" fmla="*/ 13 h 144"/>
                <a:gd name="T10" fmla="*/ 33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pic>
        <p:nvPicPr>
          <p:cNvPr id="5939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0" y="3284538"/>
            <a:ext cx="7477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Line 16"/>
          <p:cNvSpPr>
            <a:spLocks noChangeShapeType="1"/>
          </p:cNvSpPr>
          <p:nvPr/>
        </p:nvSpPr>
        <p:spPr bwMode="auto">
          <a:xfrm>
            <a:off x="5324475" y="3941763"/>
            <a:ext cx="3763963"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1" name="Line 17"/>
          <p:cNvSpPr>
            <a:spLocks noChangeShapeType="1"/>
          </p:cNvSpPr>
          <p:nvPr/>
        </p:nvSpPr>
        <p:spPr bwMode="auto">
          <a:xfrm>
            <a:off x="5802313" y="3667125"/>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2" name="Rectangle 18"/>
          <p:cNvSpPr>
            <a:spLocks noChangeArrowheads="1"/>
          </p:cNvSpPr>
          <p:nvPr/>
        </p:nvSpPr>
        <p:spPr bwMode="auto">
          <a:xfrm>
            <a:off x="5734050" y="3887788"/>
            <a:ext cx="138113"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940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938" y="3284538"/>
            <a:ext cx="747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Line 20"/>
          <p:cNvSpPr>
            <a:spLocks noChangeShapeType="1"/>
          </p:cNvSpPr>
          <p:nvPr/>
        </p:nvSpPr>
        <p:spPr bwMode="auto">
          <a:xfrm>
            <a:off x="8540750" y="3667125"/>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5" name="Rectangle 21"/>
          <p:cNvSpPr>
            <a:spLocks noChangeArrowheads="1"/>
          </p:cNvSpPr>
          <p:nvPr/>
        </p:nvSpPr>
        <p:spPr bwMode="auto">
          <a:xfrm>
            <a:off x="8472488" y="3887788"/>
            <a:ext cx="136525"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9406" name="Freeform 22"/>
          <p:cNvSpPr>
            <a:spLocks/>
          </p:cNvSpPr>
          <p:nvPr/>
        </p:nvSpPr>
        <p:spPr bwMode="auto">
          <a:xfrm>
            <a:off x="7727950" y="4056063"/>
            <a:ext cx="273050" cy="165100"/>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07" name="Freeform 23"/>
          <p:cNvSpPr>
            <a:spLocks/>
          </p:cNvSpPr>
          <p:nvPr/>
        </p:nvSpPr>
        <p:spPr bwMode="auto">
          <a:xfrm>
            <a:off x="8021638" y="4056063"/>
            <a:ext cx="274637" cy="165100"/>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pic>
        <p:nvPicPr>
          <p:cNvPr id="594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638" y="4508500"/>
            <a:ext cx="747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Line 25"/>
          <p:cNvSpPr>
            <a:spLocks noChangeShapeType="1"/>
          </p:cNvSpPr>
          <p:nvPr/>
        </p:nvSpPr>
        <p:spPr bwMode="auto">
          <a:xfrm>
            <a:off x="5345113" y="5165725"/>
            <a:ext cx="3763962"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10" name="Line 26"/>
          <p:cNvSpPr>
            <a:spLocks noChangeShapeType="1"/>
          </p:cNvSpPr>
          <p:nvPr/>
        </p:nvSpPr>
        <p:spPr bwMode="auto">
          <a:xfrm>
            <a:off x="5822950" y="4891088"/>
            <a:ext cx="0" cy="274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11" name="Rectangle 27"/>
          <p:cNvSpPr>
            <a:spLocks noChangeArrowheads="1"/>
          </p:cNvSpPr>
          <p:nvPr/>
        </p:nvSpPr>
        <p:spPr bwMode="auto">
          <a:xfrm>
            <a:off x="5754688" y="5111750"/>
            <a:ext cx="138112"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941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5" y="4508500"/>
            <a:ext cx="7477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3" name="Line 29"/>
          <p:cNvSpPr>
            <a:spLocks noChangeShapeType="1"/>
          </p:cNvSpPr>
          <p:nvPr/>
        </p:nvSpPr>
        <p:spPr bwMode="auto">
          <a:xfrm>
            <a:off x="8561388" y="4891088"/>
            <a:ext cx="0" cy="274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14" name="Rectangle 30"/>
          <p:cNvSpPr>
            <a:spLocks noChangeArrowheads="1"/>
          </p:cNvSpPr>
          <p:nvPr/>
        </p:nvSpPr>
        <p:spPr bwMode="auto">
          <a:xfrm>
            <a:off x="8493125" y="5111750"/>
            <a:ext cx="136525"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9415" name="Freeform 31"/>
          <p:cNvSpPr>
            <a:spLocks/>
          </p:cNvSpPr>
          <p:nvPr/>
        </p:nvSpPr>
        <p:spPr bwMode="auto">
          <a:xfrm>
            <a:off x="7793038" y="5280025"/>
            <a:ext cx="273050" cy="165100"/>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16" name="Freeform 32"/>
          <p:cNvSpPr>
            <a:spLocks/>
          </p:cNvSpPr>
          <p:nvPr/>
        </p:nvSpPr>
        <p:spPr bwMode="auto">
          <a:xfrm>
            <a:off x="8066088" y="5280025"/>
            <a:ext cx="274637" cy="165100"/>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pic>
        <p:nvPicPr>
          <p:cNvPr id="5941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638" y="5805488"/>
            <a:ext cx="747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8" name="Line 34"/>
          <p:cNvSpPr>
            <a:spLocks noChangeShapeType="1"/>
          </p:cNvSpPr>
          <p:nvPr/>
        </p:nvSpPr>
        <p:spPr bwMode="auto">
          <a:xfrm>
            <a:off x="5345113" y="6462713"/>
            <a:ext cx="3763962"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19" name="Line 35"/>
          <p:cNvSpPr>
            <a:spLocks noChangeShapeType="1"/>
          </p:cNvSpPr>
          <p:nvPr/>
        </p:nvSpPr>
        <p:spPr bwMode="auto">
          <a:xfrm>
            <a:off x="5822950" y="6188075"/>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20" name="Rectangle 36"/>
          <p:cNvSpPr>
            <a:spLocks noChangeArrowheads="1"/>
          </p:cNvSpPr>
          <p:nvPr/>
        </p:nvSpPr>
        <p:spPr bwMode="auto">
          <a:xfrm>
            <a:off x="5754688" y="6408738"/>
            <a:ext cx="138112"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pic>
        <p:nvPicPr>
          <p:cNvPr id="5942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5" y="5805488"/>
            <a:ext cx="7477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2" name="Line 38"/>
          <p:cNvSpPr>
            <a:spLocks noChangeShapeType="1"/>
          </p:cNvSpPr>
          <p:nvPr/>
        </p:nvSpPr>
        <p:spPr bwMode="auto">
          <a:xfrm>
            <a:off x="8561388" y="6188075"/>
            <a:ext cx="0" cy="27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23" name="Rectangle 39"/>
          <p:cNvSpPr>
            <a:spLocks noChangeArrowheads="1"/>
          </p:cNvSpPr>
          <p:nvPr/>
        </p:nvSpPr>
        <p:spPr bwMode="auto">
          <a:xfrm>
            <a:off x="8493125" y="6408738"/>
            <a:ext cx="136525" cy="107950"/>
          </a:xfrm>
          <a:prstGeom prst="rect">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9424" name="Freeform 40"/>
          <p:cNvSpPr>
            <a:spLocks/>
          </p:cNvSpPr>
          <p:nvPr/>
        </p:nvSpPr>
        <p:spPr bwMode="auto">
          <a:xfrm>
            <a:off x="8369300" y="5300663"/>
            <a:ext cx="273050" cy="198437"/>
          </a:xfrm>
          <a:custGeom>
            <a:avLst/>
            <a:gdLst>
              <a:gd name="T0" fmla="*/ 0 w 192"/>
              <a:gd name="T1" fmla="*/ 0 h 144"/>
              <a:gd name="T2" fmla="*/ 2147483647 w 192"/>
              <a:gd name="T3" fmla="*/ 0 h 144"/>
              <a:gd name="T4" fmla="*/ 2147483647 w 192"/>
              <a:gd name="T5" fmla="*/ 2147483647 h 144"/>
              <a:gd name="T6" fmla="*/ 2147483647 w 192"/>
              <a:gd name="T7" fmla="*/ 2147483647 h 144"/>
              <a:gd name="T8" fmla="*/ 2147483647 w 192"/>
              <a:gd name="T9" fmla="*/ 2147483647 h 144"/>
              <a:gd name="T10" fmla="*/ 2147483647 w 192"/>
              <a:gd name="T11" fmla="*/ 0 h 144"/>
              <a:gd name="T12" fmla="*/ 0 60000 65536"/>
              <a:gd name="T13" fmla="*/ 0 60000 65536"/>
              <a:gd name="T14" fmla="*/ 0 60000 65536"/>
              <a:gd name="T15" fmla="*/ 0 60000 65536"/>
              <a:gd name="T16" fmla="*/ 0 60000 65536"/>
              <a:gd name="T17" fmla="*/ 0 60000 65536"/>
              <a:gd name="T18" fmla="*/ 0 w 192"/>
              <a:gd name="T19" fmla="*/ 0 h 144"/>
              <a:gd name="T20" fmla="*/ 192 w 192"/>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2" h="144">
                <a:moveTo>
                  <a:pt x="0" y="0"/>
                </a:moveTo>
                <a:lnTo>
                  <a:pt x="96" y="0"/>
                </a:lnTo>
                <a:lnTo>
                  <a:pt x="96" y="96"/>
                </a:lnTo>
                <a:lnTo>
                  <a:pt x="96" y="144"/>
                </a:lnTo>
                <a:lnTo>
                  <a:pt x="192" y="144"/>
                </a:lnTo>
                <a:lnTo>
                  <a:pt x="192"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9425" name="Group 41"/>
          <p:cNvGrpSpPr>
            <a:grpSpLocks/>
          </p:cNvGrpSpPr>
          <p:nvPr/>
        </p:nvGrpSpPr>
        <p:grpSpPr bwMode="auto">
          <a:xfrm>
            <a:off x="5732463" y="6596063"/>
            <a:ext cx="1268412" cy="144462"/>
            <a:chOff x="816" y="2968"/>
            <a:chExt cx="1344" cy="180"/>
          </a:xfrm>
        </p:grpSpPr>
        <p:sp>
          <p:nvSpPr>
            <p:cNvPr id="59441" name="Freeform 42"/>
            <p:cNvSpPr>
              <a:spLocks/>
            </p:cNvSpPr>
            <p:nvPr/>
          </p:nvSpPr>
          <p:spPr bwMode="auto">
            <a:xfrm>
              <a:off x="816" y="296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2" name="Freeform 43"/>
            <p:cNvSpPr>
              <a:spLocks/>
            </p:cNvSpPr>
            <p:nvPr/>
          </p:nvSpPr>
          <p:spPr bwMode="auto">
            <a:xfrm>
              <a:off x="1008" y="2973"/>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3" name="Freeform 44"/>
            <p:cNvSpPr>
              <a:spLocks/>
            </p:cNvSpPr>
            <p:nvPr/>
          </p:nvSpPr>
          <p:spPr bwMode="auto">
            <a:xfrm>
              <a:off x="1200" y="2976"/>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4" name="Freeform 45"/>
            <p:cNvSpPr>
              <a:spLocks/>
            </p:cNvSpPr>
            <p:nvPr/>
          </p:nvSpPr>
          <p:spPr bwMode="auto">
            <a:xfrm>
              <a:off x="1392" y="2979"/>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5" name="Freeform 46"/>
            <p:cNvSpPr>
              <a:spLocks/>
            </p:cNvSpPr>
            <p:nvPr/>
          </p:nvSpPr>
          <p:spPr bwMode="auto">
            <a:xfrm>
              <a:off x="1584" y="2982"/>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6" name="Freeform 47"/>
            <p:cNvSpPr>
              <a:spLocks/>
            </p:cNvSpPr>
            <p:nvPr/>
          </p:nvSpPr>
          <p:spPr bwMode="auto">
            <a:xfrm>
              <a:off x="1776" y="2985"/>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47" name="Freeform 48"/>
            <p:cNvSpPr>
              <a:spLocks/>
            </p:cNvSpPr>
            <p:nvPr/>
          </p:nvSpPr>
          <p:spPr bwMode="auto">
            <a:xfrm>
              <a:off x="1968" y="2988"/>
              <a:ext cx="192" cy="160"/>
            </a:xfrm>
            <a:custGeom>
              <a:avLst/>
              <a:gdLst>
                <a:gd name="T0" fmla="*/ 0 w 192"/>
                <a:gd name="T1" fmla="*/ 56 h 160"/>
                <a:gd name="T2" fmla="*/ 48 w 192"/>
                <a:gd name="T3" fmla="*/ 8 h 160"/>
                <a:gd name="T4" fmla="*/ 96 w 192"/>
                <a:gd name="T5" fmla="*/ 104 h 160"/>
                <a:gd name="T6" fmla="*/ 144 w 192"/>
                <a:gd name="T7" fmla="*/ 152 h 160"/>
                <a:gd name="T8" fmla="*/ 192 w 192"/>
                <a:gd name="T9" fmla="*/ 56 h 160"/>
                <a:gd name="T10" fmla="*/ 0 60000 65536"/>
                <a:gd name="T11" fmla="*/ 0 60000 65536"/>
                <a:gd name="T12" fmla="*/ 0 60000 65536"/>
                <a:gd name="T13" fmla="*/ 0 60000 65536"/>
                <a:gd name="T14" fmla="*/ 0 60000 65536"/>
                <a:gd name="T15" fmla="*/ 0 w 192"/>
                <a:gd name="T16" fmla="*/ 0 h 160"/>
                <a:gd name="T17" fmla="*/ 192 w 192"/>
                <a:gd name="T18" fmla="*/ 160 h 160"/>
              </a:gdLst>
              <a:ahLst/>
              <a:cxnLst>
                <a:cxn ang="T10">
                  <a:pos x="T0" y="T1"/>
                </a:cxn>
                <a:cxn ang="T11">
                  <a:pos x="T2" y="T3"/>
                </a:cxn>
                <a:cxn ang="T12">
                  <a:pos x="T4" y="T5"/>
                </a:cxn>
                <a:cxn ang="T13">
                  <a:pos x="T6" y="T7"/>
                </a:cxn>
                <a:cxn ang="T14">
                  <a:pos x="T8" y="T9"/>
                </a:cxn>
              </a:cxnLst>
              <a:rect l="T15" t="T16" r="T17" b="T18"/>
              <a:pathLst>
                <a:path w="192" h="160">
                  <a:moveTo>
                    <a:pt x="0" y="56"/>
                  </a:moveTo>
                  <a:cubicBezTo>
                    <a:pt x="16" y="28"/>
                    <a:pt x="32" y="0"/>
                    <a:pt x="48" y="8"/>
                  </a:cubicBezTo>
                  <a:cubicBezTo>
                    <a:pt x="64" y="16"/>
                    <a:pt x="80" y="80"/>
                    <a:pt x="96" y="104"/>
                  </a:cubicBezTo>
                  <a:cubicBezTo>
                    <a:pt x="112" y="128"/>
                    <a:pt x="128" y="160"/>
                    <a:pt x="144" y="152"/>
                  </a:cubicBezTo>
                  <a:cubicBezTo>
                    <a:pt x="160" y="144"/>
                    <a:pt x="176" y="100"/>
                    <a:pt x="192" y="5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9426" name="Text Box 49"/>
          <p:cNvSpPr txBox="1">
            <a:spLocks noChangeArrowheads="1"/>
          </p:cNvSpPr>
          <p:nvPr/>
        </p:nvSpPr>
        <p:spPr bwMode="auto">
          <a:xfrm>
            <a:off x="4067175" y="2282825"/>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a) </a:t>
            </a:r>
            <a:r>
              <a:rPr lang="zh-CN" altLang="en-US" sz="1800">
                <a:latin typeface="Arial" panose="020B0604020202020204" pitchFamily="34" charset="0"/>
              </a:rPr>
              <a:t>帧从时间</a:t>
            </a:r>
            <a:r>
              <a:rPr lang="en-US" altLang="zh-CN" sz="1800">
                <a:latin typeface="Arial" panose="020B0604020202020204" pitchFamily="34" charset="0"/>
              </a:rPr>
              <a:t>0</a:t>
            </a:r>
            <a:r>
              <a:rPr lang="zh-CN" altLang="en-US" sz="1800">
                <a:latin typeface="Arial" panose="020B0604020202020204" pitchFamily="34" charset="0"/>
              </a:rPr>
              <a:t>开始送出</a:t>
            </a:r>
          </a:p>
        </p:txBody>
      </p:sp>
      <p:sp>
        <p:nvSpPr>
          <p:cNvPr id="59427" name="Text Box 50"/>
          <p:cNvSpPr txBox="1">
            <a:spLocks noChangeArrowheads="1"/>
          </p:cNvSpPr>
          <p:nvPr/>
        </p:nvSpPr>
        <p:spPr bwMode="auto">
          <a:xfrm>
            <a:off x="3987800" y="3617913"/>
            <a:ext cx="1636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b) </a:t>
            </a:r>
            <a:r>
              <a:rPr lang="zh-CN" altLang="en-US" sz="1800">
                <a:latin typeface="Arial" panose="020B0604020202020204" pitchFamily="34" charset="0"/>
              </a:rPr>
              <a:t>在</a:t>
            </a:r>
            <a:r>
              <a:rPr lang="en-US" altLang="zh-CN" sz="1800">
                <a:latin typeface="Arial" panose="020B0604020202020204" pitchFamily="34" charset="0"/>
              </a:rPr>
              <a:t>T-E</a:t>
            </a:r>
            <a:r>
              <a:rPr lang="zh-CN" altLang="en-US" sz="1800">
                <a:latin typeface="Arial" panose="020B0604020202020204" pitchFamily="34" charset="0"/>
              </a:rPr>
              <a:t>时刻帧几乎倒达</a:t>
            </a:r>
            <a:r>
              <a:rPr lang="en-US" altLang="zh-CN" sz="1800">
                <a:latin typeface="Arial" panose="020B0604020202020204" pitchFamily="34" charset="0"/>
              </a:rPr>
              <a:t>B</a:t>
            </a:r>
          </a:p>
        </p:txBody>
      </p:sp>
      <p:sp>
        <p:nvSpPr>
          <p:cNvPr id="59428" name="Text Box 51"/>
          <p:cNvSpPr txBox="1">
            <a:spLocks noChangeArrowheads="1"/>
          </p:cNvSpPr>
          <p:nvPr/>
        </p:nvSpPr>
        <p:spPr bwMode="auto">
          <a:xfrm>
            <a:off x="4195763" y="48307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c) </a:t>
            </a:r>
            <a:r>
              <a:rPr lang="zh-CN" altLang="en-US" sz="1800">
                <a:latin typeface="Arial" panose="020B0604020202020204" pitchFamily="34" charset="0"/>
              </a:rPr>
              <a:t>在时间</a:t>
            </a:r>
            <a:r>
              <a:rPr lang="en-US" altLang="zh-CN" sz="1800">
                <a:latin typeface="Arial" panose="020B0604020202020204" pitchFamily="34" charset="0"/>
              </a:rPr>
              <a:t>T</a:t>
            </a:r>
            <a:r>
              <a:rPr lang="zh-CN" altLang="en-US" sz="1800">
                <a:latin typeface="Arial" panose="020B0604020202020204" pitchFamily="34" charset="0"/>
              </a:rPr>
              <a:t>发生冲突</a:t>
            </a:r>
          </a:p>
        </p:txBody>
      </p:sp>
      <p:sp>
        <p:nvSpPr>
          <p:cNvPr id="59429" name="Text Box 52"/>
          <p:cNvSpPr txBox="1">
            <a:spLocks noChangeArrowheads="1"/>
          </p:cNvSpPr>
          <p:nvPr/>
        </p:nvSpPr>
        <p:spPr bwMode="auto">
          <a:xfrm>
            <a:off x="3995738" y="6126163"/>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d) </a:t>
            </a:r>
            <a:r>
              <a:rPr lang="zh-CN" altLang="en-US" sz="1800">
                <a:latin typeface="Arial" panose="020B0604020202020204" pitchFamily="34" charset="0"/>
              </a:rPr>
              <a:t>干扰信号在时间</a:t>
            </a:r>
            <a:r>
              <a:rPr lang="en-US" altLang="zh-CN" sz="1800">
                <a:latin typeface="Arial" panose="020B0604020202020204" pitchFamily="34" charset="0"/>
              </a:rPr>
              <a:t>2T</a:t>
            </a:r>
            <a:r>
              <a:rPr lang="zh-CN" altLang="en-US" sz="1800">
                <a:latin typeface="Arial" panose="020B0604020202020204" pitchFamily="34" charset="0"/>
              </a:rPr>
              <a:t>回到</a:t>
            </a:r>
            <a:r>
              <a:rPr lang="en-US" altLang="zh-CN" sz="1800">
                <a:latin typeface="Arial" panose="020B0604020202020204" pitchFamily="34" charset="0"/>
              </a:rPr>
              <a:t>A</a:t>
            </a:r>
          </a:p>
        </p:txBody>
      </p:sp>
      <p:sp>
        <p:nvSpPr>
          <p:cNvPr id="59430" name="AutoShape 53"/>
          <p:cNvSpPr>
            <a:spLocks noChangeArrowheads="1"/>
          </p:cNvSpPr>
          <p:nvPr/>
        </p:nvSpPr>
        <p:spPr bwMode="auto">
          <a:xfrm>
            <a:off x="8224838" y="5156200"/>
            <a:ext cx="360362" cy="215900"/>
          </a:xfrm>
          <a:prstGeom prst="irregularSeal1">
            <a:avLst/>
          </a:prstGeom>
          <a:solidFill>
            <a:schemeClr val="accent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9431" name="Text Box 54"/>
          <p:cNvSpPr txBox="1">
            <a:spLocks noChangeArrowheads="1"/>
          </p:cNvSpPr>
          <p:nvPr/>
        </p:nvSpPr>
        <p:spPr bwMode="auto">
          <a:xfrm>
            <a:off x="5559425" y="1700213"/>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A</a:t>
            </a:r>
          </a:p>
        </p:txBody>
      </p:sp>
      <p:sp>
        <p:nvSpPr>
          <p:cNvPr id="59432" name="Text Box 55"/>
          <p:cNvSpPr txBox="1">
            <a:spLocks noChangeArrowheads="1"/>
          </p:cNvSpPr>
          <p:nvPr/>
        </p:nvSpPr>
        <p:spPr bwMode="auto">
          <a:xfrm>
            <a:off x="8296275" y="1700213"/>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59433" name="Text Box 56"/>
          <p:cNvSpPr txBox="1">
            <a:spLocks noChangeArrowheads="1"/>
          </p:cNvSpPr>
          <p:nvPr/>
        </p:nvSpPr>
        <p:spPr bwMode="auto">
          <a:xfrm>
            <a:off x="5632450" y="2995613"/>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A</a:t>
            </a:r>
          </a:p>
        </p:txBody>
      </p:sp>
      <p:sp>
        <p:nvSpPr>
          <p:cNvPr id="59434" name="Text Box 57"/>
          <p:cNvSpPr txBox="1">
            <a:spLocks noChangeArrowheads="1"/>
          </p:cNvSpPr>
          <p:nvPr/>
        </p:nvSpPr>
        <p:spPr bwMode="auto">
          <a:xfrm>
            <a:off x="5632450" y="421957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A</a:t>
            </a:r>
          </a:p>
        </p:txBody>
      </p:sp>
      <p:sp>
        <p:nvSpPr>
          <p:cNvPr id="59435" name="Text Box 58"/>
          <p:cNvSpPr txBox="1">
            <a:spLocks noChangeArrowheads="1"/>
          </p:cNvSpPr>
          <p:nvPr/>
        </p:nvSpPr>
        <p:spPr bwMode="auto">
          <a:xfrm>
            <a:off x="5632450" y="5516563"/>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A</a:t>
            </a:r>
          </a:p>
        </p:txBody>
      </p:sp>
      <p:sp>
        <p:nvSpPr>
          <p:cNvPr id="59436" name="Text Box 59"/>
          <p:cNvSpPr txBox="1">
            <a:spLocks noChangeArrowheads="1"/>
          </p:cNvSpPr>
          <p:nvPr/>
        </p:nvSpPr>
        <p:spPr bwMode="auto">
          <a:xfrm>
            <a:off x="8296275" y="30194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59437" name="Text Box 60"/>
          <p:cNvSpPr txBox="1">
            <a:spLocks noChangeArrowheads="1"/>
          </p:cNvSpPr>
          <p:nvPr/>
        </p:nvSpPr>
        <p:spPr bwMode="auto">
          <a:xfrm>
            <a:off x="8367713" y="4243388"/>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59438" name="Text Box 61"/>
          <p:cNvSpPr txBox="1">
            <a:spLocks noChangeArrowheads="1"/>
          </p:cNvSpPr>
          <p:nvPr/>
        </p:nvSpPr>
        <p:spPr bwMode="auto">
          <a:xfrm>
            <a:off x="8369300" y="5516563"/>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59439" name="Line 62"/>
          <p:cNvSpPr>
            <a:spLocks noChangeShapeType="1"/>
          </p:cNvSpPr>
          <p:nvPr/>
        </p:nvSpPr>
        <p:spPr bwMode="auto">
          <a:xfrm>
            <a:off x="5992813" y="2492375"/>
            <a:ext cx="2376487" cy="1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9440" name="Text Box 63"/>
          <p:cNvSpPr txBox="1">
            <a:spLocks noChangeArrowheads="1"/>
          </p:cNvSpPr>
          <p:nvPr/>
        </p:nvSpPr>
        <p:spPr bwMode="auto">
          <a:xfrm>
            <a:off x="6280150" y="220345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400">
                <a:latin typeface="Arial" panose="020B0604020202020204" pitchFamily="34" charset="0"/>
              </a:rPr>
              <a:t>单向传播延迟</a:t>
            </a:r>
            <a:r>
              <a:rPr lang="en-US" altLang="zh-CN" sz="1400">
                <a:latin typeface="Arial" panose="020B0604020202020204"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312"/>
                                        </p:tgtEl>
                                        <p:attrNameLst>
                                          <p:attrName>style.visibility</p:attrName>
                                        </p:attrNameLst>
                                      </p:cBhvr>
                                      <p:to>
                                        <p:strVal val="visible"/>
                                      </p:to>
                                    </p:set>
                                    <p:animEffect transition="in" filter="blinds(horizontal)">
                                      <p:cBhvr>
                                        <p:cTn id="7" dur="500"/>
                                        <p:tgtEl>
                                          <p:spTgt spid="139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80BD171-F194-4A4A-AB0B-30EA58AF21B0}" type="slidenum">
              <a:rPr lang="en-US" altLang="zh-CN" sz="1400" b="0"/>
              <a:pPr eaLnBrk="1" hangingPunct="1"/>
              <a:t>46</a:t>
            </a:fld>
            <a:endParaRPr lang="en-US" altLang="zh-CN" sz="1400" b="0"/>
          </a:p>
        </p:txBody>
      </p:sp>
      <p:sp>
        <p:nvSpPr>
          <p:cNvPr id="60419" name="Rectangle 2"/>
          <p:cNvSpPr>
            <a:spLocks noGrp="1" noChangeArrowheads="1"/>
          </p:cNvSpPr>
          <p:nvPr>
            <p:ph type="title"/>
          </p:nvPr>
        </p:nvSpPr>
        <p:spPr/>
        <p:txBody>
          <a:bodyPr/>
          <a:lstStyle/>
          <a:p>
            <a:pPr eaLnBrk="1" hangingPunct="1"/>
            <a:r>
              <a:rPr lang="en-US" altLang="zh-CN"/>
              <a:t>CSMA/CD</a:t>
            </a:r>
            <a:r>
              <a:rPr lang="zh-CN" altLang="en-US"/>
              <a:t>机制</a:t>
            </a:r>
            <a:r>
              <a:rPr lang="en-US" altLang="zh-CN">
                <a:latin typeface="Arial" panose="020B0604020202020204" pitchFamily="34" charset="0"/>
              </a:rPr>
              <a:t>—</a:t>
            </a:r>
            <a:r>
              <a:rPr lang="zh-CN" altLang="en-US"/>
              <a:t>退避算法</a:t>
            </a:r>
          </a:p>
        </p:txBody>
      </p:sp>
      <p:sp>
        <p:nvSpPr>
          <p:cNvPr id="359427" name="Rectangle 3"/>
          <p:cNvSpPr>
            <a:spLocks noGrp="1" noChangeArrowheads="1"/>
          </p:cNvSpPr>
          <p:nvPr>
            <p:ph type="body" idx="1"/>
          </p:nvPr>
        </p:nvSpPr>
        <p:spPr>
          <a:xfrm>
            <a:off x="285720" y="2017713"/>
            <a:ext cx="8669368" cy="4506912"/>
          </a:xfrm>
        </p:spPr>
        <p:txBody>
          <a:bodyPr/>
          <a:lstStyle/>
          <a:p>
            <a:pPr eaLnBrk="1" hangingPunct="1">
              <a:lnSpc>
                <a:spcPct val="80000"/>
              </a:lnSpc>
            </a:pPr>
            <a:r>
              <a:rPr lang="zh-CN" altLang="en-US" sz="2400" b="1" dirty="0"/>
              <a:t>当主机检测冲突后，它将等待一个随机的时间，也称作退避（</a:t>
            </a:r>
            <a:r>
              <a:rPr lang="en-US" altLang="zh-CN" sz="2400" b="1" dirty="0" err="1"/>
              <a:t>backoff</a:t>
            </a:r>
            <a:r>
              <a:rPr lang="zh-CN" altLang="en-US" sz="2400" b="1" dirty="0"/>
              <a:t>） </a:t>
            </a:r>
          </a:p>
          <a:p>
            <a:pPr eaLnBrk="1" hangingPunct="1">
              <a:lnSpc>
                <a:spcPct val="80000"/>
              </a:lnSpc>
            </a:pPr>
            <a:r>
              <a:rPr lang="zh-CN" altLang="en-US" sz="2400" b="1" dirty="0"/>
              <a:t>二进制指数退避算法（</a:t>
            </a:r>
            <a:r>
              <a:rPr lang="en-US" altLang="zh-CN" sz="2400" b="1" dirty="0"/>
              <a:t>binary exponential </a:t>
            </a:r>
            <a:r>
              <a:rPr lang="en-US" altLang="zh-CN" sz="2400" b="1" dirty="0" err="1"/>
              <a:t>backoff</a:t>
            </a:r>
            <a:r>
              <a:rPr lang="zh-CN" altLang="en-US" sz="2400" b="1" dirty="0"/>
              <a:t>）来确定冲突发生后的随机等待时间</a:t>
            </a:r>
          </a:p>
          <a:p>
            <a:pPr lvl="1" eaLnBrk="1" hangingPunct="1">
              <a:lnSpc>
                <a:spcPct val="80000"/>
              </a:lnSpc>
            </a:pPr>
            <a:r>
              <a:rPr lang="zh-CN" altLang="en-US" sz="2000" b="1" dirty="0"/>
              <a:t>在一次冲突之后，时间被划分为离散的时槽，其长度等于最差情况下在以太网介质上往返传播所需要的时间，时槽与以太网所允许的介质最大长度有关，一般设置为</a:t>
            </a:r>
            <a:r>
              <a:rPr lang="en-US" altLang="zh-CN" sz="2000" b="1" dirty="0"/>
              <a:t>51.2us </a:t>
            </a:r>
          </a:p>
          <a:p>
            <a:pPr lvl="1" eaLnBrk="1" hangingPunct="1">
              <a:lnSpc>
                <a:spcPct val="80000"/>
              </a:lnSpc>
            </a:pPr>
            <a:r>
              <a:rPr lang="zh-CN" altLang="en-US" sz="2000" b="1" dirty="0"/>
              <a:t>当第</a:t>
            </a:r>
            <a:r>
              <a:rPr lang="en-US" altLang="zh-CN" sz="2000" b="1" dirty="0"/>
              <a:t>k</a:t>
            </a:r>
            <a:r>
              <a:rPr lang="zh-CN" altLang="en-US" sz="2000" b="1" dirty="0"/>
              <a:t>次冲突发生后，从离散整数集合</a:t>
            </a:r>
            <a:r>
              <a:rPr lang="en-US" altLang="zh-CN" sz="2000" b="1" dirty="0"/>
              <a:t>{0</a:t>
            </a:r>
            <a:r>
              <a:rPr lang="zh-CN" altLang="en-US" sz="2000" b="1" dirty="0"/>
              <a:t>，</a:t>
            </a:r>
            <a:r>
              <a:rPr lang="en-US" altLang="zh-CN" sz="2000" b="1" dirty="0"/>
              <a:t>1</a:t>
            </a:r>
            <a:r>
              <a:rPr lang="zh-CN" altLang="en-US" sz="2000" b="1" dirty="0"/>
              <a:t>，</a:t>
            </a:r>
            <a:r>
              <a:rPr lang="en-US" altLang="zh-CN" sz="2000" b="1" dirty="0">
                <a:latin typeface="Arial" panose="020B0604020202020204" pitchFamily="34" charset="0"/>
              </a:rPr>
              <a:t>…</a:t>
            </a:r>
            <a:r>
              <a:rPr lang="en-US" altLang="zh-CN" sz="2000" b="1" dirty="0"/>
              <a:t>.</a:t>
            </a:r>
            <a:r>
              <a:rPr lang="zh-CN" altLang="en-US" sz="2000" b="1" dirty="0"/>
              <a:t>，</a:t>
            </a:r>
            <a:r>
              <a:rPr lang="en-US" altLang="zh-CN" sz="2000" b="1" dirty="0"/>
              <a:t>2</a:t>
            </a:r>
            <a:r>
              <a:rPr lang="en-US" altLang="zh-CN" sz="2000" b="1" baseline="30000" dirty="0"/>
              <a:t>k</a:t>
            </a:r>
            <a:r>
              <a:rPr lang="en-US" altLang="zh-CN" sz="2000" b="1" dirty="0"/>
              <a:t>-1}</a:t>
            </a:r>
            <a:r>
              <a:rPr lang="zh-CN" altLang="en-US" sz="2000" b="1" dirty="0"/>
              <a:t>中随机地选择一个数</a:t>
            </a:r>
            <a:r>
              <a:rPr lang="en-US" altLang="zh-CN" sz="2000" b="1" dirty="0"/>
              <a:t>r</a:t>
            </a:r>
            <a:r>
              <a:rPr lang="zh-CN" altLang="en-US" sz="2000" b="1" dirty="0"/>
              <a:t>，然后等待</a:t>
            </a:r>
            <a:r>
              <a:rPr lang="en-US" altLang="zh-CN" sz="2000" b="1" dirty="0"/>
              <a:t>r</a:t>
            </a:r>
            <a:r>
              <a:rPr lang="zh-CN" altLang="en-US" sz="2000" b="1" dirty="0"/>
              <a:t>个时槽。因此对于第一次冲突，就是等待</a:t>
            </a:r>
            <a:r>
              <a:rPr lang="en-US" altLang="zh-CN" sz="2000" b="1" dirty="0"/>
              <a:t>0</a:t>
            </a:r>
            <a:r>
              <a:rPr lang="zh-CN" altLang="en-US" sz="2000" b="1" dirty="0"/>
              <a:t>或者</a:t>
            </a:r>
            <a:r>
              <a:rPr lang="en-US" altLang="zh-CN" sz="2000" b="1" dirty="0"/>
              <a:t>1</a:t>
            </a:r>
            <a:r>
              <a:rPr lang="zh-CN" altLang="en-US" sz="2000" b="1" dirty="0"/>
              <a:t>个时槽后再次尝试发送，对于第二次冲突，随机选择</a:t>
            </a:r>
            <a:r>
              <a:rPr lang="en-US" altLang="zh-CN" sz="2000" b="1" dirty="0"/>
              <a:t>0</a:t>
            </a:r>
            <a:r>
              <a:rPr lang="zh-CN" altLang="en-US" sz="2000" b="1" dirty="0"/>
              <a:t>，</a:t>
            </a:r>
            <a:r>
              <a:rPr lang="en-US" altLang="zh-CN" sz="2000" b="1" dirty="0"/>
              <a:t>1</a:t>
            </a:r>
            <a:r>
              <a:rPr lang="zh-CN" altLang="en-US" sz="2000" b="1" dirty="0"/>
              <a:t>，</a:t>
            </a:r>
            <a:r>
              <a:rPr lang="en-US" altLang="zh-CN" sz="2000" b="1" dirty="0"/>
              <a:t>2</a:t>
            </a:r>
            <a:r>
              <a:rPr lang="zh-CN" altLang="en-US" sz="2000" b="1" dirty="0"/>
              <a:t>或者</a:t>
            </a:r>
            <a:r>
              <a:rPr lang="en-US" altLang="zh-CN" sz="2000" b="1" dirty="0"/>
              <a:t>3</a:t>
            </a:r>
            <a:r>
              <a:rPr lang="zh-CN" altLang="en-US" sz="2000" b="1" dirty="0"/>
              <a:t>，然后等待这么多个时槽。等等 </a:t>
            </a:r>
          </a:p>
          <a:p>
            <a:pPr lvl="1" eaLnBrk="1" hangingPunct="1">
              <a:lnSpc>
                <a:spcPct val="80000"/>
              </a:lnSpc>
            </a:pPr>
            <a:r>
              <a:rPr lang="zh-CN" altLang="en-US" sz="2000" b="1" dirty="0"/>
              <a:t>如果</a:t>
            </a:r>
            <a:r>
              <a:rPr lang="en-US" altLang="zh-CN" sz="2000" b="1" dirty="0"/>
              <a:t>k&gt;=10</a:t>
            </a:r>
            <a:r>
              <a:rPr lang="zh-CN" altLang="en-US" sz="2000" b="1" dirty="0"/>
              <a:t>，则保持离散整数集合</a:t>
            </a:r>
            <a:r>
              <a:rPr lang="en-US" altLang="zh-CN" sz="2000" b="1" dirty="0"/>
              <a:t>{0</a:t>
            </a:r>
            <a:r>
              <a:rPr lang="zh-CN" altLang="en-US" sz="2000" b="1" dirty="0"/>
              <a:t>，</a:t>
            </a:r>
            <a:r>
              <a:rPr lang="en-US" altLang="zh-CN" sz="2000" b="1" dirty="0"/>
              <a:t>1</a:t>
            </a:r>
            <a:r>
              <a:rPr lang="zh-CN" altLang="en-US" sz="2000" b="1" dirty="0"/>
              <a:t>，</a:t>
            </a:r>
            <a:r>
              <a:rPr lang="en-US" altLang="zh-CN" sz="2000" b="1" dirty="0">
                <a:latin typeface="Arial" panose="020B0604020202020204" pitchFamily="34" charset="0"/>
              </a:rPr>
              <a:t>…</a:t>
            </a:r>
            <a:r>
              <a:rPr lang="en-US" altLang="zh-CN" sz="2000" b="1" dirty="0"/>
              <a:t>.</a:t>
            </a:r>
            <a:r>
              <a:rPr lang="zh-CN" altLang="en-US" sz="2000" b="1" dirty="0"/>
              <a:t>，</a:t>
            </a:r>
            <a:r>
              <a:rPr lang="en-US" altLang="zh-CN" sz="2000" b="1" dirty="0"/>
              <a:t>2</a:t>
            </a:r>
            <a:r>
              <a:rPr lang="en-US" altLang="zh-CN" sz="2000" b="1" baseline="30000" dirty="0"/>
              <a:t>10</a:t>
            </a:r>
            <a:r>
              <a:rPr lang="en-US" altLang="zh-CN" sz="2000" b="1" dirty="0"/>
              <a:t>-1} (1023)</a:t>
            </a:r>
            <a:r>
              <a:rPr lang="zh-CN" altLang="en-US" sz="2000" b="1" dirty="0"/>
              <a:t>不变，从其中选择一个随机数</a:t>
            </a:r>
            <a:r>
              <a:rPr lang="en-US" altLang="zh-CN" sz="2000" b="1" dirty="0"/>
              <a:t>r</a:t>
            </a:r>
            <a:r>
              <a:rPr lang="zh-CN" altLang="en-US" sz="2000" b="1" dirty="0"/>
              <a:t>，然后等待</a:t>
            </a:r>
            <a:r>
              <a:rPr lang="en-US" altLang="zh-CN" sz="2000" b="1" dirty="0"/>
              <a:t>r</a:t>
            </a:r>
            <a:r>
              <a:rPr lang="zh-CN" altLang="en-US" sz="2000" b="1" dirty="0"/>
              <a:t>个时槽</a:t>
            </a:r>
          </a:p>
          <a:p>
            <a:pPr lvl="1" eaLnBrk="1" hangingPunct="1">
              <a:lnSpc>
                <a:spcPct val="80000"/>
              </a:lnSpc>
            </a:pPr>
            <a:r>
              <a:rPr lang="zh-CN" altLang="en-US" sz="2000" b="1" dirty="0"/>
              <a:t>如果</a:t>
            </a:r>
            <a:r>
              <a:rPr lang="en-US" altLang="zh-CN" sz="2000" b="1" dirty="0"/>
              <a:t>k&gt;16</a:t>
            </a:r>
            <a:r>
              <a:rPr lang="zh-CN" altLang="en-US" sz="2000" b="1" dirty="0"/>
              <a:t>，也就是说尝试</a:t>
            </a:r>
            <a:r>
              <a:rPr lang="en-US" altLang="zh-CN" sz="2000" b="1" dirty="0"/>
              <a:t>16</a:t>
            </a:r>
            <a:r>
              <a:rPr lang="zh-CN" altLang="en-US" sz="2000" b="1" dirty="0"/>
              <a:t>次后仍然没有成功发送，则主机放弃发送，并且产生一个错误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9427">
                                            <p:txEl>
                                              <p:pRg st="1" end="1"/>
                                            </p:txEl>
                                          </p:spTgt>
                                        </p:tgtEl>
                                        <p:attrNameLst>
                                          <p:attrName>style.visibility</p:attrName>
                                        </p:attrNameLst>
                                      </p:cBhvr>
                                      <p:to>
                                        <p:strVal val="visible"/>
                                      </p:to>
                                    </p:set>
                                    <p:animEffect transition="in" filter="strips(downRight)">
                                      <p:cBhvr>
                                        <p:cTn id="7" dur="500"/>
                                        <p:tgtEl>
                                          <p:spTgt spid="3594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9427">
                                            <p:txEl>
                                              <p:pRg st="2" end="2"/>
                                            </p:txEl>
                                          </p:spTgt>
                                        </p:tgtEl>
                                        <p:attrNameLst>
                                          <p:attrName>style.visibility</p:attrName>
                                        </p:attrNameLst>
                                      </p:cBhvr>
                                      <p:to>
                                        <p:strVal val="visible"/>
                                      </p:to>
                                    </p:set>
                                    <p:animEffect transition="in" filter="strips(downRight)">
                                      <p:cBhvr>
                                        <p:cTn id="12" dur="500"/>
                                        <p:tgtEl>
                                          <p:spTgt spid="3594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59427">
                                            <p:txEl>
                                              <p:pRg st="3" end="3"/>
                                            </p:txEl>
                                          </p:spTgt>
                                        </p:tgtEl>
                                        <p:attrNameLst>
                                          <p:attrName>style.visibility</p:attrName>
                                        </p:attrNameLst>
                                      </p:cBhvr>
                                      <p:to>
                                        <p:strVal val="visible"/>
                                      </p:to>
                                    </p:set>
                                    <p:animEffect transition="in" filter="strips(downRight)">
                                      <p:cBhvr>
                                        <p:cTn id="17" dur="500"/>
                                        <p:tgtEl>
                                          <p:spTgt spid="3594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359427">
                                            <p:txEl>
                                              <p:pRg st="4" end="4"/>
                                            </p:txEl>
                                          </p:spTgt>
                                        </p:tgtEl>
                                        <p:attrNameLst>
                                          <p:attrName>style.visibility</p:attrName>
                                        </p:attrNameLst>
                                      </p:cBhvr>
                                      <p:to>
                                        <p:strVal val="visible"/>
                                      </p:to>
                                    </p:set>
                                    <p:animEffect transition="in" filter="strips(downRight)">
                                      <p:cBhvr>
                                        <p:cTn id="22" dur="500"/>
                                        <p:tgtEl>
                                          <p:spTgt spid="3594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59427">
                                            <p:txEl>
                                              <p:pRg st="5" end="5"/>
                                            </p:txEl>
                                          </p:spTgt>
                                        </p:tgtEl>
                                        <p:attrNameLst>
                                          <p:attrName>style.visibility</p:attrName>
                                        </p:attrNameLst>
                                      </p:cBhvr>
                                      <p:to>
                                        <p:strVal val="visible"/>
                                      </p:to>
                                    </p:set>
                                    <p:animEffect transition="in" filter="strips(downRight)">
                                      <p:cBhvr>
                                        <p:cTn id="27" dur="500"/>
                                        <p:tgtEl>
                                          <p:spTgt spid="359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29230B37-2C4C-401F-B0F9-3D646AF90262}" type="slidenum">
              <a:rPr lang="en-US" altLang="zh-CN" sz="1400" b="0"/>
              <a:pPr eaLnBrk="1" hangingPunct="1"/>
              <a:t>47</a:t>
            </a:fld>
            <a:endParaRPr lang="en-US" altLang="zh-CN" sz="1400" b="0"/>
          </a:p>
        </p:txBody>
      </p:sp>
      <p:sp>
        <p:nvSpPr>
          <p:cNvPr id="61443" name="Rectangle 2"/>
          <p:cNvSpPr>
            <a:spLocks noGrp="1" noChangeArrowheads="1"/>
          </p:cNvSpPr>
          <p:nvPr>
            <p:ph type="title"/>
          </p:nvPr>
        </p:nvSpPr>
        <p:spPr/>
        <p:txBody>
          <a:bodyPr/>
          <a:lstStyle/>
          <a:p>
            <a:pPr eaLnBrk="1" hangingPunct="1"/>
            <a:r>
              <a:rPr lang="en-US" altLang="zh-CN"/>
              <a:t>CSMA/CD+</a:t>
            </a:r>
            <a:r>
              <a:rPr lang="zh-CN" altLang="en-US"/>
              <a:t>退避算法</a:t>
            </a:r>
          </a:p>
        </p:txBody>
      </p:sp>
      <p:sp>
        <p:nvSpPr>
          <p:cNvPr id="61444" name="Freeform 4"/>
          <p:cNvSpPr>
            <a:spLocks/>
          </p:cNvSpPr>
          <p:nvPr/>
        </p:nvSpPr>
        <p:spPr bwMode="auto">
          <a:xfrm>
            <a:off x="3384550" y="2871788"/>
            <a:ext cx="1196975" cy="639762"/>
          </a:xfrm>
          <a:custGeom>
            <a:avLst/>
            <a:gdLst>
              <a:gd name="T0" fmla="*/ 0 w 754"/>
              <a:gd name="T1" fmla="*/ 2147483647 h 403"/>
              <a:gd name="T2" fmla="*/ 2147483647 w 754"/>
              <a:gd name="T3" fmla="*/ 0 h 403"/>
              <a:gd name="T4" fmla="*/ 2147483647 w 754"/>
              <a:gd name="T5" fmla="*/ 2147483647 h 403"/>
              <a:gd name="T6" fmla="*/ 2147483647 w 754"/>
              <a:gd name="T7" fmla="*/ 2147483647 h 403"/>
              <a:gd name="T8" fmla="*/ 0 w 754"/>
              <a:gd name="T9" fmla="*/ 2147483647 h 403"/>
              <a:gd name="T10" fmla="*/ 0 60000 65536"/>
              <a:gd name="T11" fmla="*/ 0 60000 65536"/>
              <a:gd name="T12" fmla="*/ 0 60000 65536"/>
              <a:gd name="T13" fmla="*/ 0 60000 65536"/>
              <a:gd name="T14" fmla="*/ 0 60000 65536"/>
              <a:gd name="T15" fmla="*/ 0 w 754"/>
              <a:gd name="T16" fmla="*/ 0 h 403"/>
              <a:gd name="T17" fmla="*/ 754 w 754"/>
              <a:gd name="T18" fmla="*/ 403 h 403"/>
            </a:gdLst>
            <a:ahLst/>
            <a:cxnLst>
              <a:cxn ang="T10">
                <a:pos x="T0" y="T1"/>
              </a:cxn>
              <a:cxn ang="T11">
                <a:pos x="T2" y="T3"/>
              </a:cxn>
              <a:cxn ang="T12">
                <a:pos x="T4" y="T5"/>
              </a:cxn>
              <a:cxn ang="T13">
                <a:pos x="T6" y="T7"/>
              </a:cxn>
              <a:cxn ang="T14">
                <a:pos x="T8" y="T9"/>
              </a:cxn>
            </a:cxnLst>
            <a:rect l="T15" t="T16" r="T17" b="T18"/>
            <a:pathLst>
              <a:path w="754" h="403">
                <a:moveTo>
                  <a:pt x="0" y="203"/>
                </a:moveTo>
                <a:lnTo>
                  <a:pt x="377" y="0"/>
                </a:lnTo>
                <a:lnTo>
                  <a:pt x="754" y="203"/>
                </a:lnTo>
                <a:lnTo>
                  <a:pt x="377" y="403"/>
                </a:lnTo>
                <a:lnTo>
                  <a:pt x="0" y="203"/>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45" name="Rectangle 5"/>
          <p:cNvSpPr>
            <a:spLocks noChangeArrowheads="1"/>
          </p:cNvSpPr>
          <p:nvPr/>
        </p:nvSpPr>
        <p:spPr bwMode="auto">
          <a:xfrm>
            <a:off x="3589338" y="3038475"/>
            <a:ext cx="690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介质忙</a:t>
            </a:r>
            <a:endParaRPr kumimoji="1" lang="zh-CN" altLang="en-US" sz="1800">
              <a:latin typeface="CordiaUPC" panose="020B0304020202020204" pitchFamily="34" charset="-34"/>
            </a:endParaRPr>
          </a:p>
        </p:txBody>
      </p:sp>
      <p:sp>
        <p:nvSpPr>
          <p:cNvPr id="61446" name="Freeform 6"/>
          <p:cNvSpPr>
            <a:spLocks/>
          </p:cNvSpPr>
          <p:nvPr/>
        </p:nvSpPr>
        <p:spPr bwMode="auto">
          <a:xfrm>
            <a:off x="3389313" y="2017713"/>
            <a:ext cx="1189037" cy="427037"/>
          </a:xfrm>
          <a:custGeom>
            <a:avLst/>
            <a:gdLst>
              <a:gd name="T0" fmla="*/ 2147483647 w 749"/>
              <a:gd name="T1" fmla="*/ 2147483647 h 269"/>
              <a:gd name="T2" fmla="*/ 2147483647 w 749"/>
              <a:gd name="T3" fmla="*/ 2147483647 h 269"/>
              <a:gd name="T4" fmla="*/ 2147483647 w 749"/>
              <a:gd name="T5" fmla="*/ 2147483647 h 269"/>
              <a:gd name="T6" fmla="*/ 2147483647 w 749"/>
              <a:gd name="T7" fmla="*/ 2147483647 h 269"/>
              <a:gd name="T8" fmla="*/ 2147483647 w 749"/>
              <a:gd name="T9" fmla="*/ 2147483647 h 269"/>
              <a:gd name="T10" fmla="*/ 2147483647 w 749"/>
              <a:gd name="T11" fmla="*/ 2147483647 h 269"/>
              <a:gd name="T12" fmla="*/ 2147483647 w 749"/>
              <a:gd name="T13" fmla="*/ 2147483647 h 269"/>
              <a:gd name="T14" fmla="*/ 2147483647 w 749"/>
              <a:gd name="T15" fmla="*/ 2147483647 h 269"/>
              <a:gd name="T16" fmla="*/ 2147483647 w 749"/>
              <a:gd name="T17" fmla="*/ 2147483647 h 269"/>
              <a:gd name="T18" fmla="*/ 2147483647 w 749"/>
              <a:gd name="T19" fmla="*/ 2147483647 h 269"/>
              <a:gd name="T20" fmla="*/ 2147483647 w 749"/>
              <a:gd name="T21" fmla="*/ 2147483647 h 269"/>
              <a:gd name="T22" fmla="*/ 2147483647 w 749"/>
              <a:gd name="T23" fmla="*/ 2147483647 h 269"/>
              <a:gd name="T24" fmla="*/ 2147483647 w 749"/>
              <a:gd name="T25" fmla="*/ 2147483647 h 269"/>
              <a:gd name="T26" fmla="*/ 2147483647 w 749"/>
              <a:gd name="T27" fmla="*/ 2147483647 h 269"/>
              <a:gd name="T28" fmla="*/ 2147483647 w 749"/>
              <a:gd name="T29" fmla="*/ 0 h 269"/>
              <a:gd name="T30" fmla="*/ 2147483647 w 749"/>
              <a:gd name="T31" fmla="*/ 0 h 269"/>
              <a:gd name="T32" fmla="*/ 2147483647 w 749"/>
              <a:gd name="T33" fmla="*/ 2147483647 h 269"/>
              <a:gd name="T34" fmla="*/ 2147483647 w 749"/>
              <a:gd name="T35" fmla="*/ 2147483647 h 269"/>
              <a:gd name="T36" fmla="*/ 2147483647 w 749"/>
              <a:gd name="T37" fmla="*/ 2147483647 h 269"/>
              <a:gd name="T38" fmla="*/ 2147483647 w 749"/>
              <a:gd name="T39" fmla="*/ 2147483647 h 269"/>
              <a:gd name="T40" fmla="*/ 2147483647 w 749"/>
              <a:gd name="T41" fmla="*/ 2147483647 h 269"/>
              <a:gd name="T42" fmla="*/ 0 w 749"/>
              <a:gd name="T43" fmla="*/ 2147483647 h 269"/>
              <a:gd name="T44" fmla="*/ 0 w 749"/>
              <a:gd name="T45" fmla="*/ 2147483647 h 269"/>
              <a:gd name="T46" fmla="*/ 2147483647 w 749"/>
              <a:gd name="T47" fmla="*/ 2147483647 h 269"/>
              <a:gd name="T48" fmla="*/ 2147483647 w 749"/>
              <a:gd name="T49" fmla="*/ 2147483647 h 269"/>
              <a:gd name="T50" fmla="*/ 2147483647 w 749"/>
              <a:gd name="T51" fmla="*/ 2147483647 h 269"/>
              <a:gd name="T52" fmla="*/ 2147483647 w 749"/>
              <a:gd name="T53" fmla="*/ 2147483647 h 269"/>
              <a:gd name="T54" fmla="*/ 2147483647 w 749"/>
              <a:gd name="T55" fmla="*/ 2147483647 h 269"/>
              <a:gd name="T56" fmla="*/ 2147483647 w 749"/>
              <a:gd name="T57" fmla="*/ 2147483647 h 2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9"/>
              <a:gd name="T88" fmla="*/ 0 h 269"/>
              <a:gd name="T89" fmla="*/ 749 w 749"/>
              <a:gd name="T90" fmla="*/ 269 h 2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9" h="269">
                <a:moveTo>
                  <a:pt x="148" y="269"/>
                </a:moveTo>
                <a:lnTo>
                  <a:pt x="601" y="269"/>
                </a:lnTo>
                <a:lnTo>
                  <a:pt x="637" y="264"/>
                </a:lnTo>
                <a:lnTo>
                  <a:pt x="670" y="253"/>
                </a:lnTo>
                <a:lnTo>
                  <a:pt x="700" y="234"/>
                </a:lnTo>
                <a:lnTo>
                  <a:pt x="723" y="212"/>
                </a:lnTo>
                <a:lnTo>
                  <a:pt x="741" y="182"/>
                </a:lnTo>
                <a:lnTo>
                  <a:pt x="749" y="150"/>
                </a:lnTo>
                <a:lnTo>
                  <a:pt x="749" y="118"/>
                </a:lnTo>
                <a:lnTo>
                  <a:pt x="741" y="86"/>
                </a:lnTo>
                <a:lnTo>
                  <a:pt x="723" y="59"/>
                </a:lnTo>
                <a:lnTo>
                  <a:pt x="700" y="34"/>
                </a:lnTo>
                <a:lnTo>
                  <a:pt x="670" y="16"/>
                </a:lnTo>
                <a:lnTo>
                  <a:pt x="637" y="4"/>
                </a:lnTo>
                <a:lnTo>
                  <a:pt x="601" y="0"/>
                </a:lnTo>
                <a:lnTo>
                  <a:pt x="148" y="0"/>
                </a:lnTo>
                <a:lnTo>
                  <a:pt x="112" y="4"/>
                </a:lnTo>
                <a:lnTo>
                  <a:pt x="79" y="16"/>
                </a:lnTo>
                <a:lnTo>
                  <a:pt x="48" y="34"/>
                </a:lnTo>
                <a:lnTo>
                  <a:pt x="25" y="59"/>
                </a:lnTo>
                <a:lnTo>
                  <a:pt x="8" y="86"/>
                </a:lnTo>
                <a:lnTo>
                  <a:pt x="0" y="118"/>
                </a:lnTo>
                <a:lnTo>
                  <a:pt x="0" y="150"/>
                </a:lnTo>
                <a:lnTo>
                  <a:pt x="8" y="182"/>
                </a:lnTo>
                <a:lnTo>
                  <a:pt x="25" y="212"/>
                </a:lnTo>
                <a:lnTo>
                  <a:pt x="48" y="234"/>
                </a:lnTo>
                <a:lnTo>
                  <a:pt x="79" y="253"/>
                </a:lnTo>
                <a:lnTo>
                  <a:pt x="112" y="264"/>
                </a:lnTo>
                <a:lnTo>
                  <a:pt x="148" y="269"/>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47" name="Rectangle 7"/>
          <p:cNvSpPr>
            <a:spLocks noChangeArrowheads="1"/>
          </p:cNvSpPr>
          <p:nvPr/>
        </p:nvSpPr>
        <p:spPr bwMode="auto">
          <a:xfrm>
            <a:off x="3632200" y="2085975"/>
            <a:ext cx="690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发送帧</a:t>
            </a:r>
            <a:endParaRPr kumimoji="1" lang="zh-CN" altLang="en-US" sz="1800">
              <a:latin typeface="CordiaUPC" panose="020B0304020202020204" pitchFamily="34" charset="-34"/>
            </a:endParaRPr>
          </a:p>
        </p:txBody>
      </p:sp>
      <p:sp>
        <p:nvSpPr>
          <p:cNvPr id="61448" name="Freeform 8"/>
          <p:cNvSpPr>
            <a:spLocks/>
          </p:cNvSpPr>
          <p:nvPr/>
        </p:nvSpPr>
        <p:spPr bwMode="auto">
          <a:xfrm>
            <a:off x="3384550" y="4583113"/>
            <a:ext cx="1196975" cy="641350"/>
          </a:xfrm>
          <a:custGeom>
            <a:avLst/>
            <a:gdLst>
              <a:gd name="T0" fmla="*/ 0 w 754"/>
              <a:gd name="T1" fmla="*/ 2147483647 h 404"/>
              <a:gd name="T2" fmla="*/ 2147483647 w 754"/>
              <a:gd name="T3" fmla="*/ 0 h 404"/>
              <a:gd name="T4" fmla="*/ 2147483647 w 754"/>
              <a:gd name="T5" fmla="*/ 2147483647 h 404"/>
              <a:gd name="T6" fmla="*/ 2147483647 w 754"/>
              <a:gd name="T7" fmla="*/ 2147483647 h 404"/>
              <a:gd name="T8" fmla="*/ 0 w 754"/>
              <a:gd name="T9" fmla="*/ 2147483647 h 404"/>
              <a:gd name="T10" fmla="*/ 0 60000 65536"/>
              <a:gd name="T11" fmla="*/ 0 60000 65536"/>
              <a:gd name="T12" fmla="*/ 0 60000 65536"/>
              <a:gd name="T13" fmla="*/ 0 60000 65536"/>
              <a:gd name="T14" fmla="*/ 0 60000 65536"/>
              <a:gd name="T15" fmla="*/ 0 w 754"/>
              <a:gd name="T16" fmla="*/ 0 h 404"/>
              <a:gd name="T17" fmla="*/ 754 w 754"/>
              <a:gd name="T18" fmla="*/ 404 h 404"/>
            </a:gdLst>
            <a:ahLst/>
            <a:cxnLst>
              <a:cxn ang="T10">
                <a:pos x="T0" y="T1"/>
              </a:cxn>
              <a:cxn ang="T11">
                <a:pos x="T2" y="T3"/>
              </a:cxn>
              <a:cxn ang="T12">
                <a:pos x="T4" y="T5"/>
              </a:cxn>
              <a:cxn ang="T13">
                <a:pos x="T6" y="T7"/>
              </a:cxn>
              <a:cxn ang="T14">
                <a:pos x="T8" y="T9"/>
              </a:cxn>
            </a:cxnLst>
            <a:rect l="T15" t="T16" r="T17" b="T18"/>
            <a:pathLst>
              <a:path w="754" h="404">
                <a:moveTo>
                  <a:pt x="0" y="201"/>
                </a:moveTo>
                <a:lnTo>
                  <a:pt x="377" y="0"/>
                </a:lnTo>
                <a:lnTo>
                  <a:pt x="754" y="201"/>
                </a:lnTo>
                <a:lnTo>
                  <a:pt x="377" y="404"/>
                </a:lnTo>
                <a:lnTo>
                  <a:pt x="0" y="201"/>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49" name="Rectangle 9"/>
          <p:cNvSpPr>
            <a:spLocks noChangeArrowheads="1"/>
          </p:cNvSpPr>
          <p:nvPr/>
        </p:nvSpPr>
        <p:spPr bwMode="auto">
          <a:xfrm>
            <a:off x="3717925" y="4760913"/>
            <a:ext cx="690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冲突？</a:t>
            </a:r>
            <a:endParaRPr kumimoji="1" lang="zh-CN" altLang="en-US" sz="1800">
              <a:latin typeface="CordiaUPC" panose="020B0304020202020204" pitchFamily="34" charset="-34"/>
            </a:endParaRPr>
          </a:p>
        </p:txBody>
      </p:sp>
      <p:sp>
        <p:nvSpPr>
          <p:cNvPr id="61450" name="Freeform 10"/>
          <p:cNvSpPr>
            <a:spLocks/>
          </p:cNvSpPr>
          <p:nvPr/>
        </p:nvSpPr>
        <p:spPr bwMode="auto">
          <a:xfrm>
            <a:off x="1476375" y="4583113"/>
            <a:ext cx="1193800" cy="641350"/>
          </a:xfrm>
          <a:custGeom>
            <a:avLst/>
            <a:gdLst>
              <a:gd name="T0" fmla="*/ 0 w 752"/>
              <a:gd name="T1" fmla="*/ 2147483647 h 404"/>
              <a:gd name="T2" fmla="*/ 2147483647 w 752"/>
              <a:gd name="T3" fmla="*/ 0 h 404"/>
              <a:gd name="T4" fmla="*/ 2147483647 w 752"/>
              <a:gd name="T5" fmla="*/ 2147483647 h 404"/>
              <a:gd name="T6" fmla="*/ 2147483647 w 752"/>
              <a:gd name="T7" fmla="*/ 2147483647 h 404"/>
              <a:gd name="T8" fmla="*/ 0 w 752"/>
              <a:gd name="T9" fmla="*/ 2147483647 h 404"/>
              <a:gd name="T10" fmla="*/ 0 60000 65536"/>
              <a:gd name="T11" fmla="*/ 0 60000 65536"/>
              <a:gd name="T12" fmla="*/ 0 60000 65536"/>
              <a:gd name="T13" fmla="*/ 0 60000 65536"/>
              <a:gd name="T14" fmla="*/ 0 60000 65536"/>
              <a:gd name="T15" fmla="*/ 0 w 752"/>
              <a:gd name="T16" fmla="*/ 0 h 404"/>
              <a:gd name="T17" fmla="*/ 752 w 752"/>
              <a:gd name="T18" fmla="*/ 404 h 404"/>
            </a:gdLst>
            <a:ahLst/>
            <a:cxnLst>
              <a:cxn ang="T10">
                <a:pos x="T0" y="T1"/>
              </a:cxn>
              <a:cxn ang="T11">
                <a:pos x="T2" y="T3"/>
              </a:cxn>
              <a:cxn ang="T12">
                <a:pos x="T4" y="T5"/>
              </a:cxn>
              <a:cxn ang="T13">
                <a:pos x="T6" y="T7"/>
              </a:cxn>
              <a:cxn ang="T14">
                <a:pos x="T8" y="T9"/>
              </a:cxn>
            </a:cxnLst>
            <a:rect l="T15" t="T16" r="T17" b="T18"/>
            <a:pathLst>
              <a:path w="752" h="404">
                <a:moveTo>
                  <a:pt x="0" y="201"/>
                </a:moveTo>
                <a:lnTo>
                  <a:pt x="377" y="0"/>
                </a:lnTo>
                <a:lnTo>
                  <a:pt x="752" y="201"/>
                </a:lnTo>
                <a:lnTo>
                  <a:pt x="377" y="404"/>
                </a:lnTo>
                <a:lnTo>
                  <a:pt x="0" y="201"/>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51" name="Rectangle 11"/>
          <p:cNvSpPr>
            <a:spLocks noChangeArrowheads="1"/>
          </p:cNvSpPr>
          <p:nvPr/>
        </p:nvSpPr>
        <p:spPr bwMode="auto">
          <a:xfrm>
            <a:off x="1676400" y="474821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发送完？</a:t>
            </a:r>
            <a:endParaRPr kumimoji="1" lang="zh-CN" altLang="en-US" sz="1800">
              <a:latin typeface="CordiaUPC" panose="020B0304020202020204" pitchFamily="34" charset="-34"/>
            </a:endParaRPr>
          </a:p>
        </p:txBody>
      </p:sp>
      <p:sp>
        <p:nvSpPr>
          <p:cNvPr id="61452" name="Rectangle 12"/>
          <p:cNvSpPr>
            <a:spLocks noChangeArrowheads="1"/>
          </p:cNvSpPr>
          <p:nvPr/>
        </p:nvSpPr>
        <p:spPr bwMode="auto">
          <a:xfrm>
            <a:off x="3384550" y="5651500"/>
            <a:ext cx="1196975" cy="42703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453" name="Rectangle 13"/>
          <p:cNvSpPr>
            <a:spLocks noChangeArrowheads="1"/>
          </p:cNvSpPr>
          <p:nvPr/>
        </p:nvSpPr>
        <p:spPr bwMode="auto">
          <a:xfrm>
            <a:off x="3492500" y="5746750"/>
            <a:ext cx="1079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发送干扰</a:t>
            </a:r>
            <a:endParaRPr kumimoji="1" lang="zh-CN" altLang="en-US" sz="1800">
              <a:latin typeface="CordiaUPC" panose="020B0304020202020204" pitchFamily="34" charset="-34"/>
            </a:endParaRPr>
          </a:p>
        </p:txBody>
      </p:sp>
      <p:sp>
        <p:nvSpPr>
          <p:cNvPr id="61454" name="Freeform 14"/>
          <p:cNvSpPr>
            <a:spLocks/>
          </p:cNvSpPr>
          <p:nvPr/>
        </p:nvSpPr>
        <p:spPr bwMode="auto">
          <a:xfrm>
            <a:off x="5414963" y="3938588"/>
            <a:ext cx="1196975" cy="644525"/>
          </a:xfrm>
          <a:custGeom>
            <a:avLst/>
            <a:gdLst>
              <a:gd name="T0" fmla="*/ 0 w 754"/>
              <a:gd name="T1" fmla="*/ 2147483647 h 406"/>
              <a:gd name="T2" fmla="*/ 2147483647 w 754"/>
              <a:gd name="T3" fmla="*/ 0 h 406"/>
              <a:gd name="T4" fmla="*/ 2147483647 w 754"/>
              <a:gd name="T5" fmla="*/ 2147483647 h 406"/>
              <a:gd name="T6" fmla="*/ 2147483647 w 754"/>
              <a:gd name="T7" fmla="*/ 2147483647 h 406"/>
              <a:gd name="T8" fmla="*/ 0 w 754"/>
              <a:gd name="T9" fmla="*/ 2147483647 h 406"/>
              <a:gd name="T10" fmla="*/ 0 60000 65536"/>
              <a:gd name="T11" fmla="*/ 0 60000 65536"/>
              <a:gd name="T12" fmla="*/ 0 60000 65536"/>
              <a:gd name="T13" fmla="*/ 0 60000 65536"/>
              <a:gd name="T14" fmla="*/ 0 60000 65536"/>
              <a:gd name="T15" fmla="*/ 0 w 754"/>
              <a:gd name="T16" fmla="*/ 0 h 406"/>
              <a:gd name="T17" fmla="*/ 754 w 754"/>
              <a:gd name="T18" fmla="*/ 406 h 406"/>
            </a:gdLst>
            <a:ahLst/>
            <a:cxnLst>
              <a:cxn ang="T10">
                <a:pos x="T0" y="T1"/>
              </a:cxn>
              <a:cxn ang="T11">
                <a:pos x="T2" y="T3"/>
              </a:cxn>
              <a:cxn ang="T12">
                <a:pos x="T4" y="T5"/>
              </a:cxn>
              <a:cxn ang="T13">
                <a:pos x="T6" y="T7"/>
              </a:cxn>
              <a:cxn ang="T14">
                <a:pos x="T8" y="T9"/>
              </a:cxn>
            </a:cxnLst>
            <a:rect l="T15" t="T16" r="T17" b="T18"/>
            <a:pathLst>
              <a:path w="754" h="406">
                <a:moveTo>
                  <a:pt x="0" y="203"/>
                </a:moveTo>
                <a:lnTo>
                  <a:pt x="377" y="0"/>
                </a:lnTo>
                <a:lnTo>
                  <a:pt x="754" y="203"/>
                </a:lnTo>
                <a:lnTo>
                  <a:pt x="377" y="406"/>
                </a:lnTo>
                <a:lnTo>
                  <a:pt x="0" y="203"/>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55" name="Rectangle 15"/>
          <p:cNvSpPr>
            <a:spLocks noChangeArrowheads="1"/>
          </p:cNvSpPr>
          <p:nvPr/>
        </p:nvSpPr>
        <p:spPr bwMode="auto">
          <a:xfrm>
            <a:off x="5651500" y="4105275"/>
            <a:ext cx="723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dirty="0">
                <a:latin typeface="宋体" panose="02010600030101010101" pitchFamily="2" charset="-122"/>
              </a:rPr>
              <a:t>k≥16?</a:t>
            </a:r>
          </a:p>
        </p:txBody>
      </p:sp>
      <p:sp>
        <p:nvSpPr>
          <p:cNvPr id="61456" name="Line 16"/>
          <p:cNvSpPr>
            <a:spLocks noChangeShapeType="1"/>
          </p:cNvSpPr>
          <p:nvPr/>
        </p:nvSpPr>
        <p:spPr bwMode="auto">
          <a:xfrm>
            <a:off x="3983038" y="2444750"/>
            <a:ext cx="1587" cy="3540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57" name="Line 17"/>
          <p:cNvSpPr>
            <a:spLocks noChangeShapeType="1"/>
          </p:cNvSpPr>
          <p:nvPr/>
        </p:nvSpPr>
        <p:spPr bwMode="auto">
          <a:xfrm>
            <a:off x="3983038" y="5224463"/>
            <a:ext cx="1587" cy="3540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58" name="Freeform 18"/>
          <p:cNvSpPr>
            <a:spLocks/>
          </p:cNvSpPr>
          <p:nvPr/>
        </p:nvSpPr>
        <p:spPr bwMode="auto">
          <a:xfrm>
            <a:off x="3938588" y="5567363"/>
            <a:ext cx="93662" cy="84137"/>
          </a:xfrm>
          <a:custGeom>
            <a:avLst/>
            <a:gdLst>
              <a:gd name="T0" fmla="*/ 2147483647 w 59"/>
              <a:gd name="T1" fmla="*/ 0 h 53"/>
              <a:gd name="T2" fmla="*/ 2147483647 w 59"/>
              <a:gd name="T3" fmla="*/ 2147483647 h 53"/>
              <a:gd name="T4" fmla="*/ 0 w 59"/>
              <a:gd name="T5" fmla="*/ 0 h 53"/>
              <a:gd name="T6" fmla="*/ 2147483647 w 59"/>
              <a:gd name="T7" fmla="*/ 0 h 53"/>
              <a:gd name="T8" fmla="*/ 0 60000 65536"/>
              <a:gd name="T9" fmla="*/ 0 60000 65536"/>
              <a:gd name="T10" fmla="*/ 0 60000 65536"/>
              <a:gd name="T11" fmla="*/ 0 60000 65536"/>
              <a:gd name="T12" fmla="*/ 0 w 59"/>
              <a:gd name="T13" fmla="*/ 0 h 53"/>
              <a:gd name="T14" fmla="*/ 59 w 59"/>
              <a:gd name="T15" fmla="*/ 53 h 53"/>
            </a:gdLst>
            <a:ahLst/>
            <a:cxnLst>
              <a:cxn ang="T8">
                <a:pos x="T0" y="T1"/>
              </a:cxn>
              <a:cxn ang="T9">
                <a:pos x="T2" y="T3"/>
              </a:cxn>
              <a:cxn ang="T10">
                <a:pos x="T4" y="T5"/>
              </a:cxn>
              <a:cxn ang="T11">
                <a:pos x="T6" y="T7"/>
              </a:cxn>
            </a:cxnLst>
            <a:rect l="T12" t="T13" r="T14" b="T15"/>
            <a:pathLst>
              <a:path w="59" h="53">
                <a:moveTo>
                  <a:pt x="59" y="0"/>
                </a:moveTo>
                <a:lnTo>
                  <a:pt x="28" y="53"/>
                </a:lnTo>
                <a:lnTo>
                  <a:pt x="0" y="0"/>
                </a:lnTo>
                <a:lnTo>
                  <a:pt x="5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9" name="Line 19"/>
          <p:cNvSpPr>
            <a:spLocks noChangeShapeType="1"/>
          </p:cNvSpPr>
          <p:nvPr/>
        </p:nvSpPr>
        <p:spPr bwMode="auto">
          <a:xfrm flipH="1" flipV="1">
            <a:off x="2749550" y="4903788"/>
            <a:ext cx="65405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60" name="Freeform 20"/>
          <p:cNvSpPr>
            <a:spLocks/>
          </p:cNvSpPr>
          <p:nvPr/>
        </p:nvSpPr>
        <p:spPr bwMode="auto">
          <a:xfrm>
            <a:off x="2670175" y="4862513"/>
            <a:ext cx="92075" cy="82550"/>
          </a:xfrm>
          <a:custGeom>
            <a:avLst/>
            <a:gdLst>
              <a:gd name="T0" fmla="*/ 2147483647 w 58"/>
              <a:gd name="T1" fmla="*/ 2147483647 h 52"/>
              <a:gd name="T2" fmla="*/ 0 w 58"/>
              <a:gd name="T3" fmla="*/ 2147483647 h 52"/>
              <a:gd name="T4" fmla="*/ 2147483647 w 58"/>
              <a:gd name="T5" fmla="*/ 0 h 52"/>
              <a:gd name="T6" fmla="*/ 2147483647 w 58"/>
              <a:gd name="T7" fmla="*/ 2147483647 h 52"/>
              <a:gd name="T8" fmla="*/ 0 60000 65536"/>
              <a:gd name="T9" fmla="*/ 0 60000 65536"/>
              <a:gd name="T10" fmla="*/ 0 60000 65536"/>
              <a:gd name="T11" fmla="*/ 0 60000 65536"/>
              <a:gd name="T12" fmla="*/ 0 w 58"/>
              <a:gd name="T13" fmla="*/ 0 h 52"/>
              <a:gd name="T14" fmla="*/ 58 w 58"/>
              <a:gd name="T15" fmla="*/ 52 h 52"/>
            </a:gdLst>
            <a:ahLst/>
            <a:cxnLst>
              <a:cxn ang="T8">
                <a:pos x="T0" y="T1"/>
              </a:cxn>
              <a:cxn ang="T9">
                <a:pos x="T2" y="T3"/>
              </a:cxn>
              <a:cxn ang="T10">
                <a:pos x="T4" y="T5"/>
              </a:cxn>
              <a:cxn ang="T11">
                <a:pos x="T6" y="T7"/>
              </a:cxn>
            </a:cxnLst>
            <a:rect l="T12" t="T13" r="T14" b="T15"/>
            <a:pathLst>
              <a:path w="58" h="52">
                <a:moveTo>
                  <a:pt x="58" y="52"/>
                </a:moveTo>
                <a:lnTo>
                  <a:pt x="0" y="25"/>
                </a:lnTo>
                <a:lnTo>
                  <a:pt x="58" y="0"/>
                </a:lnTo>
                <a:lnTo>
                  <a:pt x="58" y="5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1" name="Rectangle 21"/>
          <p:cNvSpPr>
            <a:spLocks noChangeArrowheads="1"/>
          </p:cNvSpPr>
          <p:nvPr/>
        </p:nvSpPr>
        <p:spPr bwMode="auto">
          <a:xfrm>
            <a:off x="3098800" y="4600575"/>
            <a:ext cx="23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No</a:t>
            </a:r>
            <a:endParaRPr kumimoji="1" lang="en-US" altLang="zh-CN" sz="1800">
              <a:latin typeface="CordiaUPC" panose="020B0304020202020204" pitchFamily="34" charset="-34"/>
            </a:endParaRPr>
          </a:p>
        </p:txBody>
      </p:sp>
      <p:sp>
        <p:nvSpPr>
          <p:cNvPr id="61462" name="Freeform 22"/>
          <p:cNvSpPr>
            <a:spLocks/>
          </p:cNvSpPr>
          <p:nvPr/>
        </p:nvSpPr>
        <p:spPr bwMode="auto">
          <a:xfrm>
            <a:off x="2074863" y="3725863"/>
            <a:ext cx="1785937" cy="857250"/>
          </a:xfrm>
          <a:custGeom>
            <a:avLst/>
            <a:gdLst>
              <a:gd name="T0" fmla="*/ 0 w 1001"/>
              <a:gd name="T1" fmla="*/ 2147483647 h 540"/>
              <a:gd name="T2" fmla="*/ 0 w 1001"/>
              <a:gd name="T3" fmla="*/ 0 h 540"/>
              <a:gd name="T4" fmla="*/ 2147483647 w 1001"/>
              <a:gd name="T5" fmla="*/ 0 h 540"/>
              <a:gd name="T6" fmla="*/ 0 60000 65536"/>
              <a:gd name="T7" fmla="*/ 0 60000 65536"/>
              <a:gd name="T8" fmla="*/ 0 60000 65536"/>
              <a:gd name="T9" fmla="*/ 0 w 1001"/>
              <a:gd name="T10" fmla="*/ 0 h 540"/>
              <a:gd name="T11" fmla="*/ 1001 w 1001"/>
              <a:gd name="T12" fmla="*/ 540 h 540"/>
            </a:gdLst>
            <a:ahLst/>
            <a:cxnLst>
              <a:cxn ang="T6">
                <a:pos x="T0" y="T1"/>
              </a:cxn>
              <a:cxn ang="T7">
                <a:pos x="T2" y="T3"/>
              </a:cxn>
              <a:cxn ang="T8">
                <a:pos x="T4" y="T5"/>
              </a:cxn>
            </a:cxnLst>
            <a:rect l="T9" t="T10" r="T11" b="T12"/>
            <a:pathLst>
              <a:path w="1001" h="540">
                <a:moveTo>
                  <a:pt x="0" y="540"/>
                </a:moveTo>
                <a:lnTo>
                  <a:pt x="0" y="0"/>
                </a:lnTo>
                <a:lnTo>
                  <a:pt x="1001"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63" name="Freeform 23"/>
          <p:cNvSpPr>
            <a:spLocks/>
          </p:cNvSpPr>
          <p:nvPr/>
        </p:nvSpPr>
        <p:spPr bwMode="auto">
          <a:xfrm>
            <a:off x="3843338" y="3686175"/>
            <a:ext cx="92075" cy="82550"/>
          </a:xfrm>
          <a:custGeom>
            <a:avLst/>
            <a:gdLst>
              <a:gd name="T0" fmla="*/ 0 w 58"/>
              <a:gd name="T1" fmla="*/ 0 h 52"/>
              <a:gd name="T2" fmla="*/ 2147483647 w 58"/>
              <a:gd name="T3" fmla="*/ 2147483647 h 52"/>
              <a:gd name="T4" fmla="*/ 0 w 58"/>
              <a:gd name="T5" fmla="*/ 2147483647 h 52"/>
              <a:gd name="T6" fmla="*/ 0 w 58"/>
              <a:gd name="T7" fmla="*/ 0 h 52"/>
              <a:gd name="T8" fmla="*/ 0 60000 65536"/>
              <a:gd name="T9" fmla="*/ 0 60000 65536"/>
              <a:gd name="T10" fmla="*/ 0 60000 65536"/>
              <a:gd name="T11" fmla="*/ 0 60000 65536"/>
              <a:gd name="T12" fmla="*/ 0 w 58"/>
              <a:gd name="T13" fmla="*/ 0 h 52"/>
              <a:gd name="T14" fmla="*/ 58 w 58"/>
              <a:gd name="T15" fmla="*/ 52 h 52"/>
            </a:gdLst>
            <a:ahLst/>
            <a:cxnLst>
              <a:cxn ang="T8">
                <a:pos x="T0" y="T1"/>
              </a:cxn>
              <a:cxn ang="T9">
                <a:pos x="T2" y="T3"/>
              </a:cxn>
              <a:cxn ang="T10">
                <a:pos x="T4" y="T5"/>
              </a:cxn>
              <a:cxn ang="T11">
                <a:pos x="T6" y="T7"/>
              </a:cxn>
            </a:cxnLst>
            <a:rect l="T12" t="T13" r="T14" b="T15"/>
            <a:pathLst>
              <a:path w="58" h="52">
                <a:moveTo>
                  <a:pt x="0" y="0"/>
                </a:moveTo>
                <a:lnTo>
                  <a:pt x="58" y="25"/>
                </a:lnTo>
                <a:lnTo>
                  <a:pt x="0" y="5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4" name="Rectangle 24"/>
          <p:cNvSpPr>
            <a:spLocks noChangeArrowheads="1"/>
          </p:cNvSpPr>
          <p:nvPr/>
        </p:nvSpPr>
        <p:spPr bwMode="auto">
          <a:xfrm>
            <a:off x="2133600" y="4283075"/>
            <a:ext cx="23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No</a:t>
            </a:r>
            <a:endParaRPr kumimoji="1" lang="en-US" altLang="zh-CN" sz="1800">
              <a:latin typeface="CordiaUPC" panose="020B0304020202020204" pitchFamily="34" charset="-34"/>
            </a:endParaRPr>
          </a:p>
        </p:txBody>
      </p:sp>
      <p:sp>
        <p:nvSpPr>
          <p:cNvPr id="61465" name="Line 25"/>
          <p:cNvSpPr>
            <a:spLocks noChangeShapeType="1"/>
          </p:cNvSpPr>
          <p:nvPr/>
        </p:nvSpPr>
        <p:spPr bwMode="auto">
          <a:xfrm>
            <a:off x="2074863" y="5224463"/>
            <a:ext cx="1587" cy="3540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66" name="Freeform 26"/>
          <p:cNvSpPr>
            <a:spLocks/>
          </p:cNvSpPr>
          <p:nvPr/>
        </p:nvSpPr>
        <p:spPr bwMode="auto">
          <a:xfrm>
            <a:off x="2027238" y="5567363"/>
            <a:ext cx="92075" cy="84137"/>
          </a:xfrm>
          <a:custGeom>
            <a:avLst/>
            <a:gdLst>
              <a:gd name="T0" fmla="*/ 2147483647 w 58"/>
              <a:gd name="T1" fmla="*/ 0 h 53"/>
              <a:gd name="T2" fmla="*/ 2147483647 w 58"/>
              <a:gd name="T3" fmla="*/ 2147483647 h 53"/>
              <a:gd name="T4" fmla="*/ 0 w 58"/>
              <a:gd name="T5" fmla="*/ 0 h 53"/>
              <a:gd name="T6" fmla="*/ 2147483647 w 58"/>
              <a:gd name="T7" fmla="*/ 0 h 53"/>
              <a:gd name="T8" fmla="*/ 0 60000 65536"/>
              <a:gd name="T9" fmla="*/ 0 60000 65536"/>
              <a:gd name="T10" fmla="*/ 0 60000 65536"/>
              <a:gd name="T11" fmla="*/ 0 60000 65536"/>
              <a:gd name="T12" fmla="*/ 0 w 58"/>
              <a:gd name="T13" fmla="*/ 0 h 53"/>
              <a:gd name="T14" fmla="*/ 58 w 58"/>
              <a:gd name="T15" fmla="*/ 53 h 53"/>
            </a:gdLst>
            <a:ahLst/>
            <a:cxnLst>
              <a:cxn ang="T8">
                <a:pos x="T0" y="T1"/>
              </a:cxn>
              <a:cxn ang="T9">
                <a:pos x="T2" y="T3"/>
              </a:cxn>
              <a:cxn ang="T10">
                <a:pos x="T4" y="T5"/>
              </a:cxn>
              <a:cxn ang="T11">
                <a:pos x="T6" y="T7"/>
              </a:cxn>
            </a:cxnLst>
            <a:rect l="T12" t="T13" r="T14" b="T15"/>
            <a:pathLst>
              <a:path w="58" h="53">
                <a:moveTo>
                  <a:pt x="58" y="0"/>
                </a:moveTo>
                <a:lnTo>
                  <a:pt x="30" y="53"/>
                </a:lnTo>
                <a:lnTo>
                  <a:pt x="0" y="0"/>
                </a:lnTo>
                <a:lnTo>
                  <a:pt x="5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7" name="Rectangle 27"/>
          <p:cNvSpPr>
            <a:spLocks noChangeArrowheads="1"/>
          </p:cNvSpPr>
          <p:nvPr/>
        </p:nvSpPr>
        <p:spPr bwMode="auto">
          <a:xfrm>
            <a:off x="2119313" y="5222875"/>
            <a:ext cx="347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Yes</a:t>
            </a:r>
            <a:endParaRPr kumimoji="1" lang="en-US" altLang="zh-CN" sz="1800">
              <a:latin typeface="CordiaUPC" panose="020B0304020202020204" pitchFamily="34" charset="-34"/>
            </a:endParaRPr>
          </a:p>
        </p:txBody>
      </p:sp>
      <p:sp>
        <p:nvSpPr>
          <p:cNvPr id="61468" name="Freeform 28"/>
          <p:cNvSpPr>
            <a:spLocks/>
          </p:cNvSpPr>
          <p:nvPr/>
        </p:nvSpPr>
        <p:spPr bwMode="auto">
          <a:xfrm>
            <a:off x="1476375" y="5651500"/>
            <a:ext cx="1193800" cy="427038"/>
          </a:xfrm>
          <a:custGeom>
            <a:avLst/>
            <a:gdLst>
              <a:gd name="T0" fmla="*/ 2147483647 w 752"/>
              <a:gd name="T1" fmla="*/ 2147483647 h 269"/>
              <a:gd name="T2" fmla="*/ 2147483647 w 752"/>
              <a:gd name="T3" fmla="*/ 2147483647 h 269"/>
              <a:gd name="T4" fmla="*/ 2147483647 w 752"/>
              <a:gd name="T5" fmla="*/ 2147483647 h 269"/>
              <a:gd name="T6" fmla="*/ 2147483647 w 752"/>
              <a:gd name="T7" fmla="*/ 2147483647 h 269"/>
              <a:gd name="T8" fmla="*/ 2147483647 w 752"/>
              <a:gd name="T9" fmla="*/ 2147483647 h 269"/>
              <a:gd name="T10" fmla="*/ 2147483647 w 752"/>
              <a:gd name="T11" fmla="*/ 2147483647 h 269"/>
              <a:gd name="T12" fmla="*/ 2147483647 w 752"/>
              <a:gd name="T13" fmla="*/ 2147483647 h 269"/>
              <a:gd name="T14" fmla="*/ 2147483647 w 752"/>
              <a:gd name="T15" fmla="*/ 2147483647 h 269"/>
              <a:gd name="T16" fmla="*/ 2147483647 w 752"/>
              <a:gd name="T17" fmla="*/ 2147483647 h 269"/>
              <a:gd name="T18" fmla="*/ 2147483647 w 752"/>
              <a:gd name="T19" fmla="*/ 2147483647 h 269"/>
              <a:gd name="T20" fmla="*/ 2147483647 w 752"/>
              <a:gd name="T21" fmla="*/ 2147483647 h 269"/>
              <a:gd name="T22" fmla="*/ 2147483647 w 752"/>
              <a:gd name="T23" fmla="*/ 2147483647 h 269"/>
              <a:gd name="T24" fmla="*/ 2147483647 w 752"/>
              <a:gd name="T25" fmla="*/ 2147483647 h 269"/>
              <a:gd name="T26" fmla="*/ 2147483647 w 752"/>
              <a:gd name="T27" fmla="*/ 2147483647 h 269"/>
              <a:gd name="T28" fmla="*/ 2147483647 w 752"/>
              <a:gd name="T29" fmla="*/ 0 h 269"/>
              <a:gd name="T30" fmla="*/ 2147483647 w 752"/>
              <a:gd name="T31" fmla="*/ 0 h 269"/>
              <a:gd name="T32" fmla="*/ 2147483647 w 752"/>
              <a:gd name="T33" fmla="*/ 2147483647 h 269"/>
              <a:gd name="T34" fmla="*/ 2147483647 w 752"/>
              <a:gd name="T35" fmla="*/ 2147483647 h 269"/>
              <a:gd name="T36" fmla="*/ 2147483647 w 752"/>
              <a:gd name="T37" fmla="*/ 2147483647 h 269"/>
              <a:gd name="T38" fmla="*/ 2147483647 w 752"/>
              <a:gd name="T39" fmla="*/ 2147483647 h 269"/>
              <a:gd name="T40" fmla="*/ 2147483647 w 752"/>
              <a:gd name="T41" fmla="*/ 2147483647 h 269"/>
              <a:gd name="T42" fmla="*/ 0 w 752"/>
              <a:gd name="T43" fmla="*/ 2147483647 h 269"/>
              <a:gd name="T44" fmla="*/ 0 w 752"/>
              <a:gd name="T45" fmla="*/ 2147483647 h 269"/>
              <a:gd name="T46" fmla="*/ 2147483647 w 752"/>
              <a:gd name="T47" fmla="*/ 2147483647 h 269"/>
              <a:gd name="T48" fmla="*/ 2147483647 w 752"/>
              <a:gd name="T49" fmla="*/ 2147483647 h 269"/>
              <a:gd name="T50" fmla="*/ 2147483647 w 752"/>
              <a:gd name="T51" fmla="*/ 2147483647 h 269"/>
              <a:gd name="T52" fmla="*/ 2147483647 w 752"/>
              <a:gd name="T53" fmla="*/ 2147483647 h 269"/>
              <a:gd name="T54" fmla="*/ 2147483647 w 752"/>
              <a:gd name="T55" fmla="*/ 2147483647 h 269"/>
              <a:gd name="T56" fmla="*/ 2147483647 w 752"/>
              <a:gd name="T57" fmla="*/ 2147483647 h 2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2"/>
              <a:gd name="T88" fmla="*/ 0 h 269"/>
              <a:gd name="T89" fmla="*/ 752 w 752"/>
              <a:gd name="T90" fmla="*/ 269 h 2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2" h="269">
                <a:moveTo>
                  <a:pt x="150" y="269"/>
                </a:moveTo>
                <a:lnTo>
                  <a:pt x="601" y="269"/>
                </a:lnTo>
                <a:lnTo>
                  <a:pt x="637" y="264"/>
                </a:lnTo>
                <a:lnTo>
                  <a:pt x="673" y="253"/>
                </a:lnTo>
                <a:lnTo>
                  <a:pt x="701" y="235"/>
                </a:lnTo>
                <a:lnTo>
                  <a:pt x="726" y="212"/>
                </a:lnTo>
                <a:lnTo>
                  <a:pt x="741" y="182"/>
                </a:lnTo>
                <a:lnTo>
                  <a:pt x="752" y="150"/>
                </a:lnTo>
                <a:lnTo>
                  <a:pt x="752" y="118"/>
                </a:lnTo>
                <a:lnTo>
                  <a:pt x="741" y="86"/>
                </a:lnTo>
                <a:lnTo>
                  <a:pt x="726" y="57"/>
                </a:lnTo>
                <a:lnTo>
                  <a:pt x="701" y="34"/>
                </a:lnTo>
                <a:lnTo>
                  <a:pt x="673" y="16"/>
                </a:lnTo>
                <a:lnTo>
                  <a:pt x="637" y="4"/>
                </a:lnTo>
                <a:lnTo>
                  <a:pt x="601" y="0"/>
                </a:lnTo>
                <a:lnTo>
                  <a:pt x="150" y="0"/>
                </a:lnTo>
                <a:lnTo>
                  <a:pt x="115" y="4"/>
                </a:lnTo>
                <a:lnTo>
                  <a:pt x="82" y="16"/>
                </a:lnTo>
                <a:lnTo>
                  <a:pt x="51" y="34"/>
                </a:lnTo>
                <a:lnTo>
                  <a:pt x="26" y="57"/>
                </a:lnTo>
                <a:lnTo>
                  <a:pt x="10" y="86"/>
                </a:lnTo>
                <a:lnTo>
                  <a:pt x="0" y="118"/>
                </a:lnTo>
                <a:lnTo>
                  <a:pt x="0" y="150"/>
                </a:lnTo>
                <a:lnTo>
                  <a:pt x="10" y="182"/>
                </a:lnTo>
                <a:lnTo>
                  <a:pt x="26" y="212"/>
                </a:lnTo>
                <a:lnTo>
                  <a:pt x="51" y="235"/>
                </a:lnTo>
                <a:lnTo>
                  <a:pt x="82" y="253"/>
                </a:lnTo>
                <a:lnTo>
                  <a:pt x="115" y="264"/>
                </a:lnTo>
                <a:lnTo>
                  <a:pt x="150" y="269"/>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69" name="Rectangle 29"/>
          <p:cNvSpPr>
            <a:spLocks noChangeArrowheads="1"/>
          </p:cNvSpPr>
          <p:nvPr/>
        </p:nvSpPr>
        <p:spPr bwMode="auto">
          <a:xfrm>
            <a:off x="1625600" y="5722938"/>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发送成功</a:t>
            </a:r>
            <a:endParaRPr kumimoji="1" lang="zh-CN" altLang="en-US" sz="1800">
              <a:latin typeface="CordiaUPC" panose="020B0304020202020204" pitchFamily="34" charset="-34"/>
            </a:endParaRPr>
          </a:p>
        </p:txBody>
      </p:sp>
      <p:sp>
        <p:nvSpPr>
          <p:cNvPr id="61470" name="Freeform 30"/>
          <p:cNvSpPr>
            <a:spLocks/>
          </p:cNvSpPr>
          <p:nvPr/>
        </p:nvSpPr>
        <p:spPr bwMode="auto">
          <a:xfrm>
            <a:off x="3983038" y="5722938"/>
            <a:ext cx="2030412" cy="514350"/>
          </a:xfrm>
          <a:custGeom>
            <a:avLst/>
            <a:gdLst>
              <a:gd name="T0" fmla="*/ 0 w 1279"/>
              <a:gd name="T1" fmla="*/ 2147483647 h 324"/>
              <a:gd name="T2" fmla="*/ 0 w 1279"/>
              <a:gd name="T3" fmla="*/ 2147483647 h 324"/>
              <a:gd name="T4" fmla="*/ 2147483647 w 1279"/>
              <a:gd name="T5" fmla="*/ 2147483647 h 324"/>
              <a:gd name="T6" fmla="*/ 2147483647 w 1279"/>
              <a:gd name="T7" fmla="*/ 0 h 324"/>
              <a:gd name="T8" fmla="*/ 0 60000 65536"/>
              <a:gd name="T9" fmla="*/ 0 60000 65536"/>
              <a:gd name="T10" fmla="*/ 0 60000 65536"/>
              <a:gd name="T11" fmla="*/ 0 60000 65536"/>
              <a:gd name="T12" fmla="*/ 0 w 1279"/>
              <a:gd name="T13" fmla="*/ 0 h 324"/>
              <a:gd name="T14" fmla="*/ 1279 w 1279"/>
              <a:gd name="T15" fmla="*/ 324 h 324"/>
            </a:gdLst>
            <a:ahLst/>
            <a:cxnLst>
              <a:cxn ang="T8">
                <a:pos x="T0" y="T1"/>
              </a:cxn>
              <a:cxn ang="T9">
                <a:pos x="T2" y="T3"/>
              </a:cxn>
              <a:cxn ang="T10">
                <a:pos x="T4" y="T5"/>
              </a:cxn>
              <a:cxn ang="T11">
                <a:pos x="T6" y="T7"/>
              </a:cxn>
            </a:cxnLst>
            <a:rect l="T12" t="T13" r="T14" b="T15"/>
            <a:pathLst>
              <a:path w="1279" h="324">
                <a:moveTo>
                  <a:pt x="0" y="224"/>
                </a:moveTo>
                <a:lnTo>
                  <a:pt x="0" y="324"/>
                </a:lnTo>
                <a:lnTo>
                  <a:pt x="1279" y="324"/>
                </a:lnTo>
                <a:lnTo>
                  <a:pt x="1279"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71" name="Freeform 31"/>
          <p:cNvSpPr>
            <a:spLocks/>
          </p:cNvSpPr>
          <p:nvPr/>
        </p:nvSpPr>
        <p:spPr bwMode="auto">
          <a:xfrm>
            <a:off x="5969000" y="5651500"/>
            <a:ext cx="93663" cy="82550"/>
          </a:xfrm>
          <a:custGeom>
            <a:avLst/>
            <a:gdLst>
              <a:gd name="T0" fmla="*/ 0 w 59"/>
              <a:gd name="T1" fmla="*/ 2147483647 h 52"/>
              <a:gd name="T2" fmla="*/ 2147483647 w 59"/>
              <a:gd name="T3" fmla="*/ 0 h 52"/>
              <a:gd name="T4" fmla="*/ 2147483647 w 59"/>
              <a:gd name="T5" fmla="*/ 2147483647 h 52"/>
              <a:gd name="T6" fmla="*/ 0 w 59"/>
              <a:gd name="T7" fmla="*/ 2147483647 h 52"/>
              <a:gd name="T8" fmla="*/ 0 60000 65536"/>
              <a:gd name="T9" fmla="*/ 0 60000 65536"/>
              <a:gd name="T10" fmla="*/ 0 60000 65536"/>
              <a:gd name="T11" fmla="*/ 0 60000 65536"/>
              <a:gd name="T12" fmla="*/ 0 w 59"/>
              <a:gd name="T13" fmla="*/ 0 h 52"/>
              <a:gd name="T14" fmla="*/ 59 w 59"/>
              <a:gd name="T15" fmla="*/ 52 h 52"/>
            </a:gdLst>
            <a:ahLst/>
            <a:cxnLst>
              <a:cxn ang="T8">
                <a:pos x="T0" y="T1"/>
              </a:cxn>
              <a:cxn ang="T9">
                <a:pos x="T2" y="T3"/>
              </a:cxn>
              <a:cxn ang="T10">
                <a:pos x="T4" y="T5"/>
              </a:cxn>
              <a:cxn ang="T11">
                <a:pos x="T6" y="T7"/>
              </a:cxn>
            </a:cxnLst>
            <a:rect l="T12" t="T13" r="T14" b="T15"/>
            <a:pathLst>
              <a:path w="59" h="52">
                <a:moveTo>
                  <a:pt x="0" y="52"/>
                </a:moveTo>
                <a:lnTo>
                  <a:pt x="28" y="0"/>
                </a:lnTo>
                <a:lnTo>
                  <a:pt x="59" y="52"/>
                </a:lnTo>
                <a:lnTo>
                  <a:pt x="0" y="5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2" name="Freeform 32"/>
          <p:cNvSpPr>
            <a:spLocks/>
          </p:cNvSpPr>
          <p:nvPr/>
        </p:nvSpPr>
        <p:spPr bwMode="auto">
          <a:xfrm>
            <a:off x="6611938" y="4260850"/>
            <a:ext cx="715962" cy="463550"/>
          </a:xfrm>
          <a:custGeom>
            <a:avLst/>
            <a:gdLst>
              <a:gd name="T0" fmla="*/ 0 w 451"/>
              <a:gd name="T1" fmla="*/ 0 h 292"/>
              <a:gd name="T2" fmla="*/ 2147483647 w 451"/>
              <a:gd name="T3" fmla="*/ 0 h 292"/>
              <a:gd name="T4" fmla="*/ 2147483647 w 451"/>
              <a:gd name="T5" fmla="*/ 2147483647 h 292"/>
              <a:gd name="T6" fmla="*/ 0 60000 65536"/>
              <a:gd name="T7" fmla="*/ 0 60000 65536"/>
              <a:gd name="T8" fmla="*/ 0 60000 65536"/>
              <a:gd name="T9" fmla="*/ 0 w 451"/>
              <a:gd name="T10" fmla="*/ 0 h 292"/>
              <a:gd name="T11" fmla="*/ 451 w 451"/>
              <a:gd name="T12" fmla="*/ 292 h 292"/>
            </a:gdLst>
            <a:ahLst/>
            <a:cxnLst>
              <a:cxn ang="T6">
                <a:pos x="T0" y="T1"/>
              </a:cxn>
              <a:cxn ang="T7">
                <a:pos x="T2" y="T3"/>
              </a:cxn>
              <a:cxn ang="T8">
                <a:pos x="T4" y="T5"/>
              </a:cxn>
            </a:cxnLst>
            <a:rect l="T9" t="T10" r="T11" b="T12"/>
            <a:pathLst>
              <a:path w="451" h="292">
                <a:moveTo>
                  <a:pt x="0" y="0"/>
                </a:moveTo>
                <a:lnTo>
                  <a:pt x="451" y="0"/>
                </a:lnTo>
                <a:lnTo>
                  <a:pt x="451" y="29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73" name="Rectangle 33"/>
          <p:cNvSpPr>
            <a:spLocks noChangeArrowheads="1"/>
          </p:cNvSpPr>
          <p:nvPr/>
        </p:nvSpPr>
        <p:spPr bwMode="auto">
          <a:xfrm>
            <a:off x="6680200" y="3965575"/>
            <a:ext cx="347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Yes</a:t>
            </a:r>
            <a:endParaRPr kumimoji="1" lang="en-US" altLang="zh-CN" sz="1800">
              <a:latin typeface="CordiaUPC" panose="020B0304020202020204" pitchFamily="34" charset="-34"/>
            </a:endParaRPr>
          </a:p>
        </p:txBody>
      </p:sp>
      <p:sp>
        <p:nvSpPr>
          <p:cNvPr id="61474" name="Freeform 34"/>
          <p:cNvSpPr>
            <a:spLocks/>
          </p:cNvSpPr>
          <p:nvPr/>
        </p:nvSpPr>
        <p:spPr bwMode="auto">
          <a:xfrm>
            <a:off x="6734175" y="4797425"/>
            <a:ext cx="1187450" cy="427038"/>
          </a:xfrm>
          <a:custGeom>
            <a:avLst/>
            <a:gdLst>
              <a:gd name="T0" fmla="*/ 2147483647 w 748"/>
              <a:gd name="T1" fmla="*/ 2147483647 h 269"/>
              <a:gd name="T2" fmla="*/ 2147483647 w 748"/>
              <a:gd name="T3" fmla="*/ 2147483647 h 269"/>
              <a:gd name="T4" fmla="*/ 2147483647 w 748"/>
              <a:gd name="T5" fmla="*/ 2147483647 h 269"/>
              <a:gd name="T6" fmla="*/ 2147483647 w 748"/>
              <a:gd name="T7" fmla="*/ 2147483647 h 269"/>
              <a:gd name="T8" fmla="*/ 2147483647 w 748"/>
              <a:gd name="T9" fmla="*/ 2147483647 h 269"/>
              <a:gd name="T10" fmla="*/ 2147483647 w 748"/>
              <a:gd name="T11" fmla="*/ 2147483647 h 269"/>
              <a:gd name="T12" fmla="*/ 2147483647 w 748"/>
              <a:gd name="T13" fmla="*/ 2147483647 h 269"/>
              <a:gd name="T14" fmla="*/ 2147483647 w 748"/>
              <a:gd name="T15" fmla="*/ 2147483647 h 269"/>
              <a:gd name="T16" fmla="*/ 2147483647 w 748"/>
              <a:gd name="T17" fmla="*/ 2147483647 h 269"/>
              <a:gd name="T18" fmla="*/ 2147483647 w 748"/>
              <a:gd name="T19" fmla="*/ 2147483647 h 269"/>
              <a:gd name="T20" fmla="*/ 2147483647 w 748"/>
              <a:gd name="T21" fmla="*/ 2147483647 h 269"/>
              <a:gd name="T22" fmla="*/ 2147483647 w 748"/>
              <a:gd name="T23" fmla="*/ 2147483647 h 269"/>
              <a:gd name="T24" fmla="*/ 2147483647 w 748"/>
              <a:gd name="T25" fmla="*/ 2147483647 h 269"/>
              <a:gd name="T26" fmla="*/ 2147483647 w 748"/>
              <a:gd name="T27" fmla="*/ 2147483647 h 269"/>
              <a:gd name="T28" fmla="*/ 2147483647 w 748"/>
              <a:gd name="T29" fmla="*/ 0 h 269"/>
              <a:gd name="T30" fmla="*/ 2147483647 w 748"/>
              <a:gd name="T31" fmla="*/ 0 h 269"/>
              <a:gd name="T32" fmla="*/ 2147483647 w 748"/>
              <a:gd name="T33" fmla="*/ 2147483647 h 269"/>
              <a:gd name="T34" fmla="*/ 2147483647 w 748"/>
              <a:gd name="T35" fmla="*/ 2147483647 h 269"/>
              <a:gd name="T36" fmla="*/ 2147483647 w 748"/>
              <a:gd name="T37" fmla="*/ 2147483647 h 269"/>
              <a:gd name="T38" fmla="*/ 2147483647 w 748"/>
              <a:gd name="T39" fmla="*/ 2147483647 h 269"/>
              <a:gd name="T40" fmla="*/ 2147483647 w 748"/>
              <a:gd name="T41" fmla="*/ 2147483647 h 269"/>
              <a:gd name="T42" fmla="*/ 0 w 748"/>
              <a:gd name="T43" fmla="*/ 2147483647 h 269"/>
              <a:gd name="T44" fmla="*/ 0 w 748"/>
              <a:gd name="T45" fmla="*/ 2147483647 h 269"/>
              <a:gd name="T46" fmla="*/ 2147483647 w 748"/>
              <a:gd name="T47" fmla="*/ 2147483647 h 269"/>
              <a:gd name="T48" fmla="*/ 2147483647 w 748"/>
              <a:gd name="T49" fmla="*/ 2147483647 h 269"/>
              <a:gd name="T50" fmla="*/ 2147483647 w 748"/>
              <a:gd name="T51" fmla="*/ 2147483647 h 269"/>
              <a:gd name="T52" fmla="*/ 2147483647 w 748"/>
              <a:gd name="T53" fmla="*/ 2147483647 h 269"/>
              <a:gd name="T54" fmla="*/ 2147483647 w 748"/>
              <a:gd name="T55" fmla="*/ 2147483647 h 269"/>
              <a:gd name="T56" fmla="*/ 2147483647 w 748"/>
              <a:gd name="T57" fmla="*/ 2147483647 h 2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269"/>
              <a:gd name="T89" fmla="*/ 748 w 748"/>
              <a:gd name="T90" fmla="*/ 269 h 2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269">
                <a:moveTo>
                  <a:pt x="147" y="269"/>
                </a:moveTo>
                <a:lnTo>
                  <a:pt x="598" y="269"/>
                </a:lnTo>
                <a:lnTo>
                  <a:pt x="636" y="264"/>
                </a:lnTo>
                <a:lnTo>
                  <a:pt x="670" y="253"/>
                </a:lnTo>
                <a:lnTo>
                  <a:pt x="700" y="235"/>
                </a:lnTo>
                <a:lnTo>
                  <a:pt x="723" y="209"/>
                </a:lnTo>
                <a:lnTo>
                  <a:pt x="741" y="182"/>
                </a:lnTo>
                <a:lnTo>
                  <a:pt x="748" y="150"/>
                </a:lnTo>
                <a:lnTo>
                  <a:pt x="748" y="118"/>
                </a:lnTo>
                <a:lnTo>
                  <a:pt x="741" y="86"/>
                </a:lnTo>
                <a:lnTo>
                  <a:pt x="723" y="57"/>
                </a:lnTo>
                <a:lnTo>
                  <a:pt x="700" y="34"/>
                </a:lnTo>
                <a:lnTo>
                  <a:pt x="670" y="13"/>
                </a:lnTo>
                <a:lnTo>
                  <a:pt x="636" y="2"/>
                </a:lnTo>
                <a:lnTo>
                  <a:pt x="598" y="0"/>
                </a:lnTo>
                <a:lnTo>
                  <a:pt x="147" y="0"/>
                </a:lnTo>
                <a:lnTo>
                  <a:pt x="112" y="2"/>
                </a:lnTo>
                <a:lnTo>
                  <a:pt x="79" y="13"/>
                </a:lnTo>
                <a:lnTo>
                  <a:pt x="48" y="34"/>
                </a:lnTo>
                <a:lnTo>
                  <a:pt x="25" y="57"/>
                </a:lnTo>
                <a:lnTo>
                  <a:pt x="7" y="86"/>
                </a:lnTo>
                <a:lnTo>
                  <a:pt x="0" y="118"/>
                </a:lnTo>
                <a:lnTo>
                  <a:pt x="0" y="150"/>
                </a:lnTo>
                <a:lnTo>
                  <a:pt x="7" y="182"/>
                </a:lnTo>
                <a:lnTo>
                  <a:pt x="25" y="209"/>
                </a:lnTo>
                <a:lnTo>
                  <a:pt x="48" y="235"/>
                </a:lnTo>
                <a:lnTo>
                  <a:pt x="79" y="253"/>
                </a:lnTo>
                <a:lnTo>
                  <a:pt x="112" y="264"/>
                </a:lnTo>
                <a:lnTo>
                  <a:pt x="147" y="269"/>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75" name="Rectangle 35"/>
          <p:cNvSpPr>
            <a:spLocks noChangeArrowheads="1"/>
          </p:cNvSpPr>
          <p:nvPr/>
        </p:nvSpPr>
        <p:spPr bwMode="auto">
          <a:xfrm>
            <a:off x="6883400" y="4879975"/>
            <a:ext cx="920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发送失败</a:t>
            </a:r>
            <a:endParaRPr kumimoji="1" lang="zh-CN" altLang="en-US" sz="1800">
              <a:latin typeface="CordiaUPC" panose="020B0304020202020204" pitchFamily="34" charset="-34"/>
            </a:endParaRPr>
          </a:p>
        </p:txBody>
      </p:sp>
      <p:sp>
        <p:nvSpPr>
          <p:cNvPr id="61476" name="Line 36"/>
          <p:cNvSpPr>
            <a:spLocks noChangeShapeType="1"/>
          </p:cNvSpPr>
          <p:nvPr/>
        </p:nvSpPr>
        <p:spPr bwMode="auto">
          <a:xfrm flipV="1">
            <a:off x="6013450" y="3389313"/>
            <a:ext cx="34925" cy="550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77" name="Rectangle 37"/>
          <p:cNvSpPr>
            <a:spLocks noChangeArrowheads="1"/>
          </p:cNvSpPr>
          <p:nvPr/>
        </p:nvSpPr>
        <p:spPr bwMode="auto">
          <a:xfrm>
            <a:off x="6146800" y="3609975"/>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No</a:t>
            </a:r>
            <a:endParaRPr kumimoji="1" lang="en-US" altLang="zh-CN" sz="1800">
              <a:latin typeface="CordiaUPC" panose="020B0304020202020204" pitchFamily="34" charset="-34"/>
            </a:endParaRPr>
          </a:p>
        </p:txBody>
      </p:sp>
      <p:sp>
        <p:nvSpPr>
          <p:cNvPr id="61478" name="Rectangle 38"/>
          <p:cNvSpPr>
            <a:spLocks noChangeArrowheads="1"/>
          </p:cNvSpPr>
          <p:nvPr/>
        </p:nvSpPr>
        <p:spPr bwMode="auto">
          <a:xfrm>
            <a:off x="5156200" y="3000375"/>
            <a:ext cx="1752600" cy="4572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479" name="Rectangle 39"/>
          <p:cNvSpPr>
            <a:spLocks noChangeArrowheads="1"/>
          </p:cNvSpPr>
          <p:nvPr/>
        </p:nvSpPr>
        <p:spPr bwMode="auto">
          <a:xfrm>
            <a:off x="5384800" y="3076575"/>
            <a:ext cx="138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执行退避算法</a:t>
            </a:r>
            <a:endParaRPr kumimoji="1" lang="zh-CN" altLang="en-US" sz="1800">
              <a:latin typeface="CordiaUPC" panose="020B0304020202020204" pitchFamily="34" charset="-34"/>
            </a:endParaRPr>
          </a:p>
        </p:txBody>
      </p:sp>
      <p:sp>
        <p:nvSpPr>
          <p:cNvPr id="61480" name="Freeform 40"/>
          <p:cNvSpPr>
            <a:spLocks/>
          </p:cNvSpPr>
          <p:nvPr/>
        </p:nvSpPr>
        <p:spPr bwMode="auto">
          <a:xfrm>
            <a:off x="4064000" y="2657475"/>
            <a:ext cx="1930400" cy="342900"/>
          </a:xfrm>
          <a:custGeom>
            <a:avLst/>
            <a:gdLst>
              <a:gd name="T0" fmla="*/ 2147483647 w 1228"/>
              <a:gd name="T1" fmla="*/ 2147483647 h 135"/>
              <a:gd name="T2" fmla="*/ 2147483647 w 1228"/>
              <a:gd name="T3" fmla="*/ 0 h 135"/>
              <a:gd name="T4" fmla="*/ 0 w 1228"/>
              <a:gd name="T5" fmla="*/ 0 h 135"/>
              <a:gd name="T6" fmla="*/ 0 60000 65536"/>
              <a:gd name="T7" fmla="*/ 0 60000 65536"/>
              <a:gd name="T8" fmla="*/ 0 60000 65536"/>
              <a:gd name="T9" fmla="*/ 0 w 1228"/>
              <a:gd name="T10" fmla="*/ 0 h 135"/>
              <a:gd name="T11" fmla="*/ 1228 w 1228"/>
              <a:gd name="T12" fmla="*/ 135 h 135"/>
            </a:gdLst>
            <a:ahLst/>
            <a:cxnLst>
              <a:cxn ang="T6">
                <a:pos x="T0" y="T1"/>
              </a:cxn>
              <a:cxn ang="T7">
                <a:pos x="T2" y="T3"/>
              </a:cxn>
              <a:cxn ang="T8">
                <a:pos x="T4" y="T5"/>
              </a:cxn>
            </a:cxnLst>
            <a:rect l="T9" t="T10" r="T11" b="T12"/>
            <a:pathLst>
              <a:path w="1228" h="135">
                <a:moveTo>
                  <a:pt x="1228" y="135"/>
                </a:moveTo>
                <a:lnTo>
                  <a:pt x="1228" y="0"/>
                </a:lnTo>
                <a:lnTo>
                  <a:pt x="0"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1" name="Line 41"/>
          <p:cNvSpPr>
            <a:spLocks noChangeShapeType="1"/>
          </p:cNvSpPr>
          <p:nvPr/>
        </p:nvSpPr>
        <p:spPr bwMode="auto">
          <a:xfrm>
            <a:off x="3983038" y="3511550"/>
            <a:ext cx="1587"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82" name="Freeform 42"/>
          <p:cNvSpPr>
            <a:spLocks/>
          </p:cNvSpPr>
          <p:nvPr/>
        </p:nvSpPr>
        <p:spPr bwMode="auto">
          <a:xfrm>
            <a:off x="3938588" y="3856038"/>
            <a:ext cx="93662" cy="82550"/>
          </a:xfrm>
          <a:custGeom>
            <a:avLst/>
            <a:gdLst>
              <a:gd name="T0" fmla="*/ 2147483647 w 59"/>
              <a:gd name="T1" fmla="*/ 0 h 52"/>
              <a:gd name="T2" fmla="*/ 2147483647 w 59"/>
              <a:gd name="T3" fmla="*/ 2147483647 h 52"/>
              <a:gd name="T4" fmla="*/ 0 w 59"/>
              <a:gd name="T5" fmla="*/ 0 h 52"/>
              <a:gd name="T6" fmla="*/ 2147483647 w 59"/>
              <a:gd name="T7" fmla="*/ 0 h 52"/>
              <a:gd name="T8" fmla="*/ 0 60000 65536"/>
              <a:gd name="T9" fmla="*/ 0 60000 65536"/>
              <a:gd name="T10" fmla="*/ 0 60000 65536"/>
              <a:gd name="T11" fmla="*/ 0 60000 65536"/>
              <a:gd name="T12" fmla="*/ 0 w 59"/>
              <a:gd name="T13" fmla="*/ 0 h 52"/>
              <a:gd name="T14" fmla="*/ 59 w 59"/>
              <a:gd name="T15" fmla="*/ 52 h 52"/>
            </a:gdLst>
            <a:ahLst/>
            <a:cxnLst>
              <a:cxn ang="T8">
                <a:pos x="T0" y="T1"/>
              </a:cxn>
              <a:cxn ang="T9">
                <a:pos x="T2" y="T3"/>
              </a:cxn>
              <a:cxn ang="T10">
                <a:pos x="T4" y="T5"/>
              </a:cxn>
              <a:cxn ang="T11">
                <a:pos x="T6" y="T7"/>
              </a:cxn>
            </a:cxnLst>
            <a:rect l="T12" t="T13" r="T14" b="T15"/>
            <a:pathLst>
              <a:path w="59" h="52">
                <a:moveTo>
                  <a:pt x="59" y="0"/>
                </a:moveTo>
                <a:lnTo>
                  <a:pt x="28" y="52"/>
                </a:lnTo>
                <a:lnTo>
                  <a:pt x="0" y="0"/>
                </a:lnTo>
                <a:lnTo>
                  <a:pt x="5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3" name="Rectangle 43"/>
          <p:cNvSpPr>
            <a:spLocks noChangeArrowheads="1"/>
          </p:cNvSpPr>
          <p:nvPr/>
        </p:nvSpPr>
        <p:spPr bwMode="auto">
          <a:xfrm>
            <a:off x="4165600" y="3533775"/>
            <a:ext cx="23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No</a:t>
            </a:r>
            <a:endParaRPr kumimoji="1" lang="en-US" altLang="zh-CN" sz="1800">
              <a:latin typeface="CordiaUPC" panose="020B0304020202020204" pitchFamily="34" charset="-34"/>
            </a:endParaRPr>
          </a:p>
        </p:txBody>
      </p:sp>
      <p:sp>
        <p:nvSpPr>
          <p:cNvPr id="61484" name="Freeform 44"/>
          <p:cNvSpPr>
            <a:spLocks/>
          </p:cNvSpPr>
          <p:nvPr/>
        </p:nvSpPr>
        <p:spPr bwMode="auto">
          <a:xfrm>
            <a:off x="3206750" y="2657475"/>
            <a:ext cx="695325" cy="536575"/>
          </a:xfrm>
          <a:custGeom>
            <a:avLst/>
            <a:gdLst>
              <a:gd name="T0" fmla="*/ 2147483647 w 438"/>
              <a:gd name="T1" fmla="*/ 2147483647 h 338"/>
              <a:gd name="T2" fmla="*/ 0 w 438"/>
              <a:gd name="T3" fmla="*/ 2147483647 h 338"/>
              <a:gd name="T4" fmla="*/ 0 w 438"/>
              <a:gd name="T5" fmla="*/ 0 h 338"/>
              <a:gd name="T6" fmla="*/ 2147483647 w 438"/>
              <a:gd name="T7" fmla="*/ 0 h 338"/>
              <a:gd name="T8" fmla="*/ 0 60000 65536"/>
              <a:gd name="T9" fmla="*/ 0 60000 65536"/>
              <a:gd name="T10" fmla="*/ 0 60000 65536"/>
              <a:gd name="T11" fmla="*/ 0 60000 65536"/>
              <a:gd name="T12" fmla="*/ 0 w 438"/>
              <a:gd name="T13" fmla="*/ 0 h 338"/>
              <a:gd name="T14" fmla="*/ 438 w 438"/>
              <a:gd name="T15" fmla="*/ 338 h 338"/>
            </a:gdLst>
            <a:ahLst/>
            <a:cxnLst>
              <a:cxn ang="T8">
                <a:pos x="T0" y="T1"/>
              </a:cxn>
              <a:cxn ang="T9">
                <a:pos x="T2" y="T3"/>
              </a:cxn>
              <a:cxn ang="T10">
                <a:pos x="T4" y="T5"/>
              </a:cxn>
              <a:cxn ang="T11">
                <a:pos x="T6" y="T7"/>
              </a:cxn>
            </a:cxnLst>
            <a:rect l="T12" t="T13" r="T14" b="T15"/>
            <a:pathLst>
              <a:path w="438" h="338">
                <a:moveTo>
                  <a:pt x="112" y="338"/>
                </a:moveTo>
                <a:lnTo>
                  <a:pt x="0" y="338"/>
                </a:lnTo>
                <a:lnTo>
                  <a:pt x="0" y="0"/>
                </a:lnTo>
                <a:lnTo>
                  <a:pt x="438"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5" name="Rectangle 45"/>
          <p:cNvSpPr>
            <a:spLocks noChangeArrowheads="1"/>
          </p:cNvSpPr>
          <p:nvPr/>
        </p:nvSpPr>
        <p:spPr bwMode="auto">
          <a:xfrm>
            <a:off x="2806700" y="2936875"/>
            <a:ext cx="347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Yes</a:t>
            </a:r>
            <a:endParaRPr kumimoji="1" lang="en-US" altLang="zh-CN" sz="1800">
              <a:latin typeface="CordiaUPC" panose="020B0304020202020204" pitchFamily="34" charset="-34"/>
            </a:endParaRPr>
          </a:p>
        </p:txBody>
      </p:sp>
      <p:sp>
        <p:nvSpPr>
          <p:cNvPr id="61486" name="Rectangle 46"/>
          <p:cNvSpPr>
            <a:spLocks noChangeArrowheads="1"/>
          </p:cNvSpPr>
          <p:nvPr/>
        </p:nvSpPr>
        <p:spPr bwMode="auto">
          <a:xfrm>
            <a:off x="3384550" y="3938588"/>
            <a:ext cx="1196975" cy="4318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487" name="Rectangle 47"/>
          <p:cNvSpPr>
            <a:spLocks noChangeArrowheads="1"/>
          </p:cNvSpPr>
          <p:nvPr/>
        </p:nvSpPr>
        <p:spPr bwMode="auto">
          <a:xfrm>
            <a:off x="3641725" y="4027488"/>
            <a:ext cx="690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a:latin typeface="宋体" panose="02010600030101010101" pitchFamily="2" charset="-122"/>
              </a:rPr>
              <a:t>发送帧</a:t>
            </a:r>
            <a:endParaRPr kumimoji="1" lang="zh-CN" altLang="en-US" sz="1800">
              <a:latin typeface="CordiaUPC" panose="020B0304020202020204" pitchFamily="34" charset="-34"/>
            </a:endParaRPr>
          </a:p>
        </p:txBody>
      </p:sp>
      <p:sp>
        <p:nvSpPr>
          <p:cNvPr id="61488" name="Line 48"/>
          <p:cNvSpPr>
            <a:spLocks noChangeShapeType="1"/>
          </p:cNvSpPr>
          <p:nvPr/>
        </p:nvSpPr>
        <p:spPr bwMode="auto">
          <a:xfrm>
            <a:off x="3983038" y="4370388"/>
            <a:ext cx="1587" cy="141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89" name="Rectangle 49"/>
          <p:cNvSpPr>
            <a:spLocks noChangeArrowheads="1"/>
          </p:cNvSpPr>
          <p:nvPr/>
        </p:nvSpPr>
        <p:spPr bwMode="auto">
          <a:xfrm>
            <a:off x="5313363" y="5224463"/>
            <a:ext cx="1417637" cy="42703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490" name="Rectangle 50"/>
          <p:cNvSpPr>
            <a:spLocks noChangeArrowheads="1"/>
          </p:cNvSpPr>
          <p:nvPr/>
        </p:nvSpPr>
        <p:spPr bwMode="auto">
          <a:xfrm>
            <a:off x="5400675" y="5308600"/>
            <a:ext cx="128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zh-CN" altLang="en-US" sz="1800" dirty="0">
                <a:latin typeface="宋体" panose="02010600030101010101" pitchFamily="2" charset="-122"/>
              </a:rPr>
              <a:t>冲突次数</a:t>
            </a:r>
            <a:r>
              <a:rPr kumimoji="1" lang="en-US" altLang="zh-CN" sz="1800" dirty="0">
                <a:latin typeface="宋体" panose="02010600030101010101" pitchFamily="2" charset="-122"/>
              </a:rPr>
              <a:t>k++</a:t>
            </a:r>
            <a:endParaRPr kumimoji="1" lang="en-US" altLang="zh-CN" sz="1800" dirty="0">
              <a:latin typeface="CordiaUPC" panose="020B0304020202020204" pitchFamily="34" charset="-34"/>
            </a:endParaRPr>
          </a:p>
        </p:txBody>
      </p:sp>
      <p:sp>
        <p:nvSpPr>
          <p:cNvPr id="61491" name="Line 51"/>
          <p:cNvSpPr>
            <a:spLocks noChangeShapeType="1"/>
          </p:cNvSpPr>
          <p:nvPr/>
        </p:nvSpPr>
        <p:spPr bwMode="auto">
          <a:xfrm flipV="1">
            <a:off x="6013450" y="4656138"/>
            <a:ext cx="1588" cy="568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92" name="Freeform 52"/>
          <p:cNvSpPr>
            <a:spLocks/>
          </p:cNvSpPr>
          <p:nvPr/>
        </p:nvSpPr>
        <p:spPr bwMode="auto">
          <a:xfrm>
            <a:off x="5969000" y="4583113"/>
            <a:ext cx="93663" cy="84137"/>
          </a:xfrm>
          <a:custGeom>
            <a:avLst/>
            <a:gdLst>
              <a:gd name="T0" fmla="*/ 0 w 59"/>
              <a:gd name="T1" fmla="*/ 2147483647 h 53"/>
              <a:gd name="T2" fmla="*/ 2147483647 w 59"/>
              <a:gd name="T3" fmla="*/ 0 h 53"/>
              <a:gd name="T4" fmla="*/ 2147483647 w 59"/>
              <a:gd name="T5" fmla="*/ 2147483647 h 53"/>
              <a:gd name="T6" fmla="*/ 0 w 59"/>
              <a:gd name="T7" fmla="*/ 2147483647 h 53"/>
              <a:gd name="T8" fmla="*/ 0 60000 65536"/>
              <a:gd name="T9" fmla="*/ 0 60000 65536"/>
              <a:gd name="T10" fmla="*/ 0 60000 65536"/>
              <a:gd name="T11" fmla="*/ 0 60000 65536"/>
              <a:gd name="T12" fmla="*/ 0 w 59"/>
              <a:gd name="T13" fmla="*/ 0 h 53"/>
              <a:gd name="T14" fmla="*/ 59 w 59"/>
              <a:gd name="T15" fmla="*/ 53 h 53"/>
            </a:gdLst>
            <a:ahLst/>
            <a:cxnLst>
              <a:cxn ang="T8">
                <a:pos x="T0" y="T1"/>
              </a:cxn>
              <a:cxn ang="T9">
                <a:pos x="T2" y="T3"/>
              </a:cxn>
              <a:cxn ang="T10">
                <a:pos x="T4" y="T5"/>
              </a:cxn>
              <a:cxn ang="T11">
                <a:pos x="T6" y="T7"/>
              </a:cxn>
            </a:cxnLst>
            <a:rect l="T12" t="T13" r="T14" b="T15"/>
            <a:pathLst>
              <a:path w="59" h="53">
                <a:moveTo>
                  <a:pt x="0" y="53"/>
                </a:moveTo>
                <a:lnTo>
                  <a:pt x="28" y="0"/>
                </a:lnTo>
                <a:lnTo>
                  <a:pt x="59" y="53"/>
                </a:lnTo>
                <a:lnTo>
                  <a:pt x="0" y="5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3" name="Rectangle 53"/>
          <p:cNvSpPr>
            <a:spLocks noChangeArrowheads="1"/>
          </p:cNvSpPr>
          <p:nvPr/>
        </p:nvSpPr>
        <p:spPr bwMode="auto">
          <a:xfrm>
            <a:off x="3490913" y="5218113"/>
            <a:ext cx="347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spcBef>
                <a:spcPct val="0"/>
              </a:spcBef>
            </a:pPr>
            <a:r>
              <a:rPr kumimoji="1" lang="en-US" altLang="zh-CN" sz="1800">
                <a:latin typeface="宋体" panose="02010600030101010101" pitchFamily="2" charset="-122"/>
              </a:rPr>
              <a:t>Yes</a:t>
            </a:r>
            <a:endParaRPr kumimoji="1" lang="en-US" altLang="zh-CN" sz="1800">
              <a:latin typeface="CordiaUPC" panose="020B0304020202020204" pitchFamily="34" charset="-34"/>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4E637BC-2127-4213-AD82-2C33A87783BA}" type="slidenum">
              <a:rPr lang="en-US" altLang="zh-CN" sz="1400" b="0"/>
              <a:pPr eaLnBrk="1" hangingPunct="1"/>
              <a:t>48</a:t>
            </a:fld>
            <a:endParaRPr lang="en-US" altLang="zh-CN" sz="1400" b="0"/>
          </a:p>
        </p:txBody>
      </p:sp>
      <p:sp>
        <p:nvSpPr>
          <p:cNvPr id="62467" name="Rectangle 2"/>
          <p:cNvSpPr>
            <a:spLocks noGrp="1" noChangeArrowheads="1"/>
          </p:cNvSpPr>
          <p:nvPr>
            <p:ph type="title"/>
          </p:nvPr>
        </p:nvSpPr>
        <p:spPr/>
        <p:txBody>
          <a:bodyPr/>
          <a:lstStyle/>
          <a:p>
            <a:pPr eaLnBrk="1" hangingPunct="1"/>
            <a:r>
              <a:rPr lang="zh-CN" altLang="en-US"/>
              <a:t>以太网</a:t>
            </a:r>
          </a:p>
        </p:txBody>
      </p:sp>
      <p:sp>
        <p:nvSpPr>
          <p:cNvPr id="62468" name="Rectangle 3"/>
          <p:cNvSpPr>
            <a:spLocks noGrp="1" noChangeArrowheads="1"/>
          </p:cNvSpPr>
          <p:nvPr>
            <p:ph type="body" idx="1"/>
          </p:nvPr>
        </p:nvSpPr>
        <p:spPr/>
        <p:txBody>
          <a:bodyPr/>
          <a:lstStyle/>
          <a:p>
            <a:pPr eaLnBrk="1" hangingPunct="1"/>
            <a:r>
              <a:rPr lang="en-US" altLang="zh-CN"/>
              <a:t>4.3.1 </a:t>
            </a:r>
            <a:r>
              <a:rPr lang="zh-CN" altLang="en-US"/>
              <a:t>经典以太网</a:t>
            </a:r>
          </a:p>
          <a:p>
            <a:pPr eaLnBrk="1" hangingPunct="1"/>
            <a:r>
              <a:rPr lang="en-US" altLang="zh-CN">
                <a:solidFill>
                  <a:schemeClr val="hlink"/>
                </a:solidFill>
              </a:rPr>
              <a:t>4.3.2 </a:t>
            </a:r>
            <a:r>
              <a:rPr lang="zh-CN" altLang="en-US">
                <a:solidFill>
                  <a:schemeClr val="hlink"/>
                </a:solidFill>
              </a:rPr>
              <a:t>快速以太网</a:t>
            </a:r>
          </a:p>
          <a:p>
            <a:pPr eaLnBrk="1" hangingPunct="1"/>
            <a:r>
              <a:rPr lang="en-US" altLang="zh-CN"/>
              <a:t>4.3.3 </a:t>
            </a:r>
            <a:r>
              <a:rPr lang="zh-CN" altLang="en-US"/>
              <a:t>千兆以太网</a:t>
            </a:r>
          </a:p>
          <a:p>
            <a:pPr eaLnBrk="1" hangingPunct="1"/>
            <a:r>
              <a:rPr lang="en-US" altLang="zh-CN"/>
              <a:t>4.3.4 </a:t>
            </a:r>
            <a:r>
              <a:rPr lang="zh-CN" altLang="en-US"/>
              <a:t>万兆以太网</a:t>
            </a:r>
          </a:p>
          <a:p>
            <a:pPr eaLnBrk="1" hangingPunct="1"/>
            <a:r>
              <a:rPr lang="en-US" altLang="zh-CN"/>
              <a:t>4.3.5 </a:t>
            </a:r>
            <a:r>
              <a:rPr lang="zh-CN" altLang="en-US"/>
              <a:t>以太网帧格式</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DE2250A-EA22-4021-AD73-E6D5EA3AA26A}" type="slidenum">
              <a:rPr lang="en-US" altLang="zh-CN" sz="1400" b="0"/>
              <a:pPr eaLnBrk="1" hangingPunct="1"/>
              <a:t>49</a:t>
            </a:fld>
            <a:endParaRPr lang="en-US" altLang="zh-CN" sz="1400" b="0"/>
          </a:p>
        </p:txBody>
      </p:sp>
      <p:sp>
        <p:nvSpPr>
          <p:cNvPr id="63491" name="Rectangle 2"/>
          <p:cNvSpPr>
            <a:spLocks noGrp="1" noChangeArrowheads="1"/>
          </p:cNvSpPr>
          <p:nvPr>
            <p:ph type="title"/>
          </p:nvPr>
        </p:nvSpPr>
        <p:spPr/>
        <p:txBody>
          <a:bodyPr/>
          <a:lstStyle/>
          <a:p>
            <a:pPr eaLnBrk="1" hangingPunct="1"/>
            <a:r>
              <a:rPr lang="zh-CN" altLang="en-US"/>
              <a:t>概述</a:t>
            </a:r>
          </a:p>
        </p:txBody>
      </p:sp>
      <p:sp>
        <p:nvSpPr>
          <p:cNvPr id="63492" name="Rectangle 3"/>
          <p:cNvSpPr>
            <a:spLocks noGrp="1" noChangeArrowheads="1"/>
          </p:cNvSpPr>
          <p:nvPr>
            <p:ph type="body" idx="1"/>
          </p:nvPr>
        </p:nvSpPr>
        <p:spPr>
          <a:xfrm>
            <a:off x="500034" y="2017713"/>
            <a:ext cx="8455054" cy="4114800"/>
          </a:xfrm>
        </p:spPr>
        <p:txBody>
          <a:bodyPr/>
          <a:lstStyle/>
          <a:p>
            <a:pPr eaLnBrk="1" hangingPunct="1">
              <a:lnSpc>
                <a:spcPct val="90000"/>
              </a:lnSpc>
            </a:pPr>
            <a:r>
              <a:rPr lang="en-US" altLang="zh-CN" sz="2400" b="1" dirty="0"/>
              <a:t>100Mbps</a:t>
            </a:r>
            <a:r>
              <a:rPr lang="zh-CN" altLang="en-US" sz="2400" b="1" dirty="0"/>
              <a:t>以太网也称为快速以太网，对应的标准为</a:t>
            </a:r>
            <a:r>
              <a:rPr lang="en-US" altLang="zh-CN" sz="2400" b="1" dirty="0"/>
              <a:t>802.3u </a:t>
            </a:r>
          </a:p>
          <a:p>
            <a:pPr lvl="1" eaLnBrk="1" hangingPunct="1">
              <a:lnSpc>
                <a:spcPct val="90000"/>
              </a:lnSpc>
            </a:pPr>
            <a:r>
              <a:rPr lang="zh-CN" altLang="en-US" sz="2000" b="1" dirty="0"/>
              <a:t>向前兼容</a:t>
            </a:r>
            <a:r>
              <a:rPr lang="en-US" altLang="zh-CN" sz="2000" b="1" dirty="0"/>
              <a:t>802.3</a:t>
            </a:r>
            <a:r>
              <a:rPr lang="zh-CN" altLang="en-US" sz="2000" b="1" dirty="0"/>
              <a:t>，保留原来</a:t>
            </a:r>
            <a:r>
              <a:rPr lang="en-US" altLang="zh-CN" sz="2000" b="1" dirty="0"/>
              <a:t>802.3</a:t>
            </a:r>
            <a:r>
              <a:rPr lang="zh-CN" altLang="en-US" sz="2000" b="1" dirty="0"/>
              <a:t>的帧格式、接口和过程规则，只是将发送</a:t>
            </a:r>
            <a:r>
              <a:rPr lang="en-US" altLang="zh-CN" sz="2000" b="1" dirty="0"/>
              <a:t>1bit</a:t>
            </a:r>
            <a:r>
              <a:rPr lang="zh-CN" altLang="en-US" sz="2000" b="1" dirty="0"/>
              <a:t>所需的时间从</a:t>
            </a:r>
            <a:r>
              <a:rPr lang="en-US" altLang="zh-CN" sz="2000" b="1" dirty="0"/>
              <a:t>100ns</a:t>
            </a:r>
            <a:r>
              <a:rPr lang="zh-CN" altLang="en-US" sz="2000" b="1" dirty="0"/>
              <a:t>降低到</a:t>
            </a:r>
            <a:r>
              <a:rPr lang="en-US" altLang="zh-CN" sz="2000" b="1" dirty="0"/>
              <a:t>10ns</a:t>
            </a:r>
            <a:r>
              <a:rPr lang="zh-CN" altLang="en-US" sz="2000" b="1" dirty="0"/>
              <a:t>，因此电缆的最大长度也降低到原来的十分之一，即</a:t>
            </a:r>
            <a:r>
              <a:rPr lang="en-US" altLang="zh-CN" sz="2000" b="1" dirty="0"/>
              <a:t>250</a:t>
            </a:r>
            <a:r>
              <a:rPr lang="zh-CN" altLang="en-US" sz="2000" b="1" dirty="0"/>
              <a:t>米</a:t>
            </a:r>
          </a:p>
          <a:p>
            <a:pPr eaLnBrk="1" hangingPunct="1">
              <a:lnSpc>
                <a:spcPct val="90000"/>
              </a:lnSpc>
            </a:pPr>
            <a:r>
              <a:rPr lang="zh-CN" altLang="en-US" sz="2400" b="1" dirty="0"/>
              <a:t>传输介质</a:t>
            </a:r>
          </a:p>
          <a:p>
            <a:pPr lvl="1" eaLnBrk="1" hangingPunct="1">
              <a:lnSpc>
                <a:spcPct val="90000"/>
              </a:lnSpc>
            </a:pPr>
            <a:r>
              <a:rPr lang="zh-CN" altLang="en-US" sz="2000" b="1" dirty="0"/>
              <a:t>双绞线（</a:t>
            </a:r>
            <a:r>
              <a:rPr lang="en-US" altLang="zh-CN" sz="2000" b="1" dirty="0"/>
              <a:t>100Base-TX </a:t>
            </a:r>
            <a:r>
              <a:rPr lang="zh-CN" altLang="en-US" sz="2000" b="1" dirty="0"/>
              <a:t>，全双工，非屏蔽</a:t>
            </a:r>
            <a:r>
              <a:rPr lang="en-US" altLang="zh-CN" sz="2000" b="1" dirty="0"/>
              <a:t>5</a:t>
            </a:r>
            <a:r>
              <a:rPr lang="zh-CN" altLang="en-US" sz="2000" b="1" dirty="0"/>
              <a:t>类双绞线</a:t>
            </a:r>
            <a:r>
              <a:rPr lang="en-US" altLang="zh-CN" sz="2000" b="1" dirty="0"/>
              <a:t>UTP </a:t>
            </a:r>
            <a:r>
              <a:rPr lang="zh-CN" altLang="en-US" sz="2000" b="1" dirty="0"/>
              <a:t>）、光纤（</a:t>
            </a:r>
            <a:r>
              <a:rPr lang="en-US" altLang="zh-CN" sz="2000" b="1" dirty="0"/>
              <a:t>100Base-FX </a:t>
            </a:r>
            <a:r>
              <a:rPr lang="zh-CN" altLang="en-US" sz="2000" b="1" dirty="0"/>
              <a:t>）</a:t>
            </a:r>
          </a:p>
          <a:p>
            <a:pPr eaLnBrk="1" hangingPunct="1">
              <a:lnSpc>
                <a:spcPct val="90000"/>
              </a:lnSpc>
            </a:pPr>
            <a:r>
              <a:rPr lang="zh-CN" altLang="en-US" sz="2400" b="1" dirty="0"/>
              <a:t>两种工作模式</a:t>
            </a:r>
          </a:p>
          <a:p>
            <a:pPr lvl="1" eaLnBrk="1" hangingPunct="1">
              <a:lnSpc>
                <a:spcPct val="90000"/>
              </a:lnSpc>
            </a:pPr>
            <a:r>
              <a:rPr lang="zh-CN" altLang="en-US" sz="2000" b="1" dirty="0"/>
              <a:t>主机通过集线器互连（</a:t>
            </a:r>
            <a:r>
              <a:rPr lang="en-US" altLang="zh-CN" sz="2000" b="1" dirty="0"/>
              <a:t>Hub</a:t>
            </a:r>
            <a:r>
              <a:rPr lang="zh-CN" altLang="en-US" sz="2000" b="1" dirty="0"/>
              <a:t>）</a:t>
            </a:r>
          </a:p>
          <a:p>
            <a:pPr lvl="1" eaLnBrk="1" hangingPunct="1">
              <a:lnSpc>
                <a:spcPct val="90000"/>
              </a:lnSpc>
            </a:pPr>
            <a:r>
              <a:rPr lang="zh-CN" altLang="en-US" sz="2000" b="1" dirty="0"/>
              <a:t>主机通过二层交换机互连（</a:t>
            </a:r>
            <a:r>
              <a:rPr lang="en-US" altLang="zh-CN" sz="2000" b="1" dirty="0"/>
              <a:t>Switch</a:t>
            </a:r>
            <a:r>
              <a:rPr lang="zh-CN" altLang="en-US" sz="2000" b="1"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7140" y="0"/>
            <a:ext cx="9019356" cy="6341045"/>
          </a:xfrm>
          <a:prstGeom prst="rect">
            <a:avLst/>
          </a:prstGeom>
        </p:spPr>
      </p:pic>
      <p:sp>
        <p:nvSpPr>
          <p:cNvPr id="235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EA37279-58C7-49C5-98F0-2268F1D764A5}" type="slidenum">
              <a:rPr lang="en-US" altLang="zh-CN" sz="1400" b="0"/>
              <a:pPr eaLnBrk="1" hangingPunct="1"/>
              <a:t>5</a:t>
            </a:fld>
            <a:endParaRPr lang="en-US" altLang="zh-CN" sz="1400" b="0"/>
          </a:p>
        </p:txBody>
      </p:sp>
      <p:sp>
        <p:nvSpPr>
          <p:cNvPr id="2" name="文本框 1"/>
          <p:cNvSpPr txBox="1"/>
          <p:nvPr/>
        </p:nvSpPr>
        <p:spPr>
          <a:xfrm>
            <a:off x="6012160" y="980728"/>
            <a:ext cx="2664296" cy="461665"/>
          </a:xfrm>
          <a:prstGeom prst="rect">
            <a:avLst/>
          </a:prstGeom>
          <a:noFill/>
        </p:spPr>
        <p:txBody>
          <a:bodyPr wrap="square" rtlCol="0">
            <a:spAutoFit/>
          </a:bodyPr>
          <a:lstStyle/>
          <a:p>
            <a:pPr algn="ctr"/>
            <a:r>
              <a:rPr lang="zh-CN" altLang="en-US" dirty="0"/>
              <a:t>几十到几千公里</a:t>
            </a:r>
          </a:p>
        </p:txBody>
      </p:sp>
      <p:sp>
        <p:nvSpPr>
          <p:cNvPr id="5" name="文本框 4"/>
          <p:cNvSpPr txBox="1"/>
          <p:nvPr/>
        </p:nvSpPr>
        <p:spPr>
          <a:xfrm>
            <a:off x="6282854" y="3150518"/>
            <a:ext cx="2664296" cy="461665"/>
          </a:xfrm>
          <a:prstGeom prst="rect">
            <a:avLst/>
          </a:prstGeom>
          <a:noFill/>
        </p:spPr>
        <p:txBody>
          <a:bodyPr wrap="square" rtlCol="0">
            <a:spAutoFit/>
          </a:bodyPr>
          <a:lstStyle/>
          <a:p>
            <a:pPr algn="ctr"/>
            <a:r>
              <a:rPr lang="en-US" altLang="zh-CN" dirty="0"/>
              <a:t>5</a:t>
            </a:r>
            <a:r>
              <a:rPr lang="zh-CN" altLang="en-US" dirty="0"/>
              <a:t>～</a:t>
            </a:r>
            <a:r>
              <a:rPr lang="en-US" altLang="zh-CN" dirty="0"/>
              <a:t>50</a:t>
            </a:r>
            <a:r>
              <a:rPr lang="zh-CN" altLang="en-US" dirty="0"/>
              <a:t>公里</a:t>
            </a:r>
          </a:p>
        </p:txBody>
      </p:sp>
      <p:sp>
        <p:nvSpPr>
          <p:cNvPr id="4" name="文本框 3"/>
          <p:cNvSpPr txBox="1"/>
          <p:nvPr/>
        </p:nvSpPr>
        <p:spPr>
          <a:xfrm>
            <a:off x="6840760" y="5157192"/>
            <a:ext cx="2267744" cy="461665"/>
          </a:xfrm>
          <a:prstGeom prst="rect">
            <a:avLst/>
          </a:prstGeom>
          <a:noFill/>
        </p:spPr>
        <p:txBody>
          <a:bodyPr wrap="square" rtlCol="0">
            <a:spAutoFit/>
          </a:bodyPr>
          <a:lstStyle/>
          <a:p>
            <a:r>
              <a:rPr lang="zh-CN" altLang="en-US" dirty="0"/>
              <a:t>几十米到</a:t>
            </a:r>
            <a:r>
              <a:rPr lang="en-US" altLang="zh-CN" dirty="0"/>
              <a:t>1</a:t>
            </a:r>
            <a:r>
              <a:rPr lang="zh-CN" altLang="en-US" dirty="0"/>
              <a:t>公里</a:t>
            </a:r>
          </a:p>
        </p:txBody>
      </p:sp>
      <p:sp>
        <p:nvSpPr>
          <p:cNvPr id="7" name="文本框 6"/>
          <p:cNvSpPr txBox="1"/>
          <p:nvPr/>
        </p:nvSpPr>
        <p:spPr>
          <a:xfrm>
            <a:off x="7956376" y="4221088"/>
            <a:ext cx="1152128" cy="461665"/>
          </a:xfrm>
          <a:prstGeom prst="rect">
            <a:avLst/>
          </a:prstGeom>
          <a:noFill/>
        </p:spPr>
        <p:txBody>
          <a:bodyPr wrap="square" rtlCol="0">
            <a:spAutoFit/>
          </a:bodyPr>
          <a:lstStyle/>
          <a:p>
            <a:r>
              <a:rPr lang="zh-CN" altLang="en-US" dirty="0"/>
              <a:t>局域网</a:t>
            </a:r>
          </a:p>
        </p:txBody>
      </p:sp>
      <p:sp>
        <p:nvSpPr>
          <p:cNvPr id="10" name="文本框 9"/>
          <p:cNvSpPr txBox="1"/>
          <p:nvPr/>
        </p:nvSpPr>
        <p:spPr>
          <a:xfrm>
            <a:off x="7884368" y="2031231"/>
            <a:ext cx="1152128" cy="461665"/>
          </a:xfrm>
          <a:prstGeom prst="rect">
            <a:avLst/>
          </a:prstGeom>
          <a:noFill/>
        </p:spPr>
        <p:txBody>
          <a:bodyPr wrap="square" rtlCol="0">
            <a:spAutoFit/>
          </a:bodyPr>
          <a:lstStyle/>
          <a:p>
            <a:r>
              <a:rPr lang="zh-CN" altLang="en-US" dirty="0"/>
              <a:t>城域网</a:t>
            </a:r>
          </a:p>
        </p:txBody>
      </p:sp>
      <p:sp>
        <p:nvSpPr>
          <p:cNvPr id="11" name="文本框 10"/>
          <p:cNvSpPr txBox="1"/>
          <p:nvPr/>
        </p:nvSpPr>
        <p:spPr>
          <a:xfrm>
            <a:off x="7956376" y="323118"/>
            <a:ext cx="1152128" cy="461665"/>
          </a:xfrm>
          <a:prstGeom prst="rect">
            <a:avLst/>
          </a:prstGeom>
          <a:noFill/>
        </p:spPr>
        <p:txBody>
          <a:bodyPr wrap="square" rtlCol="0">
            <a:spAutoFit/>
          </a:bodyPr>
          <a:lstStyle/>
          <a:p>
            <a:r>
              <a:rPr lang="zh-CN" altLang="en-US" dirty="0"/>
              <a:t>广域网</a:t>
            </a:r>
          </a:p>
        </p:txBody>
      </p:sp>
      <p:sp>
        <p:nvSpPr>
          <p:cNvPr id="6" name="文本框 5">
            <a:extLst>
              <a:ext uri="{FF2B5EF4-FFF2-40B4-BE49-F238E27FC236}">
                <a16:creationId xmlns="" xmlns:a16="http://schemas.microsoft.com/office/drawing/2014/main" id="{8B690B11-7A12-0D49-DB29-8F6E947A26E4}"/>
              </a:ext>
            </a:extLst>
          </p:cNvPr>
          <p:cNvSpPr txBox="1"/>
          <p:nvPr/>
        </p:nvSpPr>
        <p:spPr>
          <a:xfrm>
            <a:off x="6948264" y="5614088"/>
            <a:ext cx="2376264" cy="784830"/>
          </a:xfrm>
          <a:prstGeom prst="rect">
            <a:avLst/>
          </a:prstGeom>
          <a:noFill/>
        </p:spPr>
        <p:txBody>
          <a:bodyPr wrap="square" rtlCol="0">
            <a:spAutoFit/>
          </a:bodyPr>
          <a:lstStyle/>
          <a:p>
            <a:r>
              <a:rPr lang="en-US" altLang="zh-CN" sz="1800" dirty="0">
                <a:solidFill>
                  <a:srgbClr val="FF0000"/>
                </a:solidFill>
              </a:rPr>
              <a:t>IEEE 802.3 </a:t>
            </a:r>
            <a:r>
              <a:rPr lang="zh-CN" altLang="en-US" sz="1800" dirty="0">
                <a:solidFill>
                  <a:srgbClr val="FF0000"/>
                </a:solidFill>
              </a:rPr>
              <a:t>以太网</a:t>
            </a:r>
            <a:endParaRPr lang="en-US" altLang="zh-CN" sz="1800" dirty="0">
              <a:solidFill>
                <a:srgbClr val="FF0000"/>
              </a:solidFill>
            </a:endParaRPr>
          </a:p>
          <a:p>
            <a:r>
              <a:rPr lang="en-US" altLang="zh-CN" sz="1800" dirty="0">
                <a:solidFill>
                  <a:srgbClr val="FF0000"/>
                </a:solidFill>
              </a:rPr>
              <a:t>IEEE 802.11 </a:t>
            </a:r>
            <a:r>
              <a:rPr lang="en-US" altLang="zh-CN" sz="1800" dirty="0" err="1">
                <a:solidFill>
                  <a:srgbClr val="FF0000"/>
                </a:solidFill>
              </a:rPr>
              <a:t>WiFi</a:t>
            </a:r>
            <a:endParaRPr lang="zh-CN" altLang="en-US" sz="1800" dirty="0">
              <a:solidFill>
                <a:srgbClr val="FF0000"/>
              </a:solidFill>
            </a:endParaRPr>
          </a:p>
        </p:txBody>
      </p:sp>
      <p:sp>
        <p:nvSpPr>
          <p:cNvPr id="8" name="文本框 7">
            <a:extLst>
              <a:ext uri="{FF2B5EF4-FFF2-40B4-BE49-F238E27FC236}">
                <a16:creationId xmlns="" xmlns:a16="http://schemas.microsoft.com/office/drawing/2014/main" id="{5B0050C4-2142-2627-B360-FCABF46297DB}"/>
              </a:ext>
            </a:extLst>
          </p:cNvPr>
          <p:cNvSpPr txBox="1"/>
          <p:nvPr/>
        </p:nvSpPr>
        <p:spPr>
          <a:xfrm>
            <a:off x="6588224" y="3573016"/>
            <a:ext cx="2664296" cy="369332"/>
          </a:xfrm>
          <a:prstGeom prst="rect">
            <a:avLst/>
          </a:prstGeom>
          <a:noFill/>
        </p:spPr>
        <p:txBody>
          <a:bodyPr wrap="square" rtlCol="0">
            <a:spAutoFit/>
          </a:bodyPr>
          <a:lstStyle/>
          <a:p>
            <a:r>
              <a:rPr lang="en-US" altLang="zh-CN" sz="1800" dirty="0">
                <a:solidFill>
                  <a:srgbClr val="FF0000"/>
                </a:solidFill>
              </a:rPr>
              <a:t>IEEE 802.16 </a:t>
            </a:r>
            <a:r>
              <a:rPr lang="en-US" altLang="zh-CN" sz="1800" dirty="0" err="1">
                <a:solidFill>
                  <a:srgbClr val="FF0000"/>
                </a:solidFill>
              </a:rPr>
              <a:t>WiMax</a:t>
            </a:r>
            <a:endParaRPr lang="en-US" altLang="zh-CN" sz="18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429C2BF-D6A1-4111-B4B9-6F65BEBDD2E2}" type="slidenum">
              <a:rPr lang="en-US" altLang="zh-CN" sz="1400" b="0"/>
              <a:pPr eaLnBrk="1" hangingPunct="1"/>
              <a:t>50</a:t>
            </a:fld>
            <a:endParaRPr lang="en-US" altLang="zh-CN" sz="1400" b="0"/>
          </a:p>
        </p:txBody>
      </p:sp>
      <p:sp>
        <p:nvSpPr>
          <p:cNvPr id="5127" name="Rectangle 2"/>
          <p:cNvSpPr>
            <a:spLocks noGrp="1" noChangeArrowheads="1"/>
          </p:cNvSpPr>
          <p:nvPr>
            <p:ph type="title"/>
          </p:nvPr>
        </p:nvSpPr>
        <p:spPr/>
        <p:txBody>
          <a:bodyPr/>
          <a:lstStyle/>
          <a:p>
            <a:pPr eaLnBrk="1" hangingPunct="1"/>
            <a:r>
              <a:rPr lang="zh-CN" altLang="en-US"/>
              <a:t>集线器互连</a:t>
            </a:r>
          </a:p>
        </p:txBody>
      </p:sp>
      <p:sp>
        <p:nvSpPr>
          <p:cNvPr id="5128" name="Rectangle 3"/>
          <p:cNvSpPr>
            <a:spLocks noGrp="1" noChangeArrowheads="1"/>
          </p:cNvSpPr>
          <p:nvPr>
            <p:ph type="body" idx="1"/>
          </p:nvPr>
        </p:nvSpPr>
        <p:spPr>
          <a:xfrm>
            <a:off x="1182688" y="2017713"/>
            <a:ext cx="7772400" cy="1482725"/>
          </a:xfrm>
        </p:spPr>
        <p:txBody>
          <a:bodyPr/>
          <a:lstStyle/>
          <a:p>
            <a:pPr eaLnBrk="1" hangingPunct="1">
              <a:lnSpc>
                <a:spcPct val="90000"/>
              </a:lnSpc>
            </a:pPr>
            <a:r>
              <a:rPr lang="en-US" altLang="zh-CN" sz="2400" b="1"/>
              <a:t>CSMA/CD</a:t>
            </a:r>
            <a:r>
              <a:rPr lang="zh-CN" altLang="en-US" sz="2400" b="1"/>
              <a:t>机制：集线器的所有端口在逻辑上都连在一起，构成一个冲突（碰撞）域</a:t>
            </a:r>
          </a:p>
          <a:p>
            <a:pPr eaLnBrk="1" hangingPunct="1">
              <a:lnSpc>
                <a:spcPct val="90000"/>
              </a:lnSpc>
            </a:pPr>
            <a:r>
              <a:rPr lang="zh-CN" altLang="en-US" sz="2400" b="1"/>
              <a:t>半双工通信：在同一时刻只有一台主机可以发送数据 </a:t>
            </a:r>
          </a:p>
        </p:txBody>
      </p:sp>
      <p:sp>
        <p:nvSpPr>
          <p:cNvPr id="5129" name="Rectangle 5"/>
          <p:cNvSpPr>
            <a:spLocks noChangeArrowheads="1"/>
          </p:cNvSpPr>
          <p:nvPr/>
        </p:nvSpPr>
        <p:spPr bwMode="auto">
          <a:xfrm>
            <a:off x="2339975" y="4005263"/>
            <a:ext cx="4176713"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0" name="Oval 6"/>
          <p:cNvSpPr>
            <a:spLocks noChangeArrowheads="1"/>
          </p:cNvSpPr>
          <p:nvPr/>
        </p:nvSpPr>
        <p:spPr bwMode="auto">
          <a:xfrm>
            <a:off x="2555875" y="43656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1" name="Oval 7"/>
          <p:cNvSpPr>
            <a:spLocks noChangeArrowheads="1"/>
          </p:cNvSpPr>
          <p:nvPr/>
        </p:nvSpPr>
        <p:spPr bwMode="auto">
          <a:xfrm>
            <a:off x="3419475" y="43656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2" name="Oval 8"/>
          <p:cNvSpPr>
            <a:spLocks noChangeArrowheads="1"/>
          </p:cNvSpPr>
          <p:nvPr/>
        </p:nvSpPr>
        <p:spPr bwMode="auto">
          <a:xfrm>
            <a:off x="4356100" y="43656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3" name="Oval 9"/>
          <p:cNvSpPr>
            <a:spLocks noChangeArrowheads="1"/>
          </p:cNvSpPr>
          <p:nvPr/>
        </p:nvSpPr>
        <p:spPr bwMode="auto">
          <a:xfrm>
            <a:off x="5221288" y="4365625"/>
            <a:ext cx="144462"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4" name="Oval 10"/>
          <p:cNvSpPr>
            <a:spLocks noChangeArrowheads="1"/>
          </p:cNvSpPr>
          <p:nvPr/>
        </p:nvSpPr>
        <p:spPr bwMode="auto">
          <a:xfrm>
            <a:off x="6084888" y="4365625"/>
            <a:ext cx="144462"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35" name="Text Box 11"/>
          <p:cNvSpPr txBox="1">
            <a:spLocks noChangeArrowheads="1"/>
          </p:cNvSpPr>
          <p:nvPr/>
        </p:nvSpPr>
        <p:spPr bwMode="auto">
          <a:xfrm>
            <a:off x="2555875" y="40052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a:latin typeface="Arial" panose="020B0604020202020204" pitchFamily="34" charset="0"/>
              </a:rPr>
              <a:t>最大</a:t>
            </a:r>
            <a:r>
              <a:rPr lang="en-US" altLang="zh-CN" sz="2000">
                <a:latin typeface="Arial" panose="020B0604020202020204" pitchFamily="34" charset="0"/>
              </a:rPr>
              <a:t>100Mbps</a:t>
            </a:r>
          </a:p>
        </p:txBody>
      </p:sp>
      <p:graphicFrame>
        <p:nvGraphicFramePr>
          <p:cNvPr id="5122" name="Object 12"/>
          <p:cNvGraphicFramePr>
            <a:graphicFrameLocks noChangeAspect="1"/>
          </p:cNvGraphicFramePr>
          <p:nvPr/>
        </p:nvGraphicFramePr>
        <p:xfrm>
          <a:off x="2341563" y="5373688"/>
          <a:ext cx="503237" cy="465137"/>
        </p:xfrm>
        <a:graphic>
          <a:graphicData uri="http://schemas.openxmlformats.org/presentationml/2006/ole">
            <mc:AlternateContent xmlns:mc="http://schemas.openxmlformats.org/markup-compatibility/2006">
              <mc:Choice xmlns:v="urn:schemas-microsoft-com:vml" Requires="v">
                <p:oleObj spid="_x0000_s4238" name="Visio" r:id="rId3" imgW="366674" imgH="338328" progId="Visio.Drawing.11">
                  <p:embed/>
                </p:oleObj>
              </mc:Choice>
              <mc:Fallback>
                <p:oleObj name="Visio" r:id="rId3" imgW="366674" imgH="338328" progId="Visio.Drawing.11">
                  <p:embed/>
                  <p:pic>
                    <p:nvPicPr>
                      <p:cNvPr id="0" name="Picture 7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5373688"/>
                        <a:ext cx="50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3"/>
          <p:cNvGraphicFramePr>
            <a:graphicFrameLocks noChangeAspect="1"/>
          </p:cNvGraphicFramePr>
          <p:nvPr/>
        </p:nvGraphicFramePr>
        <p:xfrm>
          <a:off x="3205163" y="5340350"/>
          <a:ext cx="503237" cy="465138"/>
        </p:xfrm>
        <a:graphic>
          <a:graphicData uri="http://schemas.openxmlformats.org/presentationml/2006/ole">
            <mc:AlternateContent xmlns:mc="http://schemas.openxmlformats.org/markup-compatibility/2006">
              <mc:Choice xmlns:v="urn:schemas-microsoft-com:vml" Requires="v">
                <p:oleObj spid="_x0000_s4239" name="Visio" r:id="rId5" imgW="366674" imgH="338328" progId="Visio.Drawing.11">
                  <p:embed/>
                </p:oleObj>
              </mc:Choice>
              <mc:Fallback>
                <p:oleObj name="Visio" r:id="rId5" imgW="366674" imgH="338328" progId="Visio.Drawing.11">
                  <p:embed/>
                  <p:pic>
                    <p:nvPicPr>
                      <p:cNvPr id="0" name="Picture 7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5340350"/>
                        <a:ext cx="50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14"/>
          <p:cNvGraphicFramePr>
            <a:graphicFrameLocks noChangeAspect="1"/>
          </p:cNvGraphicFramePr>
          <p:nvPr/>
        </p:nvGraphicFramePr>
        <p:xfrm>
          <a:off x="5005388" y="5340350"/>
          <a:ext cx="503237" cy="465138"/>
        </p:xfrm>
        <a:graphic>
          <a:graphicData uri="http://schemas.openxmlformats.org/presentationml/2006/ole">
            <mc:AlternateContent xmlns:mc="http://schemas.openxmlformats.org/markup-compatibility/2006">
              <mc:Choice xmlns:v="urn:schemas-microsoft-com:vml" Requires="v">
                <p:oleObj spid="_x0000_s4240" name="Visio" r:id="rId6" imgW="366674" imgH="338328" progId="Visio.Drawing.11">
                  <p:embed/>
                </p:oleObj>
              </mc:Choice>
              <mc:Fallback>
                <p:oleObj name="Visio" r:id="rId6" imgW="366674" imgH="338328" progId="Visio.Drawing.11">
                  <p:embed/>
                  <p:pic>
                    <p:nvPicPr>
                      <p:cNvPr id="0" name="Picture 7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5340350"/>
                        <a:ext cx="50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15"/>
          <p:cNvGraphicFramePr>
            <a:graphicFrameLocks noChangeAspect="1"/>
          </p:cNvGraphicFramePr>
          <p:nvPr/>
        </p:nvGraphicFramePr>
        <p:xfrm>
          <a:off x="5940425" y="5340350"/>
          <a:ext cx="503238" cy="465138"/>
        </p:xfrm>
        <a:graphic>
          <a:graphicData uri="http://schemas.openxmlformats.org/presentationml/2006/ole">
            <mc:AlternateContent xmlns:mc="http://schemas.openxmlformats.org/markup-compatibility/2006">
              <mc:Choice xmlns:v="urn:schemas-microsoft-com:vml" Requires="v">
                <p:oleObj spid="_x0000_s4241" name="Visio" r:id="rId7" imgW="366674" imgH="338328" progId="Visio.Drawing.11">
                  <p:embed/>
                </p:oleObj>
              </mc:Choice>
              <mc:Fallback>
                <p:oleObj name="Visio" r:id="rId7" imgW="366674" imgH="338328" progId="Visio.Drawing.11">
                  <p:embed/>
                  <p:pic>
                    <p:nvPicPr>
                      <p:cNvPr id="0" name="Picture 7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5340350"/>
                        <a:ext cx="50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6" name="Line 16"/>
          <p:cNvSpPr>
            <a:spLocks noChangeShapeType="1"/>
          </p:cNvSpPr>
          <p:nvPr/>
        </p:nvSpPr>
        <p:spPr bwMode="auto">
          <a:xfrm>
            <a:off x="2628900" y="4437063"/>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37" name="Line 17"/>
          <p:cNvSpPr>
            <a:spLocks noChangeShapeType="1"/>
          </p:cNvSpPr>
          <p:nvPr/>
        </p:nvSpPr>
        <p:spPr bwMode="auto">
          <a:xfrm>
            <a:off x="3492500" y="4508500"/>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38" name="Line 18"/>
          <p:cNvSpPr>
            <a:spLocks noChangeShapeType="1"/>
          </p:cNvSpPr>
          <p:nvPr/>
        </p:nvSpPr>
        <p:spPr bwMode="auto">
          <a:xfrm flipV="1">
            <a:off x="2771775" y="4581525"/>
            <a:ext cx="3384550" cy="15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39" name="Line 19"/>
          <p:cNvSpPr>
            <a:spLocks noChangeShapeType="1"/>
          </p:cNvSpPr>
          <p:nvPr/>
        </p:nvSpPr>
        <p:spPr bwMode="auto">
          <a:xfrm>
            <a:off x="5292725" y="4508500"/>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40" name="Line 20"/>
          <p:cNvSpPr>
            <a:spLocks noChangeShapeType="1"/>
          </p:cNvSpPr>
          <p:nvPr/>
        </p:nvSpPr>
        <p:spPr bwMode="auto">
          <a:xfrm>
            <a:off x="6156325" y="4437063"/>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41" name="Line 21"/>
          <p:cNvSpPr>
            <a:spLocks noChangeShapeType="1"/>
          </p:cNvSpPr>
          <p:nvPr/>
        </p:nvSpPr>
        <p:spPr bwMode="auto">
          <a:xfrm>
            <a:off x="2771775" y="4581525"/>
            <a:ext cx="0" cy="863600"/>
          </a:xfrm>
          <a:prstGeom prst="line">
            <a:avLst/>
          </a:prstGeom>
          <a:noFill/>
          <a:ln w="381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42" name="Text Box 22"/>
          <p:cNvSpPr txBox="1">
            <a:spLocks noChangeArrowheads="1"/>
          </p:cNvSpPr>
          <p:nvPr/>
        </p:nvSpPr>
        <p:spPr bwMode="auto">
          <a:xfrm>
            <a:off x="2052638" y="5518150"/>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A</a:t>
            </a:r>
          </a:p>
        </p:txBody>
      </p:sp>
      <p:sp>
        <p:nvSpPr>
          <p:cNvPr id="5143" name="Text Box 23"/>
          <p:cNvSpPr txBox="1">
            <a:spLocks noChangeArrowheads="1"/>
          </p:cNvSpPr>
          <p:nvPr/>
        </p:nvSpPr>
        <p:spPr bwMode="auto">
          <a:xfrm>
            <a:off x="2916238" y="5518150"/>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5144" name="Text Box 24"/>
          <p:cNvSpPr txBox="1">
            <a:spLocks noChangeArrowheads="1"/>
          </p:cNvSpPr>
          <p:nvPr/>
        </p:nvSpPr>
        <p:spPr bwMode="auto">
          <a:xfrm>
            <a:off x="4716463" y="5518150"/>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C</a:t>
            </a:r>
          </a:p>
        </p:txBody>
      </p:sp>
      <p:sp>
        <p:nvSpPr>
          <p:cNvPr id="5145" name="Text Box 25"/>
          <p:cNvSpPr txBox="1">
            <a:spLocks noChangeArrowheads="1"/>
          </p:cNvSpPr>
          <p:nvPr/>
        </p:nvSpPr>
        <p:spPr bwMode="auto">
          <a:xfrm>
            <a:off x="5653088" y="5518150"/>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D</a:t>
            </a:r>
          </a:p>
        </p:txBody>
      </p:sp>
      <p:sp>
        <p:nvSpPr>
          <p:cNvPr id="5146" name="Line 26"/>
          <p:cNvSpPr>
            <a:spLocks noChangeShapeType="1"/>
          </p:cNvSpPr>
          <p:nvPr/>
        </p:nvSpPr>
        <p:spPr bwMode="auto">
          <a:xfrm>
            <a:off x="2555875" y="4437063"/>
            <a:ext cx="381635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5147" name="Line 27"/>
          <p:cNvSpPr>
            <a:spLocks noChangeShapeType="1"/>
          </p:cNvSpPr>
          <p:nvPr/>
        </p:nvSpPr>
        <p:spPr bwMode="auto">
          <a:xfrm>
            <a:off x="3636963" y="4581525"/>
            <a:ext cx="0" cy="863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148" name="Line 28"/>
          <p:cNvSpPr>
            <a:spLocks noChangeShapeType="1"/>
          </p:cNvSpPr>
          <p:nvPr/>
        </p:nvSpPr>
        <p:spPr bwMode="auto">
          <a:xfrm>
            <a:off x="4429125" y="4581525"/>
            <a:ext cx="0" cy="863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149" name="Line 29"/>
          <p:cNvSpPr>
            <a:spLocks noChangeShapeType="1"/>
          </p:cNvSpPr>
          <p:nvPr/>
        </p:nvSpPr>
        <p:spPr bwMode="auto">
          <a:xfrm>
            <a:off x="5437188" y="4581525"/>
            <a:ext cx="0" cy="863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150" name="Line 30"/>
          <p:cNvSpPr>
            <a:spLocks noChangeShapeType="1"/>
          </p:cNvSpPr>
          <p:nvPr/>
        </p:nvSpPr>
        <p:spPr bwMode="auto">
          <a:xfrm>
            <a:off x="6084888" y="4581525"/>
            <a:ext cx="0" cy="863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5151" name="Oval 31"/>
          <p:cNvSpPr>
            <a:spLocks noChangeArrowheads="1"/>
          </p:cNvSpPr>
          <p:nvPr/>
        </p:nvSpPr>
        <p:spPr bwMode="auto">
          <a:xfrm>
            <a:off x="1692275" y="4365625"/>
            <a:ext cx="5329238" cy="201612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5152" name="Text Box 32"/>
          <p:cNvSpPr txBox="1">
            <a:spLocks noChangeArrowheads="1"/>
          </p:cNvSpPr>
          <p:nvPr/>
        </p:nvSpPr>
        <p:spPr bwMode="auto">
          <a:xfrm>
            <a:off x="3421063" y="5876925"/>
            <a:ext cx="187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a:latin typeface="Arial" panose="020B0604020202020204" pitchFamily="34" charset="0"/>
              </a:rPr>
              <a:t>冲突域</a:t>
            </a:r>
          </a:p>
        </p:txBody>
      </p:sp>
      <p:sp>
        <p:nvSpPr>
          <p:cNvPr id="5153" name="Line 33"/>
          <p:cNvSpPr>
            <a:spLocks noChangeShapeType="1"/>
          </p:cNvSpPr>
          <p:nvPr/>
        </p:nvSpPr>
        <p:spPr bwMode="auto">
          <a:xfrm flipH="1">
            <a:off x="6011863" y="3644900"/>
            <a:ext cx="64770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54" name="Text Box 34"/>
          <p:cNvSpPr txBox="1">
            <a:spLocks noChangeArrowheads="1"/>
          </p:cNvSpPr>
          <p:nvPr/>
        </p:nvSpPr>
        <p:spPr bwMode="auto">
          <a:xfrm>
            <a:off x="6659563" y="3357563"/>
            <a:ext cx="792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800" b="0"/>
              <a:t>Bus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96E4482D-186E-4E70-8DAC-1CEB4B6C494A}" type="slidenum">
              <a:rPr lang="en-US" altLang="zh-CN" sz="1400" b="0"/>
              <a:pPr eaLnBrk="1" hangingPunct="1"/>
              <a:t>51</a:t>
            </a:fld>
            <a:endParaRPr lang="en-US" altLang="zh-CN" sz="1400" b="0"/>
          </a:p>
        </p:txBody>
      </p:sp>
      <p:sp>
        <p:nvSpPr>
          <p:cNvPr id="6151" name="Rectangle 2"/>
          <p:cNvSpPr>
            <a:spLocks noGrp="1" noChangeArrowheads="1"/>
          </p:cNvSpPr>
          <p:nvPr>
            <p:ph type="title"/>
          </p:nvPr>
        </p:nvSpPr>
        <p:spPr/>
        <p:txBody>
          <a:bodyPr/>
          <a:lstStyle/>
          <a:p>
            <a:pPr eaLnBrk="1" hangingPunct="1"/>
            <a:r>
              <a:rPr lang="zh-CN" altLang="en-US"/>
              <a:t>交换机互连</a:t>
            </a:r>
          </a:p>
        </p:txBody>
      </p:sp>
      <p:sp>
        <p:nvSpPr>
          <p:cNvPr id="6152" name="Rectangle 3"/>
          <p:cNvSpPr>
            <a:spLocks noGrp="1" noChangeArrowheads="1"/>
          </p:cNvSpPr>
          <p:nvPr>
            <p:ph type="body" idx="1"/>
          </p:nvPr>
        </p:nvSpPr>
        <p:spPr>
          <a:xfrm>
            <a:off x="1182688" y="2017713"/>
            <a:ext cx="7772400" cy="1843087"/>
          </a:xfrm>
        </p:spPr>
        <p:txBody>
          <a:bodyPr/>
          <a:lstStyle/>
          <a:p>
            <a:pPr eaLnBrk="1" hangingPunct="1">
              <a:lnSpc>
                <a:spcPct val="90000"/>
              </a:lnSpc>
            </a:pPr>
            <a:r>
              <a:rPr lang="zh-CN" altLang="en-US" sz="2400" b="1"/>
              <a:t>不需要使用</a:t>
            </a:r>
            <a:r>
              <a:rPr lang="en-US" altLang="zh-CN" sz="2400" b="1"/>
              <a:t>CSMA/CD</a:t>
            </a:r>
            <a:r>
              <a:rPr lang="zh-CN" altLang="en-US" sz="2400" b="1"/>
              <a:t>机制：连接在交换机上的每台主机都构成了一个单独的冲突域 </a:t>
            </a:r>
          </a:p>
          <a:p>
            <a:pPr eaLnBrk="1" hangingPunct="1">
              <a:lnSpc>
                <a:spcPct val="90000"/>
              </a:lnSpc>
            </a:pPr>
            <a:r>
              <a:rPr lang="zh-CN" altLang="en-US" sz="2400" b="1"/>
              <a:t>全双工：发送和接收过程是分开的</a:t>
            </a:r>
          </a:p>
          <a:p>
            <a:pPr lvl="1" eaLnBrk="1" hangingPunct="1">
              <a:lnSpc>
                <a:spcPct val="90000"/>
              </a:lnSpc>
            </a:pPr>
            <a:r>
              <a:rPr lang="zh-CN" altLang="en-US" sz="2000" b="1"/>
              <a:t>例如</a:t>
            </a:r>
            <a:r>
              <a:rPr lang="en-US" altLang="zh-CN" sz="2000" b="1"/>
              <a:t>100Base-TX</a:t>
            </a:r>
            <a:r>
              <a:rPr lang="zh-CN" altLang="en-US" sz="2000" b="1"/>
              <a:t>，有两对双绞线，一对用于发送，一对用于接收 </a:t>
            </a:r>
          </a:p>
        </p:txBody>
      </p:sp>
      <p:sp>
        <p:nvSpPr>
          <p:cNvPr id="6153" name="Rectangle 5"/>
          <p:cNvSpPr>
            <a:spLocks noChangeArrowheads="1"/>
          </p:cNvSpPr>
          <p:nvPr/>
        </p:nvSpPr>
        <p:spPr bwMode="auto">
          <a:xfrm>
            <a:off x="1403350" y="3933825"/>
            <a:ext cx="4176713"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4" name="Oval 6"/>
          <p:cNvSpPr>
            <a:spLocks noChangeArrowheads="1"/>
          </p:cNvSpPr>
          <p:nvPr/>
        </p:nvSpPr>
        <p:spPr bwMode="auto">
          <a:xfrm>
            <a:off x="1619250" y="45815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5" name="Oval 7"/>
          <p:cNvSpPr>
            <a:spLocks noChangeArrowheads="1"/>
          </p:cNvSpPr>
          <p:nvPr/>
        </p:nvSpPr>
        <p:spPr bwMode="auto">
          <a:xfrm>
            <a:off x="2482850" y="45815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6" name="Oval 8"/>
          <p:cNvSpPr>
            <a:spLocks noChangeArrowheads="1"/>
          </p:cNvSpPr>
          <p:nvPr/>
        </p:nvSpPr>
        <p:spPr bwMode="auto">
          <a:xfrm>
            <a:off x="3419475" y="4581525"/>
            <a:ext cx="144463"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7" name="Oval 9"/>
          <p:cNvSpPr>
            <a:spLocks noChangeArrowheads="1"/>
          </p:cNvSpPr>
          <p:nvPr/>
        </p:nvSpPr>
        <p:spPr bwMode="auto">
          <a:xfrm>
            <a:off x="4284663" y="4581525"/>
            <a:ext cx="144462"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8" name="Oval 10"/>
          <p:cNvSpPr>
            <a:spLocks noChangeArrowheads="1"/>
          </p:cNvSpPr>
          <p:nvPr/>
        </p:nvSpPr>
        <p:spPr bwMode="auto">
          <a:xfrm>
            <a:off x="5148263" y="4581525"/>
            <a:ext cx="144462" cy="144463"/>
          </a:xfrm>
          <a:prstGeom prst="ellipse">
            <a:avLst/>
          </a:prstGeom>
          <a:solidFill>
            <a:srgbClr val="000000"/>
          </a:solidFill>
          <a:ln w="9525" algn="ctr">
            <a:solidFill>
              <a:srgbClr val="000000"/>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
        <p:nvSpPr>
          <p:cNvPr id="6159" name="Text Box 11"/>
          <p:cNvSpPr txBox="1">
            <a:spLocks noChangeArrowheads="1"/>
          </p:cNvSpPr>
          <p:nvPr/>
        </p:nvSpPr>
        <p:spPr bwMode="auto">
          <a:xfrm>
            <a:off x="1619250" y="3933825"/>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a:latin typeface="Arial" panose="020B0604020202020204" pitchFamily="34" charset="0"/>
              </a:rPr>
              <a:t>背板容量：</a:t>
            </a:r>
            <a:r>
              <a:rPr lang="en-US" altLang="zh-CN" sz="2000">
                <a:latin typeface="Arial" panose="020B0604020202020204" pitchFamily="34" charset="0"/>
              </a:rPr>
              <a:t>NX100Mbps</a:t>
            </a:r>
          </a:p>
        </p:txBody>
      </p:sp>
      <p:graphicFrame>
        <p:nvGraphicFramePr>
          <p:cNvPr id="6146" name="Object 12"/>
          <p:cNvGraphicFramePr>
            <a:graphicFrameLocks noChangeAspect="1"/>
          </p:cNvGraphicFramePr>
          <p:nvPr/>
        </p:nvGraphicFramePr>
        <p:xfrm>
          <a:off x="1404938" y="5302250"/>
          <a:ext cx="503237" cy="465138"/>
        </p:xfrm>
        <a:graphic>
          <a:graphicData uri="http://schemas.openxmlformats.org/presentationml/2006/ole">
            <mc:AlternateContent xmlns:mc="http://schemas.openxmlformats.org/markup-compatibility/2006">
              <mc:Choice xmlns:v="urn:schemas-microsoft-com:vml" Requires="v">
                <p:oleObj spid="_x0000_s5262" name="Visio" r:id="rId3" imgW="366674" imgH="338328" progId="Visio.Drawing.11">
                  <p:embed/>
                </p:oleObj>
              </mc:Choice>
              <mc:Fallback>
                <p:oleObj name="Visio" r:id="rId3" imgW="366674" imgH="338328" progId="Visio.Drawing.11">
                  <p:embed/>
                  <p:pic>
                    <p:nvPicPr>
                      <p:cNvPr id="0" name="Picture 7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5302250"/>
                        <a:ext cx="50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3"/>
          <p:cNvGraphicFramePr>
            <a:graphicFrameLocks noChangeAspect="1"/>
          </p:cNvGraphicFramePr>
          <p:nvPr/>
        </p:nvGraphicFramePr>
        <p:xfrm>
          <a:off x="2268538" y="5268913"/>
          <a:ext cx="503237" cy="465137"/>
        </p:xfrm>
        <a:graphic>
          <a:graphicData uri="http://schemas.openxmlformats.org/presentationml/2006/ole">
            <mc:AlternateContent xmlns:mc="http://schemas.openxmlformats.org/markup-compatibility/2006">
              <mc:Choice xmlns:v="urn:schemas-microsoft-com:vml" Requires="v">
                <p:oleObj spid="_x0000_s5263" name="Visio" r:id="rId5" imgW="366674" imgH="338328" progId="Visio.Drawing.11">
                  <p:embed/>
                </p:oleObj>
              </mc:Choice>
              <mc:Fallback>
                <p:oleObj name="Visio" r:id="rId5" imgW="366674" imgH="338328" progId="Visio.Drawing.11">
                  <p:embed/>
                  <p:pic>
                    <p:nvPicPr>
                      <p:cNvPr id="0" name="Picture 7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5268913"/>
                        <a:ext cx="50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4"/>
          <p:cNvGraphicFramePr>
            <a:graphicFrameLocks noChangeAspect="1"/>
          </p:cNvGraphicFramePr>
          <p:nvPr/>
        </p:nvGraphicFramePr>
        <p:xfrm>
          <a:off x="4068763" y="5268913"/>
          <a:ext cx="503237" cy="465137"/>
        </p:xfrm>
        <a:graphic>
          <a:graphicData uri="http://schemas.openxmlformats.org/presentationml/2006/ole">
            <mc:AlternateContent xmlns:mc="http://schemas.openxmlformats.org/markup-compatibility/2006">
              <mc:Choice xmlns:v="urn:schemas-microsoft-com:vml" Requires="v">
                <p:oleObj spid="_x0000_s5264" name="Visio" r:id="rId6" imgW="366674" imgH="338328" progId="Visio.Drawing.11">
                  <p:embed/>
                </p:oleObj>
              </mc:Choice>
              <mc:Fallback>
                <p:oleObj name="Visio" r:id="rId6" imgW="366674" imgH="338328" progId="Visio.Drawing.11">
                  <p:embed/>
                  <p:pic>
                    <p:nvPicPr>
                      <p:cNvPr id="0" name="Picture 7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5268913"/>
                        <a:ext cx="50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15"/>
          <p:cNvGraphicFramePr>
            <a:graphicFrameLocks noChangeAspect="1"/>
          </p:cNvGraphicFramePr>
          <p:nvPr/>
        </p:nvGraphicFramePr>
        <p:xfrm>
          <a:off x="5003800" y="5268913"/>
          <a:ext cx="503238" cy="465137"/>
        </p:xfrm>
        <a:graphic>
          <a:graphicData uri="http://schemas.openxmlformats.org/presentationml/2006/ole">
            <mc:AlternateContent xmlns:mc="http://schemas.openxmlformats.org/markup-compatibility/2006">
              <mc:Choice xmlns:v="urn:schemas-microsoft-com:vml" Requires="v">
                <p:oleObj spid="_x0000_s5265" name="Visio" r:id="rId7" imgW="366674" imgH="338328" progId="Visio.Drawing.11">
                  <p:embed/>
                </p:oleObj>
              </mc:Choice>
              <mc:Fallback>
                <p:oleObj name="Visio" r:id="rId7" imgW="366674" imgH="338328" progId="Visio.Drawing.11">
                  <p:embed/>
                  <p:pic>
                    <p:nvPicPr>
                      <p:cNvPr id="0" name="Picture 7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268913"/>
                        <a:ext cx="50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0" name="Line 16"/>
          <p:cNvSpPr>
            <a:spLocks noChangeShapeType="1"/>
          </p:cNvSpPr>
          <p:nvPr/>
        </p:nvSpPr>
        <p:spPr bwMode="auto">
          <a:xfrm>
            <a:off x="1692275" y="472598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1" name="Line 17"/>
          <p:cNvSpPr>
            <a:spLocks noChangeShapeType="1"/>
          </p:cNvSpPr>
          <p:nvPr/>
        </p:nvSpPr>
        <p:spPr bwMode="auto">
          <a:xfrm>
            <a:off x="2555875" y="472598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2" name="Line 18"/>
          <p:cNvSpPr>
            <a:spLocks noChangeShapeType="1"/>
          </p:cNvSpPr>
          <p:nvPr/>
        </p:nvSpPr>
        <p:spPr bwMode="auto">
          <a:xfrm>
            <a:off x="1835150" y="4654550"/>
            <a:ext cx="576263"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3" name="Line 19"/>
          <p:cNvSpPr>
            <a:spLocks noChangeShapeType="1"/>
          </p:cNvSpPr>
          <p:nvPr/>
        </p:nvSpPr>
        <p:spPr bwMode="auto">
          <a:xfrm>
            <a:off x="4357688" y="4654550"/>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4" name="Line 20"/>
          <p:cNvSpPr>
            <a:spLocks noChangeShapeType="1"/>
          </p:cNvSpPr>
          <p:nvPr/>
        </p:nvSpPr>
        <p:spPr bwMode="auto">
          <a:xfrm>
            <a:off x="4356100" y="4654550"/>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5" name="Line 21"/>
          <p:cNvSpPr>
            <a:spLocks noChangeShapeType="1"/>
          </p:cNvSpPr>
          <p:nvPr/>
        </p:nvSpPr>
        <p:spPr bwMode="auto">
          <a:xfrm>
            <a:off x="5219700" y="4654550"/>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6" name="Line 22"/>
          <p:cNvSpPr>
            <a:spLocks noChangeShapeType="1"/>
          </p:cNvSpPr>
          <p:nvPr/>
        </p:nvSpPr>
        <p:spPr bwMode="auto">
          <a:xfrm>
            <a:off x="1835150" y="4654550"/>
            <a:ext cx="0" cy="719138"/>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6167" name="Line 23"/>
          <p:cNvSpPr>
            <a:spLocks noChangeShapeType="1"/>
          </p:cNvSpPr>
          <p:nvPr/>
        </p:nvSpPr>
        <p:spPr bwMode="auto">
          <a:xfrm>
            <a:off x="2411413" y="4654550"/>
            <a:ext cx="0" cy="6477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68" name="Text Box 25"/>
          <p:cNvSpPr txBox="1">
            <a:spLocks noChangeArrowheads="1"/>
          </p:cNvSpPr>
          <p:nvPr/>
        </p:nvSpPr>
        <p:spPr bwMode="auto">
          <a:xfrm>
            <a:off x="1979613" y="5446713"/>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B</a:t>
            </a:r>
          </a:p>
        </p:txBody>
      </p:sp>
      <p:sp>
        <p:nvSpPr>
          <p:cNvPr id="6169" name="Text Box 26"/>
          <p:cNvSpPr txBox="1">
            <a:spLocks noChangeArrowheads="1"/>
          </p:cNvSpPr>
          <p:nvPr/>
        </p:nvSpPr>
        <p:spPr bwMode="auto">
          <a:xfrm>
            <a:off x="3779838" y="5446713"/>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C</a:t>
            </a:r>
          </a:p>
        </p:txBody>
      </p:sp>
      <p:sp>
        <p:nvSpPr>
          <p:cNvPr id="6170" name="Text Box 27"/>
          <p:cNvSpPr txBox="1">
            <a:spLocks noChangeArrowheads="1"/>
          </p:cNvSpPr>
          <p:nvPr/>
        </p:nvSpPr>
        <p:spPr bwMode="auto">
          <a:xfrm>
            <a:off x="4716463" y="5446713"/>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D</a:t>
            </a:r>
          </a:p>
        </p:txBody>
      </p:sp>
      <p:sp>
        <p:nvSpPr>
          <p:cNvPr id="6171" name="Line 28"/>
          <p:cNvSpPr>
            <a:spLocks noChangeShapeType="1"/>
          </p:cNvSpPr>
          <p:nvPr/>
        </p:nvSpPr>
        <p:spPr bwMode="auto">
          <a:xfrm>
            <a:off x="4500563" y="4725988"/>
            <a:ext cx="57626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72" name="Line 29"/>
          <p:cNvSpPr>
            <a:spLocks noChangeShapeType="1"/>
          </p:cNvSpPr>
          <p:nvPr/>
        </p:nvSpPr>
        <p:spPr bwMode="auto">
          <a:xfrm>
            <a:off x="4500563" y="4725988"/>
            <a:ext cx="0" cy="719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73" name="Line 30"/>
          <p:cNvSpPr>
            <a:spLocks noChangeShapeType="1"/>
          </p:cNvSpPr>
          <p:nvPr/>
        </p:nvSpPr>
        <p:spPr bwMode="auto">
          <a:xfrm>
            <a:off x="5076825" y="4725988"/>
            <a:ext cx="0" cy="6477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6174" name="Line 31"/>
          <p:cNvSpPr>
            <a:spLocks noChangeShapeType="1"/>
          </p:cNvSpPr>
          <p:nvPr/>
        </p:nvSpPr>
        <p:spPr bwMode="auto">
          <a:xfrm>
            <a:off x="1619250" y="4365625"/>
            <a:ext cx="381635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6175" name="Rectangle 32"/>
          <p:cNvSpPr>
            <a:spLocks noChangeArrowheads="1"/>
          </p:cNvSpPr>
          <p:nvPr/>
        </p:nvSpPr>
        <p:spPr bwMode="auto">
          <a:xfrm>
            <a:off x="5724525" y="3717925"/>
            <a:ext cx="2305050" cy="1655763"/>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a:latin typeface="Arial" panose="020B0604020202020204" pitchFamily="34" charset="0"/>
              </a:rPr>
              <a:t>交换机中，每个输入的数据帧都被缓存起来，然后根据目的</a:t>
            </a:r>
            <a:r>
              <a:rPr lang="en-US" altLang="zh-CN" sz="1800">
                <a:latin typeface="Arial" panose="020B0604020202020204" pitchFamily="34" charset="0"/>
              </a:rPr>
              <a:t>MAC</a:t>
            </a:r>
            <a:r>
              <a:rPr lang="zh-CN" altLang="en-US" sz="1800">
                <a:latin typeface="Arial" panose="020B0604020202020204" pitchFamily="34" charset="0"/>
              </a:rPr>
              <a:t>地址通过高速背板被转发到相应的输出端口 </a:t>
            </a:r>
          </a:p>
        </p:txBody>
      </p:sp>
      <p:sp>
        <p:nvSpPr>
          <p:cNvPr id="6176" name="AutoShape 33"/>
          <p:cNvSpPr>
            <a:spLocks noChangeArrowheads="1"/>
          </p:cNvSpPr>
          <p:nvPr/>
        </p:nvSpPr>
        <p:spPr bwMode="auto">
          <a:xfrm>
            <a:off x="1547813" y="6022975"/>
            <a:ext cx="5400675" cy="719138"/>
          </a:xfrm>
          <a:prstGeom prst="horizontalScroll">
            <a:avLst>
              <a:gd name="adj" fmla="val 12500"/>
            </a:avLst>
          </a:prstGeom>
          <a:solidFill>
            <a:schemeClr val="bg1"/>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2000">
                <a:latin typeface="Arial" panose="020B0604020202020204" pitchFamily="34" charset="0"/>
              </a:rPr>
              <a:t>目前快速以太网主要使用二层交换机互连</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CF261AF-0E69-4992-A1AA-2F5FB940074F}" type="slidenum">
              <a:rPr lang="en-US" altLang="zh-CN" sz="1400" b="0"/>
              <a:pPr eaLnBrk="1" hangingPunct="1"/>
              <a:t>52</a:t>
            </a:fld>
            <a:endParaRPr lang="en-US" altLang="zh-CN" sz="1400" b="0"/>
          </a:p>
        </p:txBody>
      </p:sp>
      <p:sp>
        <p:nvSpPr>
          <p:cNvPr id="64515" name="Rectangle 2"/>
          <p:cNvSpPr>
            <a:spLocks noGrp="1" noChangeArrowheads="1"/>
          </p:cNvSpPr>
          <p:nvPr>
            <p:ph type="title"/>
          </p:nvPr>
        </p:nvSpPr>
        <p:spPr/>
        <p:txBody>
          <a:bodyPr/>
          <a:lstStyle/>
          <a:p>
            <a:pPr eaLnBrk="1" hangingPunct="1"/>
            <a:r>
              <a:rPr lang="zh-CN" altLang="en-US"/>
              <a:t>以太网</a:t>
            </a:r>
          </a:p>
        </p:txBody>
      </p:sp>
      <p:sp>
        <p:nvSpPr>
          <p:cNvPr id="64516" name="Rectangle 3"/>
          <p:cNvSpPr>
            <a:spLocks noGrp="1" noChangeArrowheads="1"/>
          </p:cNvSpPr>
          <p:nvPr>
            <p:ph type="body" idx="1"/>
          </p:nvPr>
        </p:nvSpPr>
        <p:spPr/>
        <p:txBody>
          <a:bodyPr/>
          <a:lstStyle/>
          <a:p>
            <a:pPr eaLnBrk="1" hangingPunct="1"/>
            <a:r>
              <a:rPr lang="en-US" altLang="zh-CN"/>
              <a:t>4.3.1 </a:t>
            </a:r>
            <a:r>
              <a:rPr lang="zh-CN" altLang="en-US"/>
              <a:t>经典以太网</a:t>
            </a:r>
          </a:p>
          <a:p>
            <a:pPr eaLnBrk="1" hangingPunct="1"/>
            <a:r>
              <a:rPr lang="en-US" altLang="zh-CN"/>
              <a:t>4.3.2 </a:t>
            </a:r>
            <a:r>
              <a:rPr lang="zh-CN" altLang="en-US"/>
              <a:t>快速以太网</a:t>
            </a:r>
          </a:p>
          <a:p>
            <a:pPr eaLnBrk="1" hangingPunct="1"/>
            <a:r>
              <a:rPr lang="en-US" altLang="zh-CN">
                <a:solidFill>
                  <a:schemeClr val="hlink"/>
                </a:solidFill>
              </a:rPr>
              <a:t>4.3.3 </a:t>
            </a:r>
            <a:r>
              <a:rPr lang="zh-CN" altLang="en-US">
                <a:solidFill>
                  <a:schemeClr val="hlink"/>
                </a:solidFill>
              </a:rPr>
              <a:t>千兆以太网</a:t>
            </a:r>
          </a:p>
          <a:p>
            <a:pPr eaLnBrk="1" hangingPunct="1"/>
            <a:r>
              <a:rPr lang="en-US" altLang="zh-CN"/>
              <a:t>4.3.4 </a:t>
            </a:r>
            <a:r>
              <a:rPr lang="zh-CN" altLang="en-US"/>
              <a:t>万兆以太网</a:t>
            </a:r>
          </a:p>
          <a:p>
            <a:pPr eaLnBrk="1" hangingPunct="1"/>
            <a:r>
              <a:rPr lang="en-US" altLang="zh-CN"/>
              <a:t>4.3.5 </a:t>
            </a:r>
            <a:r>
              <a:rPr lang="zh-CN" altLang="en-US"/>
              <a:t>以太网帧格式</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2D04F82-B816-4D20-8653-69C365A03828}" type="slidenum">
              <a:rPr lang="en-US" altLang="zh-CN" sz="1400" b="0"/>
              <a:pPr eaLnBrk="1" hangingPunct="1"/>
              <a:t>53</a:t>
            </a:fld>
            <a:endParaRPr lang="en-US" altLang="zh-CN" sz="1400" b="0"/>
          </a:p>
        </p:txBody>
      </p:sp>
      <p:sp>
        <p:nvSpPr>
          <p:cNvPr id="65539" name="Rectangle 2"/>
          <p:cNvSpPr>
            <a:spLocks noGrp="1" noChangeArrowheads="1"/>
          </p:cNvSpPr>
          <p:nvPr>
            <p:ph type="title"/>
          </p:nvPr>
        </p:nvSpPr>
        <p:spPr/>
        <p:txBody>
          <a:bodyPr/>
          <a:lstStyle/>
          <a:p>
            <a:pPr eaLnBrk="1" hangingPunct="1"/>
            <a:r>
              <a:rPr lang="zh-CN" altLang="en-US"/>
              <a:t>概述</a:t>
            </a:r>
          </a:p>
        </p:txBody>
      </p:sp>
      <p:sp>
        <p:nvSpPr>
          <p:cNvPr id="65540" name="Rectangle 3"/>
          <p:cNvSpPr>
            <a:spLocks noGrp="1" noChangeArrowheads="1"/>
          </p:cNvSpPr>
          <p:nvPr>
            <p:ph type="body" idx="1"/>
          </p:nvPr>
        </p:nvSpPr>
        <p:spPr>
          <a:xfrm>
            <a:off x="684213" y="2051050"/>
            <a:ext cx="8270875" cy="4114800"/>
          </a:xfrm>
        </p:spPr>
        <p:txBody>
          <a:bodyPr/>
          <a:lstStyle/>
          <a:p>
            <a:pPr eaLnBrk="1" hangingPunct="1">
              <a:lnSpc>
                <a:spcPct val="80000"/>
              </a:lnSpc>
            </a:pPr>
            <a:r>
              <a:rPr lang="zh-CN" altLang="en-US" sz="2800" b="1" dirty="0"/>
              <a:t>千兆以太网比快速以太网快</a:t>
            </a:r>
            <a:r>
              <a:rPr lang="en-US" altLang="zh-CN" sz="2800" b="1" dirty="0"/>
              <a:t>10</a:t>
            </a:r>
            <a:r>
              <a:rPr lang="zh-CN" altLang="en-US" sz="2800" b="1" dirty="0"/>
              <a:t>倍，保持与现有以太网标准的向前兼容，对应的标准为</a:t>
            </a:r>
            <a:r>
              <a:rPr lang="en-US" altLang="zh-CN" sz="2800" b="1" dirty="0"/>
              <a:t>802.3z</a:t>
            </a:r>
          </a:p>
          <a:p>
            <a:pPr eaLnBrk="1" hangingPunct="1">
              <a:lnSpc>
                <a:spcPct val="80000"/>
              </a:lnSpc>
            </a:pPr>
            <a:r>
              <a:rPr lang="zh-CN" altLang="en-US" sz="2800" b="1" dirty="0"/>
              <a:t>传输介质</a:t>
            </a:r>
          </a:p>
          <a:p>
            <a:pPr lvl="1" eaLnBrk="1" hangingPunct="1">
              <a:lnSpc>
                <a:spcPct val="80000"/>
              </a:lnSpc>
            </a:pPr>
            <a:r>
              <a:rPr lang="zh-CN" altLang="en-US" sz="2400" b="1" dirty="0"/>
              <a:t>双绞线（</a:t>
            </a:r>
            <a:r>
              <a:rPr lang="en-US" altLang="zh-CN" sz="2400" b="1" dirty="0"/>
              <a:t>1000Base-T</a:t>
            </a:r>
            <a:r>
              <a:rPr lang="zh-CN" altLang="en-US" sz="2400" b="1" dirty="0"/>
              <a:t>，标准的非屏蔽</a:t>
            </a:r>
            <a:r>
              <a:rPr lang="en-US" altLang="zh-CN" sz="2400" b="1" dirty="0"/>
              <a:t>5</a:t>
            </a:r>
            <a:r>
              <a:rPr lang="zh-CN" altLang="en-US" sz="2400" b="1" dirty="0"/>
              <a:t>类双绞线</a:t>
            </a:r>
            <a:r>
              <a:rPr lang="en-US" altLang="zh-CN" sz="2400" b="1" dirty="0"/>
              <a:t>UPT</a:t>
            </a:r>
            <a:r>
              <a:rPr lang="zh-CN" altLang="en-US" sz="2400" b="1" dirty="0"/>
              <a:t>，</a:t>
            </a:r>
            <a:r>
              <a:rPr lang="en-US" altLang="zh-CN" sz="2400" b="1" dirty="0"/>
              <a:t>1000Base-CX</a:t>
            </a:r>
            <a:r>
              <a:rPr lang="zh-CN" altLang="en-US" sz="2400" b="1" dirty="0"/>
              <a:t>，屏蔽双绞线）、光纤（</a:t>
            </a:r>
            <a:r>
              <a:rPr lang="en-US" altLang="zh-CN" sz="2400" b="1" dirty="0"/>
              <a:t>1000Base-SX</a:t>
            </a:r>
            <a:r>
              <a:rPr lang="zh-CN" altLang="en-US" sz="2400" b="1" dirty="0"/>
              <a:t>，多模光纤，</a:t>
            </a:r>
            <a:r>
              <a:rPr lang="en-US" altLang="zh-CN" sz="2400" b="1" dirty="0"/>
              <a:t>1000Base-LX</a:t>
            </a:r>
            <a:r>
              <a:rPr lang="zh-CN" altLang="en-US" sz="2400" b="1" dirty="0"/>
              <a:t>，单模或者多模光纤 ）</a:t>
            </a:r>
          </a:p>
          <a:p>
            <a:pPr eaLnBrk="1" hangingPunct="1">
              <a:lnSpc>
                <a:spcPct val="80000"/>
              </a:lnSpc>
            </a:pPr>
            <a:r>
              <a:rPr lang="zh-CN" altLang="en-US" sz="2800" b="1" dirty="0"/>
              <a:t>两种工作模式</a:t>
            </a:r>
          </a:p>
          <a:p>
            <a:pPr lvl="1" eaLnBrk="1" hangingPunct="1">
              <a:lnSpc>
                <a:spcPct val="80000"/>
              </a:lnSpc>
            </a:pPr>
            <a:r>
              <a:rPr lang="zh-CN" altLang="en-US" sz="2400" b="1" dirty="0"/>
              <a:t>主机交换机互连，全双工（</a:t>
            </a:r>
            <a:r>
              <a:rPr lang="en-US" altLang="zh-CN" sz="2400" b="1" dirty="0"/>
              <a:t>Switch</a:t>
            </a:r>
            <a:r>
              <a:rPr lang="zh-CN" altLang="en-US" sz="2400" b="1" dirty="0"/>
              <a:t>）</a:t>
            </a:r>
          </a:p>
          <a:p>
            <a:pPr lvl="1" eaLnBrk="1" hangingPunct="1">
              <a:lnSpc>
                <a:spcPct val="80000"/>
              </a:lnSpc>
            </a:pPr>
            <a:r>
              <a:rPr lang="zh-CN" altLang="en-US" sz="2400" b="1" dirty="0"/>
              <a:t>主机通过集线器互连，半双工（</a:t>
            </a:r>
            <a:r>
              <a:rPr lang="en-US" altLang="zh-CN" sz="2400" b="1" dirty="0"/>
              <a:t>Hub</a:t>
            </a:r>
            <a:r>
              <a:rPr lang="zh-CN" altLang="en-US" sz="2400" b="1" dirty="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7DB01B04-8593-4164-BC2E-A2B18D6CF547}" type="slidenum">
              <a:rPr lang="en-US" altLang="zh-CN" sz="1400" b="0"/>
              <a:pPr eaLnBrk="1" hangingPunct="1"/>
              <a:t>54</a:t>
            </a:fld>
            <a:endParaRPr lang="en-US" altLang="zh-CN" sz="1400" b="0"/>
          </a:p>
        </p:txBody>
      </p:sp>
      <p:sp>
        <p:nvSpPr>
          <p:cNvPr id="66563" name="Rectangle 2"/>
          <p:cNvSpPr>
            <a:spLocks noGrp="1" noChangeArrowheads="1"/>
          </p:cNvSpPr>
          <p:nvPr>
            <p:ph type="title"/>
          </p:nvPr>
        </p:nvSpPr>
        <p:spPr/>
        <p:txBody>
          <a:bodyPr/>
          <a:lstStyle/>
          <a:p>
            <a:pPr eaLnBrk="1" hangingPunct="1"/>
            <a:r>
              <a:rPr lang="zh-CN" altLang="en-US"/>
              <a:t>交换机互连</a:t>
            </a:r>
          </a:p>
        </p:txBody>
      </p:sp>
      <p:sp>
        <p:nvSpPr>
          <p:cNvPr id="66564" name="Rectangle 3"/>
          <p:cNvSpPr>
            <a:spLocks noGrp="1" noChangeArrowheads="1"/>
          </p:cNvSpPr>
          <p:nvPr>
            <p:ph type="body" idx="1"/>
          </p:nvPr>
        </p:nvSpPr>
        <p:spPr>
          <a:xfrm>
            <a:off x="1182688" y="2017713"/>
            <a:ext cx="7772400" cy="1843087"/>
          </a:xfrm>
        </p:spPr>
        <p:txBody>
          <a:bodyPr/>
          <a:lstStyle/>
          <a:p>
            <a:pPr eaLnBrk="1" hangingPunct="1">
              <a:lnSpc>
                <a:spcPct val="90000"/>
              </a:lnSpc>
            </a:pPr>
            <a:r>
              <a:rPr lang="zh-CN" altLang="en-US" sz="2400" b="1"/>
              <a:t>不需要使用</a:t>
            </a:r>
            <a:r>
              <a:rPr lang="en-US" altLang="zh-CN" sz="2400" b="1"/>
              <a:t>CSMA/CD</a:t>
            </a:r>
            <a:r>
              <a:rPr lang="zh-CN" altLang="en-US" sz="2400" b="1"/>
              <a:t>机制：连接在交换机上的每台主机都构成一个单独的冲突域，不会和连接在其它端口上的主机冲突 </a:t>
            </a:r>
          </a:p>
          <a:p>
            <a:pPr lvl="1" eaLnBrk="1" hangingPunct="1">
              <a:lnSpc>
                <a:spcPct val="90000"/>
              </a:lnSpc>
            </a:pPr>
            <a:r>
              <a:rPr lang="zh-CN" altLang="en-US" sz="2000" b="1"/>
              <a:t>电缆的最大长度由信号的强度决定 </a:t>
            </a:r>
          </a:p>
          <a:p>
            <a:pPr eaLnBrk="1" hangingPunct="1">
              <a:lnSpc>
                <a:spcPct val="90000"/>
              </a:lnSpc>
            </a:pPr>
            <a:r>
              <a:rPr lang="zh-CN" altLang="en-US" sz="2400" b="1"/>
              <a:t>全双工：主机可以同时发送和接收数据 </a:t>
            </a:r>
          </a:p>
        </p:txBody>
      </p:sp>
      <p:sp>
        <p:nvSpPr>
          <p:cNvPr id="66565" name="AutoShape 5"/>
          <p:cNvSpPr>
            <a:spLocks noChangeArrowheads="1"/>
          </p:cNvSpPr>
          <p:nvPr/>
        </p:nvSpPr>
        <p:spPr bwMode="auto">
          <a:xfrm>
            <a:off x="1116013" y="4221163"/>
            <a:ext cx="6121400" cy="936625"/>
          </a:xfrm>
          <a:prstGeom prst="horizontalScroll">
            <a:avLst>
              <a:gd name="adj" fmla="val 12500"/>
            </a:avLst>
          </a:prstGeom>
          <a:solidFill>
            <a:schemeClr val="bg1"/>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a:latin typeface="Arial" panose="020B0604020202020204" pitchFamily="34" charset="0"/>
              </a:rPr>
              <a:t>绝大多数的千兆以太网使用交换机互连</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13203848-7CDC-440B-9766-57B327666A67}" type="slidenum">
              <a:rPr lang="en-US" altLang="zh-CN" sz="1400" b="0"/>
              <a:pPr eaLnBrk="1" hangingPunct="1"/>
              <a:t>55</a:t>
            </a:fld>
            <a:endParaRPr lang="en-US" altLang="zh-CN" sz="1400" b="0"/>
          </a:p>
        </p:txBody>
      </p:sp>
      <p:sp>
        <p:nvSpPr>
          <p:cNvPr id="67587" name="Rectangle 2"/>
          <p:cNvSpPr>
            <a:spLocks noGrp="1" noChangeArrowheads="1"/>
          </p:cNvSpPr>
          <p:nvPr>
            <p:ph type="title"/>
          </p:nvPr>
        </p:nvSpPr>
        <p:spPr/>
        <p:txBody>
          <a:bodyPr/>
          <a:lstStyle/>
          <a:p>
            <a:pPr eaLnBrk="1" hangingPunct="1"/>
            <a:r>
              <a:rPr lang="zh-CN" altLang="en-US"/>
              <a:t>集线器互连</a:t>
            </a:r>
          </a:p>
        </p:txBody>
      </p:sp>
      <p:sp>
        <p:nvSpPr>
          <p:cNvPr id="67588" name="Rectangle 4"/>
          <p:cNvSpPr>
            <a:spLocks noChangeArrowheads="1"/>
          </p:cNvSpPr>
          <p:nvPr/>
        </p:nvSpPr>
        <p:spPr bwMode="auto">
          <a:xfrm>
            <a:off x="1476375" y="2060575"/>
            <a:ext cx="6551613" cy="936625"/>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a:latin typeface="Arial" panose="020B0604020202020204" pitchFamily="34" charset="0"/>
              </a:rPr>
              <a:t>问题：发送</a:t>
            </a:r>
            <a:r>
              <a:rPr lang="en-US" altLang="zh-CN" sz="2000">
                <a:latin typeface="Arial" panose="020B0604020202020204" pitchFamily="34" charset="0"/>
              </a:rPr>
              <a:t>1</a:t>
            </a:r>
            <a:r>
              <a:rPr lang="zh-CN" altLang="en-US" sz="2000">
                <a:latin typeface="Arial" panose="020B0604020202020204" pitchFamily="34" charset="0"/>
              </a:rPr>
              <a:t>比特所需时间为</a:t>
            </a:r>
            <a:r>
              <a:rPr lang="en-US" altLang="zh-CN" sz="2000">
                <a:latin typeface="Arial" panose="020B0604020202020204" pitchFamily="34" charset="0"/>
              </a:rPr>
              <a:t>1ns</a:t>
            </a:r>
            <a:r>
              <a:rPr lang="zh-CN" altLang="en-US" sz="2000">
                <a:latin typeface="Arial" panose="020B0604020202020204" pitchFamily="34" charset="0"/>
              </a:rPr>
              <a:t>，为检测到冲突，如果使用</a:t>
            </a:r>
            <a:r>
              <a:rPr lang="en-US" altLang="zh-CN" sz="2000">
                <a:latin typeface="Arial" panose="020B0604020202020204" pitchFamily="34" charset="0"/>
              </a:rPr>
              <a:t>64</a:t>
            </a:r>
            <a:r>
              <a:rPr lang="zh-CN" altLang="en-US" sz="2000">
                <a:latin typeface="Arial" panose="020B0604020202020204" pitchFamily="34" charset="0"/>
              </a:rPr>
              <a:t>字节最小帧长，电缆最大长度降为</a:t>
            </a:r>
            <a:r>
              <a:rPr lang="en-US" altLang="zh-CN" sz="2000">
                <a:latin typeface="Arial" panose="020B0604020202020204" pitchFamily="34" charset="0"/>
              </a:rPr>
              <a:t>25</a:t>
            </a:r>
            <a:r>
              <a:rPr lang="zh-CN" altLang="en-US" sz="2000">
                <a:latin typeface="Arial" panose="020B0604020202020204" pitchFamily="34" charset="0"/>
              </a:rPr>
              <a:t>米！</a:t>
            </a:r>
          </a:p>
        </p:txBody>
      </p:sp>
      <p:sp>
        <p:nvSpPr>
          <p:cNvPr id="163845" name="AutoShape 5"/>
          <p:cNvSpPr>
            <a:spLocks noChangeArrowheads="1"/>
          </p:cNvSpPr>
          <p:nvPr/>
        </p:nvSpPr>
        <p:spPr bwMode="auto">
          <a:xfrm>
            <a:off x="1331913" y="2997200"/>
            <a:ext cx="7056437" cy="3024188"/>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2000">
                <a:latin typeface="Arial" panose="020B0604020202020204" pitchFamily="34" charset="0"/>
              </a:rPr>
              <a:t>解决方法，将电缆最大长度扩展到</a:t>
            </a:r>
            <a:r>
              <a:rPr lang="en-US" altLang="zh-CN" sz="2000">
                <a:latin typeface="Arial" panose="020B0604020202020204" pitchFamily="34" charset="0"/>
              </a:rPr>
              <a:t>200</a:t>
            </a:r>
            <a:r>
              <a:rPr lang="zh-CN" altLang="en-US" sz="2000">
                <a:latin typeface="Arial" panose="020B0604020202020204" pitchFamily="34" charset="0"/>
              </a:rPr>
              <a:t>米</a:t>
            </a:r>
          </a:p>
          <a:p>
            <a:pPr eaLnBrk="1" hangingPunct="1">
              <a:spcBef>
                <a:spcPct val="0"/>
              </a:spcBef>
            </a:pPr>
            <a:r>
              <a:rPr lang="en-US" altLang="zh-CN" sz="2000">
                <a:latin typeface="Arial" panose="020B0604020202020204" pitchFamily="34" charset="0"/>
              </a:rPr>
              <a:t>1</a:t>
            </a:r>
            <a:r>
              <a:rPr lang="zh-CN" altLang="en-US" sz="2000">
                <a:latin typeface="Arial" panose="020B0604020202020204" pitchFamily="34" charset="0"/>
              </a:rPr>
              <a:t>）载荷扩充（</a:t>
            </a:r>
            <a:r>
              <a:rPr lang="en-US" altLang="zh-CN" sz="2000">
                <a:latin typeface="Arial" panose="020B0604020202020204" pitchFamily="34" charset="0"/>
              </a:rPr>
              <a:t>Carrier extension</a:t>
            </a:r>
            <a:r>
              <a:rPr lang="zh-CN" altLang="en-US" sz="2000">
                <a:latin typeface="Arial" panose="020B0604020202020204" pitchFamily="34" charset="0"/>
              </a:rPr>
              <a:t>），它的本质是让硬件在普通的帧后面增加一些填充数据，以便将数据帧的长度扩充到</a:t>
            </a:r>
            <a:r>
              <a:rPr lang="en-US" altLang="zh-CN" sz="2000">
                <a:latin typeface="Arial" panose="020B0604020202020204" pitchFamily="34" charset="0"/>
              </a:rPr>
              <a:t>512</a:t>
            </a:r>
            <a:r>
              <a:rPr lang="zh-CN" altLang="en-US" sz="2000">
                <a:latin typeface="Arial" panose="020B0604020202020204" pitchFamily="34" charset="0"/>
              </a:rPr>
              <a:t>字节，这种填充对于上层软件是透明的</a:t>
            </a:r>
          </a:p>
          <a:p>
            <a:pPr eaLnBrk="1" hangingPunct="1">
              <a:spcBef>
                <a:spcPct val="0"/>
              </a:spcBef>
            </a:pPr>
            <a:r>
              <a:rPr lang="en-US" altLang="zh-CN" sz="2000">
                <a:latin typeface="Arial" panose="020B0604020202020204" pitchFamily="34" charset="0"/>
              </a:rPr>
              <a:t>2</a:t>
            </a:r>
            <a:r>
              <a:rPr lang="zh-CN" altLang="en-US" sz="2000">
                <a:latin typeface="Arial" panose="020B0604020202020204" pitchFamily="34" charset="0"/>
              </a:rPr>
              <a:t>）帧串（</a:t>
            </a:r>
            <a:r>
              <a:rPr lang="en-US" altLang="zh-CN" sz="2000">
                <a:latin typeface="Arial" panose="020B0604020202020204" pitchFamily="34" charset="0"/>
              </a:rPr>
              <a:t>frame bursting</a:t>
            </a:r>
            <a:r>
              <a:rPr lang="zh-CN" altLang="en-US" sz="2000">
                <a:latin typeface="Arial" panose="020B0604020202020204" pitchFamily="34" charset="0"/>
              </a:rPr>
              <a:t>），它允许发送方将多个帧连接在一起，把它们串起来一起传输出去。如果整个串小于</a:t>
            </a:r>
            <a:r>
              <a:rPr lang="en-US" altLang="zh-CN" sz="2000">
                <a:latin typeface="Arial" panose="020B0604020202020204" pitchFamily="34" charset="0"/>
              </a:rPr>
              <a:t>512</a:t>
            </a:r>
            <a:r>
              <a:rPr lang="zh-CN" altLang="en-US" sz="2000">
                <a:latin typeface="Arial" panose="020B0604020202020204" pitchFamily="34" charset="0"/>
              </a:rPr>
              <a:t>字节，则硬件会再次对它们进行填充。 </a:t>
            </a:r>
          </a:p>
        </p:txBody>
      </p:sp>
      <p:sp>
        <p:nvSpPr>
          <p:cNvPr id="67590" name="Rectangle 6"/>
          <p:cNvSpPr>
            <a:spLocks noChangeArrowheads="1"/>
          </p:cNvSpPr>
          <p:nvPr/>
        </p:nvSpPr>
        <p:spPr bwMode="auto">
          <a:xfrm>
            <a:off x="1692275" y="6092825"/>
            <a:ext cx="6551613" cy="576263"/>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2000">
                <a:latin typeface="Arial" panose="020B0604020202020204" pitchFamily="34" charset="0"/>
              </a:rPr>
              <a:t>半双工通信：连接在集线器上的所有主机构成一个冲突域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blinds(horizontal)">
                                      <p:cBhvr>
                                        <p:cTn id="7"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A51AD12-61E9-4353-A1EF-041E84C478B4}" type="slidenum">
              <a:rPr lang="en-US" altLang="zh-CN" sz="1400" b="0"/>
              <a:pPr eaLnBrk="1" hangingPunct="1"/>
              <a:t>56</a:t>
            </a:fld>
            <a:endParaRPr lang="en-US" altLang="zh-CN" sz="1400" b="0"/>
          </a:p>
        </p:txBody>
      </p:sp>
      <p:sp>
        <p:nvSpPr>
          <p:cNvPr id="68611" name="Rectangle 2"/>
          <p:cNvSpPr>
            <a:spLocks noGrp="1" noChangeArrowheads="1"/>
          </p:cNvSpPr>
          <p:nvPr>
            <p:ph type="title"/>
          </p:nvPr>
        </p:nvSpPr>
        <p:spPr/>
        <p:txBody>
          <a:bodyPr/>
          <a:lstStyle/>
          <a:p>
            <a:pPr eaLnBrk="1" hangingPunct="1"/>
            <a:r>
              <a:rPr lang="zh-CN" altLang="en-US"/>
              <a:t>以太网</a:t>
            </a:r>
          </a:p>
        </p:txBody>
      </p:sp>
      <p:sp>
        <p:nvSpPr>
          <p:cNvPr id="68612" name="Rectangle 3"/>
          <p:cNvSpPr>
            <a:spLocks noGrp="1" noChangeArrowheads="1"/>
          </p:cNvSpPr>
          <p:nvPr>
            <p:ph type="body" idx="1"/>
          </p:nvPr>
        </p:nvSpPr>
        <p:spPr/>
        <p:txBody>
          <a:bodyPr/>
          <a:lstStyle/>
          <a:p>
            <a:pPr eaLnBrk="1" hangingPunct="1"/>
            <a:r>
              <a:rPr lang="en-US" altLang="zh-CN"/>
              <a:t>4.3.1 </a:t>
            </a:r>
            <a:r>
              <a:rPr lang="zh-CN" altLang="en-US"/>
              <a:t>经典以太网</a:t>
            </a:r>
          </a:p>
          <a:p>
            <a:pPr eaLnBrk="1" hangingPunct="1"/>
            <a:r>
              <a:rPr lang="en-US" altLang="zh-CN"/>
              <a:t>4.3.2 </a:t>
            </a:r>
            <a:r>
              <a:rPr lang="zh-CN" altLang="en-US"/>
              <a:t>快速以太网</a:t>
            </a:r>
          </a:p>
          <a:p>
            <a:pPr eaLnBrk="1" hangingPunct="1"/>
            <a:r>
              <a:rPr lang="en-US" altLang="zh-CN"/>
              <a:t>4.3.3 </a:t>
            </a:r>
            <a:r>
              <a:rPr lang="zh-CN" altLang="en-US"/>
              <a:t>千兆以太网</a:t>
            </a:r>
          </a:p>
          <a:p>
            <a:pPr eaLnBrk="1" hangingPunct="1"/>
            <a:r>
              <a:rPr lang="en-US" altLang="zh-CN">
                <a:solidFill>
                  <a:schemeClr val="hlink"/>
                </a:solidFill>
              </a:rPr>
              <a:t>4.3.4 </a:t>
            </a:r>
            <a:r>
              <a:rPr lang="zh-CN" altLang="en-US">
                <a:solidFill>
                  <a:schemeClr val="hlink"/>
                </a:solidFill>
              </a:rPr>
              <a:t>万兆以太网</a:t>
            </a:r>
          </a:p>
          <a:p>
            <a:pPr eaLnBrk="1" hangingPunct="1"/>
            <a:r>
              <a:rPr lang="en-US" altLang="zh-CN"/>
              <a:t>4.3.5 </a:t>
            </a:r>
            <a:r>
              <a:rPr lang="zh-CN" altLang="en-US"/>
              <a:t>以太网帧格式</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4363F6A-EB5A-4FB6-8F29-EFDFC0F9927F}" type="slidenum">
              <a:rPr lang="en-US" altLang="zh-CN" sz="1400" b="0"/>
              <a:pPr eaLnBrk="1" hangingPunct="1"/>
              <a:t>57</a:t>
            </a:fld>
            <a:endParaRPr lang="en-US" altLang="zh-CN" sz="1400" b="0"/>
          </a:p>
        </p:txBody>
      </p:sp>
      <p:sp>
        <p:nvSpPr>
          <p:cNvPr id="69635" name="Rectangle 2"/>
          <p:cNvSpPr>
            <a:spLocks noGrp="1" noChangeArrowheads="1"/>
          </p:cNvSpPr>
          <p:nvPr>
            <p:ph type="title"/>
          </p:nvPr>
        </p:nvSpPr>
        <p:spPr/>
        <p:txBody>
          <a:bodyPr/>
          <a:lstStyle/>
          <a:p>
            <a:pPr eaLnBrk="1" hangingPunct="1"/>
            <a:r>
              <a:rPr lang="zh-CN" altLang="en-US"/>
              <a:t>概述</a:t>
            </a:r>
          </a:p>
        </p:txBody>
      </p:sp>
      <p:sp>
        <p:nvSpPr>
          <p:cNvPr id="69636" name="Rectangle 3"/>
          <p:cNvSpPr>
            <a:spLocks noGrp="1" noChangeArrowheads="1"/>
          </p:cNvSpPr>
          <p:nvPr>
            <p:ph type="body" idx="1"/>
          </p:nvPr>
        </p:nvSpPr>
        <p:spPr/>
        <p:txBody>
          <a:bodyPr/>
          <a:lstStyle/>
          <a:p>
            <a:pPr eaLnBrk="1" hangingPunct="1">
              <a:lnSpc>
                <a:spcPct val="90000"/>
              </a:lnSpc>
            </a:pPr>
            <a:r>
              <a:rPr lang="zh-CN" altLang="en-US" sz="2400" b="1" dirty="0"/>
              <a:t>万兆以太网工作速率为</a:t>
            </a:r>
            <a:r>
              <a:rPr lang="en-US" altLang="zh-CN" sz="2400" b="1" dirty="0"/>
              <a:t>10Gbps</a:t>
            </a:r>
            <a:r>
              <a:rPr lang="zh-CN" altLang="en-US" sz="2400" b="1" dirty="0"/>
              <a:t>，对应的标准为</a:t>
            </a:r>
            <a:r>
              <a:rPr lang="en-US" altLang="zh-CN" sz="2400" b="1" dirty="0"/>
              <a:t>802.3ae</a:t>
            </a:r>
          </a:p>
          <a:p>
            <a:pPr eaLnBrk="1" hangingPunct="1">
              <a:lnSpc>
                <a:spcPct val="90000"/>
              </a:lnSpc>
            </a:pPr>
            <a:r>
              <a:rPr lang="zh-CN" altLang="en-US" sz="2400" b="1" dirty="0"/>
              <a:t>传输介质</a:t>
            </a:r>
          </a:p>
          <a:p>
            <a:pPr lvl="1" eaLnBrk="1" hangingPunct="1">
              <a:lnSpc>
                <a:spcPct val="90000"/>
              </a:lnSpc>
            </a:pPr>
            <a:r>
              <a:rPr lang="zh-CN" altLang="en-US" sz="2000" b="1" dirty="0"/>
              <a:t>万兆以太网的传输介质只是使用光纤，包括长波和短波 </a:t>
            </a:r>
          </a:p>
          <a:p>
            <a:pPr eaLnBrk="1" hangingPunct="1">
              <a:lnSpc>
                <a:spcPct val="90000"/>
              </a:lnSpc>
            </a:pPr>
            <a:r>
              <a:rPr lang="zh-CN" altLang="en-US" sz="2400" b="1" dirty="0"/>
              <a:t>传输距离增强</a:t>
            </a:r>
          </a:p>
          <a:p>
            <a:pPr lvl="1" eaLnBrk="1" hangingPunct="1">
              <a:lnSpc>
                <a:spcPct val="90000"/>
              </a:lnSpc>
            </a:pPr>
            <a:r>
              <a:rPr lang="zh-CN" altLang="en-US" sz="2000" b="1" dirty="0"/>
              <a:t>从</a:t>
            </a:r>
            <a:r>
              <a:rPr lang="en-US" altLang="zh-CN" sz="2000" b="1" dirty="0"/>
              <a:t>300m</a:t>
            </a:r>
            <a:r>
              <a:rPr lang="zh-CN" altLang="en-US" sz="2000" b="1" dirty="0"/>
              <a:t>到</a:t>
            </a:r>
            <a:r>
              <a:rPr lang="en-US" altLang="zh-CN" sz="2000" b="1" dirty="0"/>
              <a:t>40km</a:t>
            </a:r>
            <a:r>
              <a:rPr lang="zh-CN" altLang="en-US" sz="2000" b="1" dirty="0"/>
              <a:t>，可以用来构建</a:t>
            </a:r>
            <a:r>
              <a:rPr lang="en-US" altLang="zh-CN" sz="2000" b="1" dirty="0"/>
              <a:t>MAN</a:t>
            </a:r>
            <a:r>
              <a:rPr lang="zh-CN" altLang="en-US" sz="2000" b="1" dirty="0"/>
              <a:t>和</a:t>
            </a:r>
            <a:r>
              <a:rPr lang="en-US" altLang="zh-CN" sz="2000" b="1" dirty="0"/>
              <a:t>WAN</a:t>
            </a:r>
          </a:p>
          <a:p>
            <a:pPr eaLnBrk="1" hangingPunct="1">
              <a:lnSpc>
                <a:spcPct val="90000"/>
              </a:lnSpc>
            </a:pPr>
            <a:r>
              <a:rPr lang="zh-CN" altLang="en-US" sz="2400" b="1" dirty="0"/>
              <a:t>只支持全双工通信</a:t>
            </a:r>
          </a:p>
          <a:p>
            <a:pPr eaLnBrk="1" hangingPunct="1">
              <a:lnSpc>
                <a:spcPct val="90000"/>
              </a:lnSpc>
            </a:pPr>
            <a:endParaRPr lang="zh-CN" altLang="en-US" sz="2400" b="1" dirty="0"/>
          </a:p>
          <a:p>
            <a:pPr eaLnBrk="1" hangingPunct="1">
              <a:lnSpc>
                <a:spcPct val="90000"/>
              </a:lnSpc>
              <a:buFont typeface="Wingdings" panose="05000000000000000000" pitchFamily="2" charset="2"/>
              <a:buNone/>
            </a:pPr>
            <a:endParaRPr lang="zh-CN" altLang="en-US" sz="2400" b="1" dirty="0"/>
          </a:p>
          <a:p>
            <a:pPr eaLnBrk="1" hangingPunct="1">
              <a:lnSpc>
                <a:spcPct val="90000"/>
              </a:lnSpc>
            </a:pPr>
            <a:r>
              <a:rPr lang="zh-CN" altLang="en-US" sz="2400" b="1" dirty="0"/>
              <a:t>更高速以太网：</a:t>
            </a:r>
            <a:r>
              <a:rPr lang="en-US" altLang="zh-CN" sz="2400" b="1" dirty="0"/>
              <a:t>40Gbps</a:t>
            </a:r>
            <a:r>
              <a:rPr lang="zh-CN" altLang="en-US" sz="2400" b="1" dirty="0"/>
              <a:t>、</a:t>
            </a:r>
            <a:r>
              <a:rPr lang="en-US" altLang="zh-CN" sz="2400" b="1" dirty="0"/>
              <a:t>100Gbps</a:t>
            </a:r>
            <a:r>
              <a:rPr lang="zh-CN" altLang="en-US" sz="2400" b="1" dirty="0"/>
              <a:t>、</a:t>
            </a:r>
            <a:r>
              <a:rPr lang="en-US" altLang="zh-CN" sz="2400" b="1" dirty="0"/>
              <a:t>200Gbps</a:t>
            </a:r>
            <a:r>
              <a:rPr lang="zh-CN" altLang="en-US" sz="2400" b="1" dirty="0"/>
              <a:t>、</a:t>
            </a:r>
            <a:r>
              <a:rPr lang="en-US" altLang="zh-CN" sz="2400" b="1" dirty="0"/>
              <a:t>400Gbps</a:t>
            </a:r>
            <a:r>
              <a:rPr lang="zh-CN" altLang="en-US" sz="2400" b="1" dirty="0"/>
              <a:t>、</a:t>
            </a:r>
            <a:r>
              <a:rPr lang="en-US" altLang="zh-CN" sz="2400" b="1" dirty="0">
                <a:latin typeface="Arial" panose="020B0604020202020204" pitchFamily="34" charset="0"/>
              </a:rPr>
              <a:t>…</a:t>
            </a:r>
            <a:r>
              <a:rPr lang="en-US" altLang="zh-CN" sz="2400" b="1" dirty="0"/>
              <a:t>..</a:t>
            </a:r>
          </a:p>
        </p:txBody>
      </p:sp>
      <p:sp>
        <p:nvSpPr>
          <p:cNvPr id="69637" name="AutoShape 5"/>
          <p:cNvSpPr>
            <a:spLocks noChangeArrowheads="1"/>
          </p:cNvSpPr>
          <p:nvPr/>
        </p:nvSpPr>
        <p:spPr bwMode="auto">
          <a:xfrm>
            <a:off x="3132138" y="4724400"/>
            <a:ext cx="1008062" cy="719138"/>
          </a:xfrm>
          <a:prstGeom prst="downArrow">
            <a:avLst>
              <a:gd name="adj1" fmla="val 50000"/>
              <a:gd name="adj2" fmla="val 25000"/>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E50B2F8C-C3F3-414D-BD34-089E00DD2519}" type="slidenum">
              <a:rPr lang="en-US" altLang="zh-CN" sz="1400" b="0"/>
              <a:pPr eaLnBrk="1" hangingPunct="1"/>
              <a:t>58</a:t>
            </a:fld>
            <a:endParaRPr lang="en-US" altLang="zh-CN" sz="1400" b="0"/>
          </a:p>
        </p:txBody>
      </p:sp>
      <p:sp>
        <p:nvSpPr>
          <p:cNvPr id="70659" name="Rectangle 2"/>
          <p:cNvSpPr>
            <a:spLocks noGrp="1" noChangeArrowheads="1"/>
          </p:cNvSpPr>
          <p:nvPr>
            <p:ph type="title"/>
          </p:nvPr>
        </p:nvSpPr>
        <p:spPr/>
        <p:txBody>
          <a:bodyPr/>
          <a:lstStyle/>
          <a:p>
            <a:pPr eaLnBrk="1" hangingPunct="1"/>
            <a:r>
              <a:rPr lang="zh-CN" altLang="en-US"/>
              <a:t>以太网</a:t>
            </a:r>
          </a:p>
        </p:txBody>
      </p:sp>
      <p:sp>
        <p:nvSpPr>
          <p:cNvPr id="70660" name="Rectangle 3"/>
          <p:cNvSpPr>
            <a:spLocks noGrp="1" noChangeArrowheads="1"/>
          </p:cNvSpPr>
          <p:nvPr>
            <p:ph type="body" idx="1"/>
          </p:nvPr>
        </p:nvSpPr>
        <p:spPr/>
        <p:txBody>
          <a:bodyPr/>
          <a:lstStyle/>
          <a:p>
            <a:pPr eaLnBrk="1" hangingPunct="1"/>
            <a:r>
              <a:rPr lang="en-US" altLang="zh-CN"/>
              <a:t>4.3.1 </a:t>
            </a:r>
            <a:r>
              <a:rPr lang="zh-CN" altLang="en-US"/>
              <a:t>经典以太网</a:t>
            </a:r>
          </a:p>
          <a:p>
            <a:pPr eaLnBrk="1" hangingPunct="1"/>
            <a:r>
              <a:rPr lang="en-US" altLang="zh-CN"/>
              <a:t>4.3.2 </a:t>
            </a:r>
            <a:r>
              <a:rPr lang="zh-CN" altLang="en-US"/>
              <a:t>快速以太网</a:t>
            </a:r>
          </a:p>
          <a:p>
            <a:pPr eaLnBrk="1" hangingPunct="1"/>
            <a:r>
              <a:rPr lang="en-US" altLang="zh-CN"/>
              <a:t>4.3.3 </a:t>
            </a:r>
            <a:r>
              <a:rPr lang="zh-CN" altLang="en-US"/>
              <a:t>千兆以太网</a:t>
            </a:r>
          </a:p>
          <a:p>
            <a:pPr eaLnBrk="1" hangingPunct="1"/>
            <a:r>
              <a:rPr lang="en-US" altLang="zh-CN"/>
              <a:t>4.3.4 </a:t>
            </a:r>
            <a:r>
              <a:rPr lang="zh-CN" altLang="en-US"/>
              <a:t>万兆以太网</a:t>
            </a:r>
          </a:p>
          <a:p>
            <a:pPr eaLnBrk="1" hangingPunct="1"/>
            <a:r>
              <a:rPr lang="en-US" altLang="zh-CN">
                <a:solidFill>
                  <a:schemeClr val="hlink"/>
                </a:solidFill>
              </a:rPr>
              <a:t>4.3.5 </a:t>
            </a:r>
            <a:r>
              <a:rPr lang="zh-CN" altLang="en-US">
                <a:solidFill>
                  <a:schemeClr val="hlink"/>
                </a:solidFill>
              </a:rPr>
              <a:t>以太网帧格式</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MAC</a:t>
            </a:r>
            <a:r>
              <a:rPr lang="zh-CN" altLang="en-US" dirty="0"/>
              <a:t>帧的格式 </a:t>
            </a:r>
          </a:p>
        </p:txBody>
      </p:sp>
      <p:sp>
        <p:nvSpPr>
          <p:cNvPr id="3" name="内容占位符 2"/>
          <p:cNvSpPr>
            <a:spLocks noGrp="1"/>
          </p:cNvSpPr>
          <p:nvPr>
            <p:ph idx="1"/>
          </p:nvPr>
        </p:nvSpPr>
        <p:spPr/>
        <p:txBody>
          <a:bodyPr/>
          <a:lstStyle/>
          <a:p>
            <a:pPr eaLnBrk="1" hangingPunct="1"/>
            <a:r>
              <a:rPr lang="zh-CN" altLang="en-US" b="1" dirty="0"/>
              <a:t>常用的以太网</a:t>
            </a:r>
            <a:r>
              <a:rPr lang="en-US" altLang="zh-CN" b="1" dirty="0"/>
              <a:t>MAC</a:t>
            </a:r>
            <a:r>
              <a:rPr lang="zh-CN" altLang="en-US" b="1" dirty="0"/>
              <a:t>帧格式有两种标准 ：</a:t>
            </a:r>
          </a:p>
          <a:p>
            <a:pPr lvl="1" eaLnBrk="1" hangingPunct="1"/>
            <a:r>
              <a:rPr lang="en-US" altLang="zh-CN" b="1" dirty="0">
                <a:solidFill>
                  <a:srgbClr val="FF0000"/>
                </a:solidFill>
                <a:latin typeface="Arial" panose="020B0604020202020204" pitchFamily="34" charset="0"/>
                <a:ea typeface="黑体" panose="02010609060101010101" pitchFamily="49" charset="-122"/>
              </a:rPr>
              <a:t>DIX Ethernet V2 </a:t>
            </a:r>
            <a:r>
              <a:rPr lang="zh-CN" altLang="en-US" b="1" dirty="0">
                <a:solidFill>
                  <a:srgbClr val="FF0000"/>
                </a:solidFill>
                <a:latin typeface="Arial" panose="020B0604020202020204" pitchFamily="34" charset="0"/>
                <a:ea typeface="黑体" panose="02010609060101010101" pitchFamily="49" charset="-122"/>
              </a:rPr>
              <a:t>标准</a:t>
            </a:r>
          </a:p>
          <a:p>
            <a:pPr lvl="1" eaLnBrk="1" hangingPunct="1"/>
            <a:r>
              <a:rPr lang="en-US" altLang="zh-CN" b="1" dirty="0">
                <a:latin typeface="Arial" panose="020B0604020202020204" pitchFamily="34" charset="0"/>
                <a:ea typeface="黑体" panose="02010609060101010101" pitchFamily="49" charset="-122"/>
              </a:rPr>
              <a:t>IEEE </a:t>
            </a:r>
            <a:r>
              <a:rPr lang="zh-CN" altLang="en-US" b="1" dirty="0">
                <a:latin typeface="Arial" panose="020B0604020202020204" pitchFamily="34" charset="0"/>
                <a:ea typeface="黑体" panose="02010609060101010101" pitchFamily="49" charset="-122"/>
              </a:rPr>
              <a:t>的 </a:t>
            </a:r>
            <a:r>
              <a:rPr lang="en-US" altLang="zh-CN" b="1" dirty="0">
                <a:latin typeface="Arial" panose="020B0604020202020204" pitchFamily="34" charset="0"/>
                <a:ea typeface="黑体" panose="02010609060101010101" pitchFamily="49" charset="-122"/>
              </a:rPr>
              <a:t>802.3 </a:t>
            </a:r>
            <a:r>
              <a:rPr lang="zh-CN" altLang="en-US" b="1" dirty="0">
                <a:latin typeface="Arial" panose="020B0604020202020204" pitchFamily="34" charset="0"/>
                <a:ea typeface="黑体" panose="02010609060101010101" pitchFamily="49" charset="-122"/>
              </a:rPr>
              <a:t>标准</a:t>
            </a:r>
          </a:p>
        </p:txBody>
      </p:sp>
      <p:sp>
        <p:nvSpPr>
          <p:cNvPr id="4" name="灯片编号占位符 3"/>
          <p:cNvSpPr>
            <a:spLocks noGrp="1"/>
          </p:cNvSpPr>
          <p:nvPr>
            <p:ph type="sldNum" sz="quarter" idx="12"/>
          </p:nvPr>
        </p:nvSpPr>
        <p:spPr/>
        <p:txBody>
          <a:bodyPr/>
          <a:lstStyle/>
          <a:p>
            <a:fld id="{6AD00D0F-399A-4701-AC01-D85705F5294D}" type="slidenum">
              <a:rPr lang="en-US" altLang="zh-CN" smtClean="0"/>
              <a:pPr/>
              <a:t>59</a:t>
            </a:fld>
            <a:endParaRPr lang="en-US" altLang="zh-CN"/>
          </a:p>
        </p:txBody>
      </p:sp>
      <p:sp>
        <p:nvSpPr>
          <p:cNvPr id="5" name="右箭头 4"/>
          <p:cNvSpPr/>
          <p:nvPr/>
        </p:nvSpPr>
        <p:spPr bwMode="auto">
          <a:xfrm>
            <a:off x="5643570" y="2714620"/>
            <a:ext cx="928694" cy="35719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1" i="0" u="none" strike="noStrike" cap="none" normalizeH="0" baseline="0">
              <a:ln>
                <a:noFill/>
              </a:ln>
              <a:solidFill>
                <a:schemeClr val="tx1"/>
              </a:solidFill>
              <a:effectLst/>
              <a:latin typeface="Tahoma" pitchFamily="34" charset="0"/>
              <a:ea typeface="宋体" pitchFamily="2" charset="-122"/>
            </a:endParaRPr>
          </a:p>
        </p:txBody>
      </p:sp>
      <p:sp>
        <p:nvSpPr>
          <p:cNvPr id="6" name="TextBox 5"/>
          <p:cNvSpPr txBox="1"/>
          <p:nvPr/>
        </p:nvSpPr>
        <p:spPr>
          <a:xfrm>
            <a:off x="6643702" y="2643182"/>
            <a:ext cx="1428760" cy="461665"/>
          </a:xfrm>
          <a:prstGeom prst="rect">
            <a:avLst/>
          </a:prstGeom>
          <a:noFill/>
        </p:spPr>
        <p:txBody>
          <a:bodyPr wrap="square" rtlCol="0">
            <a:spAutoFit/>
          </a:bodyPr>
          <a:lstStyle/>
          <a:p>
            <a:r>
              <a:rPr lang="zh-CN" altLang="en-US" dirty="0">
                <a:solidFill>
                  <a:srgbClr val="FF0000"/>
                </a:solidFill>
              </a:rPr>
              <a:t>最常用</a:t>
            </a:r>
          </a:p>
        </p:txBody>
      </p:sp>
    </p:spTree>
    <p:extLst>
      <p:ext uri="{BB962C8B-B14F-4D97-AF65-F5344CB8AC3E}">
        <p14:creationId xmlns:p14="http://schemas.microsoft.com/office/powerpoint/2010/main" val="284731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251520" y="3425121"/>
            <a:ext cx="5400600" cy="3435930"/>
          </a:xfrm>
          <a:prstGeom prst="rect">
            <a:avLst/>
          </a:prstGeom>
        </p:spPr>
      </p:pic>
      <p:sp>
        <p:nvSpPr>
          <p:cNvPr id="11" name="文本框 10"/>
          <p:cNvSpPr txBox="1"/>
          <p:nvPr/>
        </p:nvSpPr>
        <p:spPr>
          <a:xfrm>
            <a:off x="6228184" y="4382407"/>
            <a:ext cx="2808312" cy="877163"/>
          </a:xfrm>
          <a:prstGeom prst="rect">
            <a:avLst/>
          </a:prstGeom>
          <a:noFill/>
        </p:spPr>
        <p:txBody>
          <a:bodyPr wrap="square" rtlCol="0">
            <a:spAutoFit/>
          </a:bodyPr>
          <a:lstStyle/>
          <a:p>
            <a:r>
              <a:rPr lang="en-US" altLang="zh-CN" dirty="0"/>
              <a:t>BAN</a:t>
            </a:r>
            <a:r>
              <a:rPr lang="zh-CN" altLang="en-US" dirty="0"/>
              <a:t>：体域网</a:t>
            </a:r>
            <a:endParaRPr lang="en-US" altLang="zh-CN" dirty="0"/>
          </a:p>
          <a:p>
            <a:r>
              <a:rPr lang="zh-CN" altLang="en-US" sz="1800" dirty="0"/>
              <a:t>距离外置访问点最多几米</a:t>
            </a:r>
            <a:endParaRPr lang="en-US" altLang="zh-CN" sz="1800" dirty="0"/>
          </a:p>
        </p:txBody>
      </p:sp>
      <p:pic>
        <p:nvPicPr>
          <p:cNvPr id="12" name="图片 11"/>
          <p:cNvPicPr>
            <a:picLocks noChangeAspect="1"/>
          </p:cNvPicPr>
          <p:nvPr/>
        </p:nvPicPr>
        <p:blipFill>
          <a:blip r:embed="rId3"/>
          <a:stretch>
            <a:fillRect/>
          </a:stretch>
        </p:blipFill>
        <p:spPr>
          <a:xfrm>
            <a:off x="107504" y="66866"/>
            <a:ext cx="5848556" cy="3506150"/>
          </a:xfrm>
          <a:prstGeom prst="rect">
            <a:avLst/>
          </a:prstGeom>
        </p:spPr>
      </p:pic>
      <p:sp>
        <p:nvSpPr>
          <p:cNvPr id="13" name="文本框 12"/>
          <p:cNvSpPr txBox="1"/>
          <p:nvPr/>
        </p:nvSpPr>
        <p:spPr>
          <a:xfrm>
            <a:off x="6084168" y="836712"/>
            <a:ext cx="2808312" cy="877163"/>
          </a:xfrm>
          <a:prstGeom prst="rect">
            <a:avLst/>
          </a:prstGeom>
          <a:noFill/>
        </p:spPr>
        <p:txBody>
          <a:bodyPr wrap="square" rtlCol="0">
            <a:spAutoFit/>
          </a:bodyPr>
          <a:lstStyle/>
          <a:p>
            <a:r>
              <a:rPr lang="en-US" altLang="zh-CN" dirty="0"/>
              <a:t>PAN</a:t>
            </a:r>
            <a:r>
              <a:rPr lang="zh-CN" altLang="en-US" dirty="0"/>
              <a:t>：个域网</a:t>
            </a:r>
            <a:endParaRPr lang="en-US" altLang="zh-CN" dirty="0"/>
          </a:p>
          <a:p>
            <a:r>
              <a:rPr lang="en-US" altLang="zh-CN" sz="1800" dirty="0"/>
              <a:t>10</a:t>
            </a:r>
            <a:r>
              <a:rPr lang="zh-CN" altLang="en-US" sz="1800" dirty="0"/>
              <a:t>米左右</a:t>
            </a:r>
            <a:endParaRPr lang="en-US" altLang="zh-CN" sz="1800" dirty="0"/>
          </a:p>
        </p:txBody>
      </p:sp>
      <p:sp>
        <p:nvSpPr>
          <p:cNvPr id="2" name="文本框 1">
            <a:extLst>
              <a:ext uri="{FF2B5EF4-FFF2-40B4-BE49-F238E27FC236}">
                <a16:creationId xmlns="" xmlns:a16="http://schemas.microsoft.com/office/drawing/2014/main" id="{3D2F507F-332A-A964-6670-3F420CFA7A27}"/>
              </a:ext>
            </a:extLst>
          </p:cNvPr>
          <p:cNvSpPr txBox="1"/>
          <p:nvPr/>
        </p:nvSpPr>
        <p:spPr>
          <a:xfrm>
            <a:off x="5935131" y="1819941"/>
            <a:ext cx="3080436" cy="784830"/>
          </a:xfrm>
          <a:prstGeom prst="rect">
            <a:avLst/>
          </a:prstGeom>
          <a:noFill/>
        </p:spPr>
        <p:txBody>
          <a:bodyPr wrap="square" rtlCol="0">
            <a:spAutoFit/>
          </a:bodyPr>
          <a:lstStyle/>
          <a:p>
            <a:r>
              <a:rPr lang="en-US" altLang="zh-CN" sz="1800" dirty="0">
                <a:solidFill>
                  <a:srgbClr val="FF0000"/>
                </a:solidFill>
              </a:rPr>
              <a:t>IEEE 802.15.1 Bluetooth</a:t>
            </a:r>
          </a:p>
          <a:p>
            <a:r>
              <a:rPr lang="en-US" altLang="zh-CN" sz="1800" dirty="0">
                <a:solidFill>
                  <a:srgbClr val="FF0000"/>
                </a:solidFill>
              </a:rPr>
              <a:t>IEEE 802.15.4 ZigBee</a:t>
            </a:r>
          </a:p>
        </p:txBody>
      </p:sp>
      <p:sp>
        <p:nvSpPr>
          <p:cNvPr id="3" name="文本框 2">
            <a:extLst>
              <a:ext uri="{FF2B5EF4-FFF2-40B4-BE49-F238E27FC236}">
                <a16:creationId xmlns="" xmlns:a16="http://schemas.microsoft.com/office/drawing/2014/main" id="{22FA3EC2-DC36-591E-0979-8AAC386478BA}"/>
              </a:ext>
            </a:extLst>
          </p:cNvPr>
          <p:cNvSpPr txBox="1"/>
          <p:nvPr/>
        </p:nvSpPr>
        <p:spPr>
          <a:xfrm>
            <a:off x="6228184" y="5373216"/>
            <a:ext cx="2808312" cy="369332"/>
          </a:xfrm>
          <a:prstGeom prst="rect">
            <a:avLst/>
          </a:prstGeom>
          <a:noFill/>
        </p:spPr>
        <p:txBody>
          <a:bodyPr wrap="square" rtlCol="0">
            <a:spAutoFit/>
          </a:bodyPr>
          <a:lstStyle/>
          <a:p>
            <a:r>
              <a:rPr lang="en-US" altLang="zh-CN" sz="1800" dirty="0">
                <a:solidFill>
                  <a:srgbClr val="FF0000"/>
                </a:solidFill>
              </a:rPr>
              <a:t>IEEE 802.15.4 ZigBee</a:t>
            </a:r>
          </a:p>
        </p:txBody>
      </p:sp>
    </p:spTree>
    <p:extLst>
      <p:ext uri="{BB962C8B-B14F-4D97-AF65-F5344CB8AC3E}">
        <p14:creationId xmlns:p14="http://schemas.microsoft.com/office/powerpoint/2010/main" val="21334810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E87B26C-FEC7-4A76-9B7A-8C2F47632489}" type="slidenum">
              <a:rPr lang="en-US" altLang="zh-CN" sz="1400" b="0"/>
              <a:pPr eaLnBrk="1" hangingPunct="1"/>
              <a:t>60</a:t>
            </a:fld>
            <a:endParaRPr lang="en-US" altLang="zh-CN" sz="1400" b="0"/>
          </a:p>
        </p:txBody>
      </p:sp>
      <p:sp>
        <p:nvSpPr>
          <p:cNvPr id="71683" name="Rectangle 2"/>
          <p:cNvSpPr>
            <a:spLocks noGrp="1" noChangeArrowheads="1"/>
          </p:cNvSpPr>
          <p:nvPr>
            <p:ph type="title"/>
          </p:nvPr>
        </p:nvSpPr>
        <p:spPr/>
        <p:txBody>
          <a:bodyPr/>
          <a:lstStyle/>
          <a:p>
            <a:pPr eaLnBrk="1" hangingPunct="1"/>
            <a:r>
              <a:rPr lang="en-US" altLang="zh-CN"/>
              <a:t>MAC</a:t>
            </a:r>
            <a:r>
              <a:rPr lang="zh-CN" altLang="en-US"/>
              <a:t>帧格式</a:t>
            </a:r>
          </a:p>
        </p:txBody>
      </p:sp>
      <p:sp>
        <p:nvSpPr>
          <p:cNvPr id="71684" name="Rectangle 3"/>
          <p:cNvSpPr>
            <a:spLocks noGrp="1" noChangeArrowheads="1"/>
          </p:cNvSpPr>
          <p:nvPr>
            <p:ph type="body" idx="1"/>
          </p:nvPr>
        </p:nvSpPr>
        <p:spPr>
          <a:xfrm>
            <a:off x="1182688" y="2017713"/>
            <a:ext cx="7772400" cy="547687"/>
          </a:xfrm>
        </p:spPr>
        <p:txBody>
          <a:bodyPr/>
          <a:lstStyle/>
          <a:p>
            <a:pPr eaLnBrk="1" hangingPunct="1"/>
            <a:r>
              <a:rPr lang="zh-CN" altLang="en-US" sz="2800" b="1"/>
              <a:t>所有类型的以太网具有相同的</a:t>
            </a:r>
            <a:r>
              <a:rPr lang="en-US" altLang="zh-CN" sz="2800" b="1"/>
              <a:t>MAC</a:t>
            </a:r>
            <a:r>
              <a:rPr lang="zh-CN" altLang="en-US" sz="2800" b="1"/>
              <a:t>帧格式</a:t>
            </a:r>
          </a:p>
        </p:txBody>
      </p:sp>
      <p:sp>
        <p:nvSpPr>
          <p:cNvPr id="165893" name="Rectangle 5"/>
          <p:cNvSpPr>
            <a:spLocks noChangeArrowheads="1"/>
          </p:cNvSpPr>
          <p:nvPr/>
        </p:nvSpPr>
        <p:spPr bwMode="auto">
          <a:xfrm>
            <a:off x="898525" y="2676525"/>
            <a:ext cx="7634288" cy="304800"/>
          </a:xfrm>
          <a:prstGeom prst="rect">
            <a:avLst/>
          </a:prstGeom>
          <a:noFill/>
          <a:ln w="9525">
            <a:noFill/>
            <a:miter lim="800000"/>
            <a:headEnd/>
            <a:tailEnd/>
          </a:ln>
          <a:effectLst/>
        </p:spPr>
        <p:txBody>
          <a:bodyPr lIns="92075" tIns="46038" rIns="92075" bIns="46038">
            <a:spAutoFit/>
          </a:bodyPr>
          <a:lstStyle/>
          <a:p>
            <a:pPr defTabSz="762000" eaLnBrk="0" hangingPunct="0">
              <a:spcBef>
                <a:spcPct val="0"/>
              </a:spcBef>
              <a:defRPr/>
            </a:pPr>
            <a:r>
              <a:rPr kumimoji="1" lang="en-US" altLang="zh-CN" sz="1400">
                <a:effectLst>
                  <a:outerShdw blurRad="38100" dist="38100" dir="2700000" algn="tl">
                    <a:srgbClr val="C0C0C0"/>
                  </a:outerShdw>
                </a:effectLst>
                <a:latin typeface="Arial" pitchFamily="34" charset="0"/>
              </a:rPr>
              <a:t>     7</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1</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6</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6</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2</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46-1500</a:t>
            </a:r>
            <a:r>
              <a:rPr kumimoji="1" lang="zh-CN" altLang="en-US" sz="1400">
                <a:effectLst>
                  <a:outerShdw blurRad="38100" dist="38100" dir="2700000" algn="tl">
                    <a:srgbClr val="C0C0C0"/>
                  </a:outerShdw>
                </a:effectLst>
                <a:latin typeface="Arial" pitchFamily="34" charset="0"/>
              </a:rPr>
              <a:t>字节               </a:t>
            </a:r>
            <a:r>
              <a:rPr kumimoji="1" lang="en-US" altLang="zh-CN" sz="1400">
                <a:effectLst>
                  <a:outerShdw blurRad="38100" dist="38100" dir="2700000" algn="tl">
                    <a:srgbClr val="C0C0C0"/>
                  </a:outerShdw>
                </a:effectLst>
                <a:latin typeface="Arial" pitchFamily="34" charset="0"/>
              </a:rPr>
              <a:t>4 </a:t>
            </a:r>
            <a:r>
              <a:rPr kumimoji="1" lang="zh-CN" altLang="en-US" sz="1400">
                <a:effectLst>
                  <a:outerShdw blurRad="38100" dist="38100" dir="2700000" algn="tl">
                    <a:srgbClr val="C0C0C0"/>
                  </a:outerShdw>
                </a:effectLst>
                <a:latin typeface="Arial" pitchFamily="34" charset="0"/>
              </a:rPr>
              <a:t>字节</a:t>
            </a:r>
          </a:p>
        </p:txBody>
      </p:sp>
      <p:sp>
        <p:nvSpPr>
          <p:cNvPr id="71686" name="Rectangle 6"/>
          <p:cNvSpPr>
            <a:spLocks noChangeArrowheads="1"/>
          </p:cNvSpPr>
          <p:nvPr/>
        </p:nvSpPr>
        <p:spPr bwMode="auto">
          <a:xfrm>
            <a:off x="7553325" y="3057525"/>
            <a:ext cx="982663"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FCS</a:t>
            </a:r>
          </a:p>
        </p:txBody>
      </p:sp>
      <p:sp>
        <p:nvSpPr>
          <p:cNvPr id="71687" name="Rectangle 7"/>
          <p:cNvSpPr>
            <a:spLocks noChangeArrowheads="1"/>
          </p:cNvSpPr>
          <p:nvPr/>
        </p:nvSpPr>
        <p:spPr bwMode="auto">
          <a:xfrm>
            <a:off x="990600" y="3052763"/>
            <a:ext cx="984250"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PA </a:t>
            </a:r>
          </a:p>
        </p:txBody>
      </p:sp>
      <p:sp>
        <p:nvSpPr>
          <p:cNvPr id="71688" name="Rectangle 8"/>
          <p:cNvSpPr>
            <a:spLocks noChangeArrowheads="1"/>
          </p:cNvSpPr>
          <p:nvPr/>
        </p:nvSpPr>
        <p:spPr bwMode="auto">
          <a:xfrm>
            <a:off x="3603625" y="3062288"/>
            <a:ext cx="1050925"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SA</a:t>
            </a:r>
          </a:p>
        </p:txBody>
      </p:sp>
      <p:sp>
        <p:nvSpPr>
          <p:cNvPr id="71689" name="Rectangle 9"/>
          <p:cNvSpPr>
            <a:spLocks noChangeArrowheads="1"/>
          </p:cNvSpPr>
          <p:nvPr/>
        </p:nvSpPr>
        <p:spPr bwMode="auto">
          <a:xfrm>
            <a:off x="4648200" y="3062288"/>
            <a:ext cx="811213"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LEN</a:t>
            </a:r>
          </a:p>
        </p:txBody>
      </p:sp>
      <p:sp>
        <p:nvSpPr>
          <p:cNvPr id="71690" name="Rectangle 10"/>
          <p:cNvSpPr>
            <a:spLocks noChangeArrowheads="1"/>
          </p:cNvSpPr>
          <p:nvPr/>
        </p:nvSpPr>
        <p:spPr bwMode="auto">
          <a:xfrm>
            <a:off x="1982788" y="3052763"/>
            <a:ext cx="698500"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SFD</a:t>
            </a:r>
          </a:p>
        </p:txBody>
      </p:sp>
      <p:sp>
        <p:nvSpPr>
          <p:cNvPr id="71691" name="Rectangle 11"/>
          <p:cNvSpPr>
            <a:spLocks noChangeArrowheads="1"/>
          </p:cNvSpPr>
          <p:nvPr/>
        </p:nvSpPr>
        <p:spPr bwMode="auto">
          <a:xfrm>
            <a:off x="2671763" y="3060700"/>
            <a:ext cx="946150"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DA</a:t>
            </a:r>
          </a:p>
        </p:txBody>
      </p:sp>
      <p:sp>
        <p:nvSpPr>
          <p:cNvPr id="71692" name="Rectangle 12"/>
          <p:cNvSpPr>
            <a:spLocks noChangeArrowheads="1"/>
          </p:cNvSpPr>
          <p:nvPr/>
        </p:nvSpPr>
        <p:spPr bwMode="auto">
          <a:xfrm>
            <a:off x="5457825" y="3057525"/>
            <a:ext cx="1312863"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LLC PDU</a:t>
            </a:r>
          </a:p>
        </p:txBody>
      </p:sp>
      <p:sp>
        <p:nvSpPr>
          <p:cNvPr id="71693" name="Rectangle 13"/>
          <p:cNvSpPr>
            <a:spLocks noChangeArrowheads="1"/>
          </p:cNvSpPr>
          <p:nvPr/>
        </p:nvSpPr>
        <p:spPr bwMode="auto">
          <a:xfrm>
            <a:off x="6761163" y="3057525"/>
            <a:ext cx="808037" cy="317500"/>
          </a:xfrm>
          <a:prstGeom prst="rect">
            <a:avLst/>
          </a:prstGeom>
          <a:solidFill>
            <a:srgbClr val="FFFFCC"/>
          </a:solidFill>
          <a:ln w="12699">
            <a:solidFill>
              <a:schemeClr val="tx1"/>
            </a:solidFill>
            <a:miter lim="800000"/>
            <a:headEnd/>
            <a:tailEnd/>
          </a:ln>
        </p:spPr>
        <p:txBody>
          <a:bodyPr lIns="92075" tIns="46038" rIns="92075" bIns="46038">
            <a:spAutoFit/>
          </a:bodyPr>
          <a:lstStyle>
            <a:lvl1pPr defTabSz="762000" eaLnBrk="0" hangingPunct="0">
              <a:defRPr sz="2400" b="1">
                <a:solidFill>
                  <a:schemeClr val="tx1"/>
                </a:solidFill>
                <a:latin typeface="Tahoma" panose="020B0604030504040204" pitchFamily="34" charset="0"/>
                <a:ea typeface="宋体" panose="02010600030101010101" pitchFamily="2" charset="-122"/>
              </a:defRPr>
            </a:lvl1pPr>
            <a:lvl2pPr marL="742950" indent="-285750" defTabSz="762000" eaLnBrk="0" hangingPunct="0">
              <a:defRPr sz="2400" b="1">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sz="2400" b="1">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sz="2400" b="1">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sz="2400" b="1">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a:spcBef>
                <a:spcPct val="0"/>
              </a:spcBef>
            </a:pPr>
            <a:r>
              <a:rPr kumimoji="1" lang="en-US" altLang="zh-CN" sz="1400">
                <a:latin typeface="Arial" panose="020B0604020202020204" pitchFamily="34" charset="0"/>
              </a:rPr>
              <a:t>Pad</a:t>
            </a:r>
          </a:p>
        </p:txBody>
      </p:sp>
      <p:sp>
        <p:nvSpPr>
          <p:cNvPr id="71694" name="Line 14"/>
          <p:cNvSpPr>
            <a:spLocks noChangeShapeType="1"/>
          </p:cNvSpPr>
          <p:nvPr/>
        </p:nvSpPr>
        <p:spPr bwMode="auto">
          <a:xfrm>
            <a:off x="2584450" y="3530600"/>
            <a:ext cx="4910138" cy="0"/>
          </a:xfrm>
          <a:prstGeom prst="line">
            <a:avLst/>
          </a:prstGeom>
          <a:noFill/>
          <a:ln w="12699">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695" name="Line 15"/>
          <p:cNvSpPr>
            <a:spLocks noChangeShapeType="1"/>
          </p:cNvSpPr>
          <p:nvPr/>
        </p:nvSpPr>
        <p:spPr bwMode="auto">
          <a:xfrm>
            <a:off x="7523163" y="3452813"/>
            <a:ext cx="0" cy="150812"/>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5904" name="Rectangle 16"/>
          <p:cNvSpPr>
            <a:spLocks noChangeArrowheads="1"/>
          </p:cNvSpPr>
          <p:nvPr/>
        </p:nvSpPr>
        <p:spPr bwMode="auto">
          <a:xfrm>
            <a:off x="4221163" y="3511550"/>
            <a:ext cx="993775" cy="304800"/>
          </a:xfrm>
          <a:prstGeom prst="rect">
            <a:avLst/>
          </a:prstGeom>
          <a:noFill/>
          <a:ln w="9525">
            <a:noFill/>
            <a:miter lim="800000"/>
            <a:headEnd/>
            <a:tailEnd/>
          </a:ln>
          <a:effectLst/>
        </p:spPr>
        <p:txBody>
          <a:bodyPr wrap="none" lIns="92075" tIns="46038" rIns="92075" bIns="46038">
            <a:spAutoFit/>
          </a:bodyPr>
          <a:lstStyle/>
          <a:p>
            <a:pPr defTabSz="762000" eaLnBrk="0" hangingPunct="0">
              <a:spcBef>
                <a:spcPct val="0"/>
              </a:spcBef>
              <a:defRPr/>
            </a:pPr>
            <a:r>
              <a:rPr kumimoji="1" lang="en-US" altLang="zh-CN" sz="1400">
                <a:effectLst>
                  <a:outerShdw blurRad="38100" dist="38100" dir="2700000" algn="tl">
                    <a:srgbClr val="C0C0C0"/>
                  </a:outerShdw>
                </a:effectLst>
                <a:latin typeface="Arial" pitchFamily="34" charset="0"/>
              </a:rPr>
              <a:t>  </a:t>
            </a:r>
            <a:r>
              <a:rPr kumimoji="1" lang="zh-CN" altLang="en-US" sz="1400">
                <a:effectLst>
                  <a:outerShdw blurRad="38100" dist="38100" dir="2700000" algn="tl">
                    <a:srgbClr val="C0C0C0"/>
                  </a:outerShdw>
                </a:effectLst>
                <a:latin typeface="Arial" pitchFamily="34" charset="0"/>
              </a:rPr>
              <a:t>校验区间</a:t>
            </a:r>
          </a:p>
        </p:txBody>
      </p:sp>
      <p:sp>
        <p:nvSpPr>
          <p:cNvPr id="71697" name="Line 17"/>
          <p:cNvSpPr>
            <a:spLocks noChangeShapeType="1"/>
          </p:cNvSpPr>
          <p:nvPr/>
        </p:nvSpPr>
        <p:spPr bwMode="auto">
          <a:xfrm flipV="1">
            <a:off x="2574925" y="3830638"/>
            <a:ext cx="5827713" cy="3175"/>
          </a:xfrm>
          <a:prstGeom prst="line">
            <a:avLst/>
          </a:prstGeom>
          <a:noFill/>
          <a:ln w="12699">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698" name="Line 18"/>
          <p:cNvSpPr>
            <a:spLocks noChangeShapeType="1"/>
          </p:cNvSpPr>
          <p:nvPr/>
        </p:nvSpPr>
        <p:spPr bwMode="auto">
          <a:xfrm>
            <a:off x="2574925" y="3763963"/>
            <a:ext cx="0" cy="150812"/>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699" name="Line 19"/>
          <p:cNvSpPr>
            <a:spLocks noChangeShapeType="1"/>
          </p:cNvSpPr>
          <p:nvPr/>
        </p:nvSpPr>
        <p:spPr bwMode="auto">
          <a:xfrm>
            <a:off x="8435975" y="3733800"/>
            <a:ext cx="0" cy="150813"/>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5908" name="Rectangle 20"/>
          <p:cNvSpPr>
            <a:spLocks noChangeArrowheads="1"/>
          </p:cNvSpPr>
          <p:nvPr/>
        </p:nvSpPr>
        <p:spPr bwMode="auto">
          <a:xfrm>
            <a:off x="4751388" y="3819525"/>
            <a:ext cx="1238250" cy="304800"/>
          </a:xfrm>
          <a:prstGeom prst="rect">
            <a:avLst/>
          </a:prstGeom>
          <a:noFill/>
          <a:ln w="9525">
            <a:noFill/>
            <a:miter lim="800000"/>
            <a:headEnd/>
            <a:tailEnd/>
          </a:ln>
          <a:effectLst/>
        </p:spPr>
        <p:txBody>
          <a:bodyPr wrap="none" lIns="92075" tIns="46038" rIns="92075" bIns="46038">
            <a:spAutoFit/>
          </a:bodyPr>
          <a:lstStyle/>
          <a:p>
            <a:pPr defTabSz="762000" eaLnBrk="0" hangingPunct="0">
              <a:spcBef>
                <a:spcPct val="0"/>
              </a:spcBef>
              <a:defRPr/>
            </a:pPr>
            <a:r>
              <a:rPr kumimoji="1" lang="en-US" altLang="zh-CN" sz="1400">
                <a:effectLst>
                  <a:outerShdw blurRad="38100" dist="38100" dir="2700000" algn="tl">
                    <a:srgbClr val="C0C0C0"/>
                  </a:outerShdw>
                </a:effectLst>
                <a:latin typeface="Arial" pitchFamily="34" charset="0"/>
              </a:rPr>
              <a:t>64-1518 </a:t>
            </a:r>
            <a:r>
              <a:rPr kumimoji="1" lang="zh-CN" altLang="en-US" sz="1400">
                <a:effectLst>
                  <a:outerShdw blurRad="38100" dist="38100" dir="2700000" algn="tl">
                    <a:srgbClr val="C0C0C0"/>
                  </a:outerShdw>
                </a:effectLst>
                <a:latin typeface="Arial" pitchFamily="34" charset="0"/>
              </a:rPr>
              <a:t>字节</a:t>
            </a:r>
          </a:p>
        </p:txBody>
      </p:sp>
      <p:sp>
        <p:nvSpPr>
          <p:cNvPr id="71701" name="Line 21"/>
          <p:cNvSpPr>
            <a:spLocks noChangeShapeType="1"/>
          </p:cNvSpPr>
          <p:nvPr/>
        </p:nvSpPr>
        <p:spPr bwMode="auto">
          <a:xfrm>
            <a:off x="5368925"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2" name="Line 22"/>
          <p:cNvSpPr>
            <a:spLocks noChangeShapeType="1"/>
          </p:cNvSpPr>
          <p:nvPr/>
        </p:nvSpPr>
        <p:spPr bwMode="auto">
          <a:xfrm>
            <a:off x="7478713"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3" name="Line 23"/>
          <p:cNvSpPr>
            <a:spLocks noChangeShapeType="1"/>
          </p:cNvSpPr>
          <p:nvPr/>
        </p:nvSpPr>
        <p:spPr bwMode="auto">
          <a:xfrm>
            <a:off x="8415338"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4" name="Line 24"/>
          <p:cNvSpPr>
            <a:spLocks noChangeShapeType="1"/>
          </p:cNvSpPr>
          <p:nvPr/>
        </p:nvSpPr>
        <p:spPr bwMode="auto">
          <a:xfrm>
            <a:off x="4549775"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5" name="Line 25"/>
          <p:cNvSpPr>
            <a:spLocks noChangeShapeType="1"/>
          </p:cNvSpPr>
          <p:nvPr/>
        </p:nvSpPr>
        <p:spPr bwMode="auto">
          <a:xfrm>
            <a:off x="3535363"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6" name="Line 26"/>
          <p:cNvSpPr>
            <a:spLocks noChangeShapeType="1"/>
          </p:cNvSpPr>
          <p:nvPr/>
        </p:nvSpPr>
        <p:spPr bwMode="auto">
          <a:xfrm>
            <a:off x="2571750"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7" name="Line 27"/>
          <p:cNvSpPr>
            <a:spLocks noChangeShapeType="1"/>
          </p:cNvSpPr>
          <p:nvPr/>
        </p:nvSpPr>
        <p:spPr bwMode="auto">
          <a:xfrm>
            <a:off x="1887538"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8" name="Line 28"/>
          <p:cNvSpPr>
            <a:spLocks noChangeShapeType="1"/>
          </p:cNvSpPr>
          <p:nvPr/>
        </p:nvSpPr>
        <p:spPr bwMode="auto">
          <a:xfrm>
            <a:off x="898525" y="274955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71709" name="Line 29"/>
          <p:cNvSpPr>
            <a:spLocks noChangeShapeType="1"/>
          </p:cNvSpPr>
          <p:nvPr/>
        </p:nvSpPr>
        <p:spPr bwMode="auto">
          <a:xfrm flipV="1">
            <a:off x="2560638" y="3587750"/>
            <a:ext cx="4933950" cy="76200"/>
          </a:xfrm>
          <a:prstGeom prst="line">
            <a:avLst/>
          </a:prstGeom>
          <a:noFill/>
          <a:ln w="12699">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10" name="Line 30"/>
          <p:cNvSpPr>
            <a:spLocks noChangeShapeType="1"/>
          </p:cNvSpPr>
          <p:nvPr/>
        </p:nvSpPr>
        <p:spPr bwMode="auto">
          <a:xfrm>
            <a:off x="2770188" y="3613150"/>
            <a:ext cx="0" cy="150813"/>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11" name="Line 31"/>
          <p:cNvSpPr>
            <a:spLocks noChangeShapeType="1"/>
          </p:cNvSpPr>
          <p:nvPr/>
        </p:nvSpPr>
        <p:spPr bwMode="auto">
          <a:xfrm>
            <a:off x="7707313" y="3605213"/>
            <a:ext cx="0" cy="150812"/>
          </a:xfrm>
          <a:prstGeom prst="line">
            <a:avLst/>
          </a:prstGeom>
          <a:noFill/>
          <a:ln w="12699">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12" name="Line 32"/>
          <p:cNvSpPr>
            <a:spLocks noChangeShapeType="1"/>
          </p:cNvSpPr>
          <p:nvPr/>
        </p:nvSpPr>
        <p:spPr bwMode="auto">
          <a:xfrm>
            <a:off x="2776538" y="3511550"/>
            <a:ext cx="480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713" name="Line 33"/>
          <p:cNvSpPr>
            <a:spLocks noChangeShapeType="1"/>
          </p:cNvSpPr>
          <p:nvPr/>
        </p:nvSpPr>
        <p:spPr bwMode="auto">
          <a:xfrm>
            <a:off x="2681288" y="3381375"/>
            <a:ext cx="0" cy="54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14" name="Line 34"/>
          <p:cNvSpPr>
            <a:spLocks noChangeShapeType="1"/>
          </p:cNvSpPr>
          <p:nvPr/>
        </p:nvSpPr>
        <p:spPr bwMode="auto">
          <a:xfrm>
            <a:off x="7577138" y="335915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15" name="Line 35"/>
          <p:cNvSpPr>
            <a:spLocks noChangeShapeType="1"/>
          </p:cNvSpPr>
          <p:nvPr/>
        </p:nvSpPr>
        <p:spPr bwMode="auto">
          <a:xfrm flipV="1">
            <a:off x="2779713" y="3860800"/>
            <a:ext cx="56689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716" name="Line 36"/>
          <p:cNvSpPr>
            <a:spLocks noChangeShapeType="1"/>
          </p:cNvSpPr>
          <p:nvPr/>
        </p:nvSpPr>
        <p:spPr bwMode="auto">
          <a:xfrm flipH="1">
            <a:off x="8535988" y="3397250"/>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17" name="Line 37"/>
          <p:cNvSpPr>
            <a:spLocks noChangeShapeType="1"/>
          </p:cNvSpPr>
          <p:nvPr/>
        </p:nvSpPr>
        <p:spPr bwMode="auto">
          <a:xfrm>
            <a:off x="5507038" y="2943225"/>
            <a:ext cx="20256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165926" name="Rectangle 38"/>
          <p:cNvSpPr>
            <a:spLocks noChangeArrowheads="1"/>
          </p:cNvSpPr>
          <p:nvPr/>
        </p:nvSpPr>
        <p:spPr bwMode="auto">
          <a:xfrm>
            <a:off x="395536" y="4288386"/>
            <a:ext cx="8568630" cy="2308966"/>
          </a:xfrm>
          <a:prstGeom prst="rect">
            <a:avLst/>
          </a:prstGeom>
          <a:noFill/>
          <a:ln w="9525">
            <a:noFill/>
            <a:miter lim="800000"/>
            <a:headEnd/>
            <a:tailEnd/>
          </a:ln>
          <a:effectLst/>
        </p:spPr>
        <p:txBody>
          <a:bodyPr wrap="square" lIns="92075" tIns="46038" rIns="92075" bIns="46038">
            <a:spAutoFit/>
          </a:bodyPr>
          <a:lstStyle/>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PA</a:t>
            </a:r>
            <a:r>
              <a:rPr kumimoji="1" lang="zh-CN" altLang="en-US" sz="1800" dirty="0">
                <a:effectLst>
                  <a:outerShdw blurRad="38100" dist="38100" dir="2700000" algn="tl">
                    <a:srgbClr val="C0C0C0"/>
                  </a:outerShdw>
                </a:effectLst>
                <a:latin typeface="Arial" pitchFamily="34" charset="0"/>
              </a:rPr>
              <a:t>： 先导域 </a:t>
            </a:r>
            <a:r>
              <a:rPr kumimoji="1" lang="en-US" altLang="zh-CN" sz="1800" dirty="0">
                <a:effectLst>
                  <a:outerShdw blurRad="38100" dist="38100" dir="2700000" algn="tl">
                    <a:srgbClr val="C0C0C0"/>
                  </a:outerShdw>
                </a:effectLst>
                <a:latin typeface="Arial" pitchFamily="34" charset="0"/>
              </a:rPr>
              <a:t>-  10101010</a:t>
            </a:r>
            <a:r>
              <a:rPr kumimoji="1" lang="zh-CN" altLang="en-US" sz="1800" dirty="0">
                <a:effectLst>
                  <a:outerShdw blurRad="38100" dist="38100" dir="2700000" algn="tl">
                    <a:srgbClr val="C0C0C0"/>
                  </a:outerShdw>
                </a:effectLst>
                <a:latin typeface="Arial" pitchFamily="34" charset="0"/>
              </a:rPr>
              <a:t>序列，用于使接收方与发送方同步</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SFD</a:t>
            </a:r>
            <a:r>
              <a:rPr kumimoji="1" lang="zh-CN" altLang="en-US" sz="1800" dirty="0">
                <a:effectLst>
                  <a:outerShdw blurRad="38100" dist="38100" dir="2700000" algn="tl">
                    <a:srgbClr val="C0C0C0"/>
                  </a:outerShdw>
                </a:effectLst>
                <a:latin typeface="Arial" pitchFamily="34" charset="0"/>
              </a:rPr>
              <a:t>： 帧起始定界符 </a:t>
            </a:r>
            <a:r>
              <a:rPr kumimoji="1" lang="en-US" altLang="zh-CN" sz="1800" dirty="0">
                <a:effectLst>
                  <a:outerShdw blurRad="38100" dist="38100" dir="2700000" algn="tl">
                    <a:srgbClr val="C0C0C0"/>
                  </a:outerShdw>
                </a:effectLst>
                <a:latin typeface="Arial" pitchFamily="34" charset="0"/>
              </a:rPr>
              <a:t>-- 10101011</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DA</a:t>
            </a:r>
            <a:r>
              <a:rPr kumimoji="1" lang="zh-CN" altLang="en-US" sz="1800" dirty="0">
                <a:effectLst>
                  <a:outerShdw blurRad="38100" dist="38100" dir="2700000" algn="tl">
                    <a:srgbClr val="C0C0C0"/>
                  </a:outerShdw>
                </a:effectLst>
                <a:latin typeface="Arial" pitchFamily="34" charset="0"/>
              </a:rPr>
              <a:t>： 目的</a:t>
            </a:r>
            <a:r>
              <a:rPr kumimoji="1" lang="en-US" altLang="zh-CN" sz="1800" dirty="0">
                <a:effectLst>
                  <a:outerShdw blurRad="38100" dist="38100" dir="2700000" algn="tl">
                    <a:srgbClr val="C0C0C0"/>
                  </a:outerShdw>
                </a:effectLst>
                <a:latin typeface="Arial" pitchFamily="34" charset="0"/>
              </a:rPr>
              <a:t>MAC</a:t>
            </a:r>
            <a:r>
              <a:rPr kumimoji="1" lang="zh-CN" altLang="en-US" sz="1800" dirty="0">
                <a:effectLst>
                  <a:outerShdw blurRad="38100" dist="38100" dir="2700000" algn="tl">
                    <a:srgbClr val="C0C0C0"/>
                  </a:outerShdw>
                </a:effectLst>
                <a:latin typeface="Arial" pitchFamily="34" charset="0"/>
              </a:rPr>
              <a:t>地址；  </a:t>
            </a:r>
            <a:r>
              <a:rPr kumimoji="1" lang="en-US" altLang="zh-CN" sz="1800" dirty="0">
                <a:effectLst>
                  <a:outerShdw blurRad="38100" dist="38100" dir="2700000" algn="tl">
                    <a:srgbClr val="C0C0C0"/>
                  </a:outerShdw>
                </a:effectLst>
                <a:latin typeface="Arial" pitchFamily="34" charset="0"/>
              </a:rPr>
              <a:t>SA</a:t>
            </a:r>
            <a:r>
              <a:rPr kumimoji="1" lang="zh-CN" altLang="en-US" sz="1800" dirty="0">
                <a:effectLst>
                  <a:outerShdw blurRad="38100" dist="38100" dir="2700000" algn="tl">
                    <a:srgbClr val="C0C0C0"/>
                  </a:outerShdw>
                </a:effectLst>
                <a:latin typeface="Arial" pitchFamily="34" charset="0"/>
              </a:rPr>
              <a:t>： 源</a:t>
            </a:r>
            <a:r>
              <a:rPr kumimoji="1" lang="en-US" altLang="zh-CN" sz="1800" dirty="0">
                <a:effectLst>
                  <a:outerShdw blurRad="38100" dist="38100" dir="2700000" algn="tl">
                    <a:srgbClr val="C0C0C0"/>
                  </a:outerShdw>
                </a:effectLst>
                <a:latin typeface="Arial" pitchFamily="34" charset="0"/>
              </a:rPr>
              <a:t>MAC</a:t>
            </a:r>
            <a:r>
              <a:rPr kumimoji="1" lang="zh-CN" altLang="en-US" sz="1800" dirty="0">
                <a:effectLst>
                  <a:outerShdw blurRad="38100" dist="38100" dir="2700000" algn="tl">
                    <a:srgbClr val="C0C0C0"/>
                  </a:outerShdw>
                </a:effectLst>
                <a:latin typeface="Arial" pitchFamily="34" charset="0"/>
              </a:rPr>
              <a:t>地址</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LEN</a:t>
            </a:r>
            <a:r>
              <a:rPr kumimoji="1" lang="zh-CN" altLang="en-US" sz="1800" dirty="0">
                <a:effectLst>
                  <a:outerShdw blurRad="38100" dist="38100" dir="2700000" algn="tl">
                    <a:srgbClr val="C0C0C0"/>
                  </a:outerShdw>
                </a:effectLst>
                <a:latin typeface="Arial" pitchFamily="34" charset="0"/>
              </a:rPr>
              <a:t>：数据长度（数据部分的字节数）（</a:t>
            </a:r>
            <a:r>
              <a:rPr kumimoji="1" lang="en-US" altLang="zh-CN" sz="1800" dirty="0">
                <a:effectLst>
                  <a:outerShdw blurRad="38100" dist="38100" dir="2700000" algn="tl">
                    <a:srgbClr val="C0C0C0"/>
                  </a:outerShdw>
                </a:effectLst>
                <a:latin typeface="Arial" pitchFamily="34" charset="0"/>
              </a:rPr>
              <a:t>0-1500B</a:t>
            </a:r>
            <a:r>
              <a:rPr kumimoji="1" lang="zh-CN" altLang="en-US" sz="1800" dirty="0">
                <a:effectLst>
                  <a:outerShdw blurRad="38100" dist="38100" dir="2700000" algn="tl">
                    <a:srgbClr val="C0C0C0"/>
                  </a:outerShdw>
                </a:effectLst>
                <a:latin typeface="Arial" pitchFamily="34" charset="0"/>
              </a:rPr>
              <a:t>）</a:t>
            </a:r>
          </a:p>
          <a:p>
            <a:pPr defTabSz="762000" eaLnBrk="0" hangingPunct="0">
              <a:spcBef>
                <a:spcPct val="0"/>
              </a:spcBef>
              <a:defRPr/>
            </a:pPr>
            <a:r>
              <a:rPr kumimoji="1" lang="zh-CN" altLang="en-US" sz="1800" dirty="0">
                <a:effectLst>
                  <a:outerShdw blurRad="38100" dist="38100" dir="2700000" algn="tl">
                    <a:srgbClr val="C0C0C0"/>
                  </a:outerShdw>
                </a:effectLst>
                <a:latin typeface="Arial" pitchFamily="34" charset="0"/>
              </a:rPr>
              <a:t>          </a:t>
            </a:r>
            <a:r>
              <a:rPr kumimoji="1" lang="zh-CN" altLang="en-US" sz="1800" dirty="0">
                <a:solidFill>
                  <a:srgbClr val="FF0000"/>
                </a:solidFill>
                <a:effectLst>
                  <a:outerShdw blurRad="38100" dist="38100" dir="2700000" algn="tl">
                    <a:srgbClr val="C0C0C0"/>
                  </a:outerShdw>
                </a:effectLst>
                <a:latin typeface="Arial" pitchFamily="34" charset="0"/>
              </a:rPr>
              <a:t>大于</a:t>
            </a:r>
            <a:r>
              <a:rPr kumimoji="1" lang="en-US" altLang="zh-CN" sz="1800" dirty="0">
                <a:solidFill>
                  <a:srgbClr val="FF0000"/>
                </a:solidFill>
                <a:effectLst>
                  <a:outerShdw blurRad="38100" dist="38100" dir="2700000" algn="tl">
                    <a:srgbClr val="C0C0C0"/>
                  </a:outerShdw>
                </a:effectLst>
                <a:latin typeface="Arial" pitchFamily="34" charset="0"/>
              </a:rPr>
              <a:t>1500</a:t>
            </a:r>
            <a:r>
              <a:rPr kumimoji="1" lang="zh-CN" altLang="en-US" sz="1800" dirty="0">
                <a:solidFill>
                  <a:srgbClr val="FF0000"/>
                </a:solidFill>
                <a:effectLst>
                  <a:outerShdw blurRad="38100" dist="38100" dir="2700000" algn="tl">
                    <a:srgbClr val="C0C0C0"/>
                  </a:outerShdw>
                </a:effectLst>
                <a:latin typeface="Arial" pitchFamily="34" charset="0"/>
              </a:rPr>
              <a:t>标识高层协议 </a:t>
            </a:r>
            <a:r>
              <a:rPr kumimoji="1" lang="en-US" altLang="zh-CN" sz="1800" dirty="0">
                <a:solidFill>
                  <a:srgbClr val="FF0000"/>
                </a:solidFill>
                <a:effectLst>
                  <a:outerShdw blurRad="38100" dist="38100" dir="2700000" algn="tl">
                    <a:srgbClr val="C0C0C0"/>
                  </a:outerShdw>
                </a:effectLst>
                <a:latin typeface="Arial" pitchFamily="34" charset="0"/>
              </a:rPr>
              <a:t>(0X0800,</a:t>
            </a:r>
            <a:r>
              <a:rPr kumimoji="1" lang="zh-CN" altLang="en-US" sz="1800" dirty="0">
                <a:solidFill>
                  <a:srgbClr val="FF0000"/>
                </a:solidFill>
                <a:effectLst>
                  <a:outerShdw blurRad="38100" dist="38100" dir="2700000" algn="tl">
                    <a:srgbClr val="C0C0C0"/>
                  </a:outerShdw>
                </a:effectLst>
                <a:latin typeface="Arial" pitchFamily="34" charset="0"/>
              </a:rPr>
              <a:t>上层使用</a:t>
            </a:r>
            <a:r>
              <a:rPr kumimoji="1" lang="en-US" altLang="zh-CN" sz="1800" dirty="0">
                <a:solidFill>
                  <a:srgbClr val="FF0000"/>
                </a:solidFill>
                <a:effectLst>
                  <a:outerShdw blurRad="38100" dist="38100" dir="2700000" algn="tl">
                    <a:srgbClr val="C0C0C0"/>
                  </a:outerShdw>
                </a:effectLst>
                <a:latin typeface="Arial" pitchFamily="34" charset="0"/>
              </a:rPr>
              <a:t>IP)</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LLC </a:t>
            </a:r>
            <a:r>
              <a:rPr kumimoji="1" lang="en-US" altLang="zh-CN" sz="1800" dirty="0" err="1">
                <a:effectLst>
                  <a:outerShdw blurRad="38100" dist="38100" dir="2700000" algn="tl">
                    <a:srgbClr val="C0C0C0"/>
                  </a:outerShdw>
                </a:effectLst>
                <a:latin typeface="Arial" pitchFamily="34" charset="0"/>
              </a:rPr>
              <a:t>PDU+pad</a:t>
            </a:r>
            <a:r>
              <a:rPr kumimoji="1" lang="en-US" altLang="zh-CN" sz="1800" dirty="0">
                <a:effectLst>
                  <a:outerShdw blurRad="38100" dist="38100" dir="2700000" algn="tl">
                    <a:srgbClr val="C0C0C0"/>
                  </a:outerShdw>
                </a:effectLst>
                <a:latin typeface="Arial" pitchFamily="34" charset="0"/>
              </a:rPr>
              <a:t> – LLC</a:t>
            </a:r>
            <a:r>
              <a:rPr kumimoji="1" lang="zh-CN" altLang="en-US" sz="1800" dirty="0">
                <a:effectLst>
                  <a:outerShdw blurRad="38100" dist="38100" dir="2700000" algn="tl">
                    <a:srgbClr val="C0C0C0"/>
                  </a:outerShdw>
                </a:effectLst>
                <a:latin typeface="Arial" pitchFamily="34" charset="0"/>
              </a:rPr>
              <a:t>协议数据单元加填充，最少</a:t>
            </a:r>
            <a:r>
              <a:rPr kumimoji="1" lang="en-US" altLang="zh-CN" sz="1800" dirty="0">
                <a:effectLst>
                  <a:outerShdw blurRad="38100" dist="38100" dir="2700000" algn="tl">
                    <a:srgbClr val="C0C0C0"/>
                  </a:outerShdw>
                </a:effectLst>
                <a:latin typeface="Arial" pitchFamily="34" charset="0"/>
              </a:rPr>
              <a:t>46</a:t>
            </a:r>
            <a:r>
              <a:rPr kumimoji="1" lang="zh-CN" altLang="en-US" sz="1800" dirty="0">
                <a:effectLst>
                  <a:outerShdw blurRad="38100" dist="38100" dir="2700000" algn="tl">
                    <a:srgbClr val="C0C0C0"/>
                  </a:outerShdw>
                </a:effectLst>
                <a:latin typeface="Arial" pitchFamily="34" charset="0"/>
              </a:rPr>
              <a:t>字节</a:t>
            </a:r>
            <a:r>
              <a:rPr kumimoji="1" lang="en-US" altLang="zh-CN" sz="1800" dirty="0">
                <a:effectLst>
                  <a:outerShdw blurRad="38100" dist="38100" dir="2700000" algn="tl">
                    <a:srgbClr val="C0C0C0"/>
                  </a:outerShdw>
                </a:effectLst>
                <a:latin typeface="Arial" pitchFamily="34" charset="0"/>
              </a:rPr>
              <a:t>, </a:t>
            </a:r>
            <a:r>
              <a:rPr kumimoji="1" lang="zh-CN" altLang="en-US" sz="1800" dirty="0">
                <a:effectLst>
                  <a:outerShdw blurRad="38100" dist="38100" dir="2700000" algn="tl">
                    <a:srgbClr val="C0C0C0"/>
                  </a:outerShdw>
                </a:effectLst>
                <a:latin typeface="Arial" pitchFamily="34" charset="0"/>
              </a:rPr>
              <a:t>最多</a:t>
            </a:r>
            <a:r>
              <a:rPr kumimoji="1" lang="en-US" altLang="zh-CN" sz="1800" dirty="0">
                <a:effectLst>
                  <a:outerShdw blurRad="38100" dist="38100" dir="2700000" algn="tl">
                    <a:srgbClr val="C0C0C0"/>
                  </a:outerShdw>
                </a:effectLst>
                <a:latin typeface="Arial" pitchFamily="34" charset="0"/>
              </a:rPr>
              <a:t>1500</a:t>
            </a:r>
            <a:r>
              <a:rPr kumimoji="1" lang="zh-CN" altLang="en-US" sz="1800" dirty="0">
                <a:effectLst>
                  <a:outerShdw blurRad="38100" dist="38100" dir="2700000" algn="tl">
                    <a:srgbClr val="C0C0C0"/>
                  </a:outerShdw>
                </a:effectLst>
                <a:latin typeface="Arial" pitchFamily="34" charset="0"/>
              </a:rPr>
              <a:t>字节 </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Pad</a:t>
            </a:r>
            <a:r>
              <a:rPr kumimoji="1" lang="zh-CN" altLang="en-US" sz="1800" dirty="0">
                <a:effectLst>
                  <a:outerShdw blurRad="38100" dist="38100" dir="2700000" algn="tl">
                    <a:srgbClr val="C0C0C0"/>
                  </a:outerShdw>
                </a:effectLst>
                <a:latin typeface="Arial" pitchFamily="34" charset="0"/>
              </a:rPr>
              <a:t>：填充字段，保证帧长不少于</a:t>
            </a:r>
            <a:r>
              <a:rPr kumimoji="1" lang="en-US" altLang="zh-CN" sz="1800" dirty="0">
                <a:effectLst>
                  <a:outerShdw blurRad="38100" dist="38100" dir="2700000" algn="tl">
                    <a:srgbClr val="C0C0C0"/>
                  </a:outerShdw>
                </a:effectLst>
                <a:latin typeface="Arial" pitchFamily="34" charset="0"/>
              </a:rPr>
              <a:t>64</a:t>
            </a:r>
            <a:r>
              <a:rPr kumimoji="1" lang="zh-CN" altLang="en-US" sz="1800" dirty="0">
                <a:effectLst>
                  <a:outerShdw blurRad="38100" dist="38100" dir="2700000" algn="tl">
                    <a:srgbClr val="C0C0C0"/>
                  </a:outerShdw>
                </a:effectLst>
                <a:latin typeface="Arial" pitchFamily="34" charset="0"/>
              </a:rPr>
              <a:t>字节</a:t>
            </a:r>
            <a:r>
              <a:rPr kumimoji="1" lang="en-US" altLang="zh-CN" sz="1800" dirty="0">
                <a:effectLst>
                  <a:outerShdw blurRad="38100" dist="38100" dir="2700000" algn="tl">
                    <a:srgbClr val="C0C0C0"/>
                  </a:outerShdw>
                </a:effectLst>
                <a:latin typeface="Arial" pitchFamily="34" charset="0"/>
              </a:rPr>
              <a:t>(0~46</a:t>
            </a:r>
            <a:r>
              <a:rPr kumimoji="1" lang="zh-CN" altLang="en-US" sz="1800" dirty="0">
                <a:effectLst>
                  <a:outerShdw blurRad="38100" dist="38100" dir="2700000" algn="tl">
                    <a:srgbClr val="C0C0C0"/>
                  </a:outerShdw>
                </a:effectLst>
                <a:latin typeface="Arial" pitchFamily="34" charset="0"/>
              </a:rPr>
              <a:t>字节，若数据域≥</a:t>
            </a:r>
            <a:r>
              <a:rPr kumimoji="1" lang="en-US" altLang="zh-CN" sz="1800" dirty="0">
                <a:effectLst>
                  <a:outerShdw blurRad="38100" dist="38100" dir="2700000" algn="tl">
                    <a:srgbClr val="C0C0C0"/>
                  </a:outerShdw>
                </a:effectLst>
                <a:latin typeface="Arial" pitchFamily="34" charset="0"/>
              </a:rPr>
              <a:t>46</a:t>
            </a:r>
            <a:r>
              <a:rPr kumimoji="1" lang="zh-CN" altLang="en-US" sz="1800" dirty="0">
                <a:effectLst>
                  <a:outerShdw blurRad="38100" dist="38100" dir="2700000" algn="tl">
                    <a:srgbClr val="C0C0C0"/>
                  </a:outerShdw>
                </a:effectLst>
                <a:latin typeface="Arial" pitchFamily="34" charset="0"/>
              </a:rPr>
              <a:t>字节，则无</a:t>
            </a:r>
            <a:r>
              <a:rPr kumimoji="1" lang="en-US" altLang="zh-CN" sz="1800" dirty="0">
                <a:effectLst>
                  <a:outerShdw blurRad="38100" dist="38100" dir="2700000" algn="tl">
                    <a:srgbClr val="C0C0C0"/>
                  </a:outerShdw>
                </a:effectLst>
                <a:latin typeface="Arial" pitchFamily="34" charset="0"/>
              </a:rPr>
              <a:t>Pad)</a:t>
            </a:r>
          </a:p>
          <a:p>
            <a:pPr defTabSz="762000" eaLnBrk="0" hangingPunct="0">
              <a:spcBef>
                <a:spcPct val="0"/>
              </a:spcBef>
              <a:defRPr/>
            </a:pPr>
            <a:r>
              <a:rPr kumimoji="1" lang="en-US" altLang="zh-CN" sz="1800" dirty="0">
                <a:effectLst>
                  <a:outerShdw blurRad="38100" dist="38100" dir="2700000" algn="tl">
                    <a:srgbClr val="C0C0C0"/>
                  </a:outerShdw>
                </a:effectLst>
                <a:latin typeface="Arial" pitchFamily="34" charset="0"/>
              </a:rPr>
              <a:t>FCS</a:t>
            </a:r>
            <a:r>
              <a:rPr kumimoji="1" lang="zh-CN" altLang="en-US" sz="1800" dirty="0">
                <a:effectLst>
                  <a:outerShdw blurRad="38100" dist="38100" dir="2700000" algn="tl">
                    <a:srgbClr val="C0C0C0"/>
                  </a:outerShdw>
                </a:effectLst>
                <a:latin typeface="Arial" pitchFamily="34" charset="0"/>
              </a:rPr>
              <a:t>： 帧校验序列（</a:t>
            </a:r>
            <a:r>
              <a:rPr kumimoji="1" lang="en-US" altLang="zh-CN" sz="1800" dirty="0">
                <a:effectLst>
                  <a:outerShdw blurRad="38100" dist="38100" dir="2700000" algn="tl">
                    <a:srgbClr val="C0C0C0"/>
                  </a:outerShdw>
                </a:effectLst>
                <a:latin typeface="Arial" pitchFamily="34" charset="0"/>
              </a:rPr>
              <a:t>CRC-32</a:t>
            </a:r>
            <a:r>
              <a:rPr kumimoji="1" lang="zh-CN" altLang="en-US" sz="1800" dirty="0">
                <a:effectLst>
                  <a:outerShdw blurRad="38100" dist="38100" dir="2700000" algn="tl">
                    <a:srgbClr val="C0C0C0"/>
                  </a:outerShdw>
                </a:effectLst>
                <a:latin typeface="Arial"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8D3C3AB-4218-4FAA-BEDE-58DFBE4FD35C}" type="slidenum">
              <a:rPr lang="en-US" altLang="zh-CN" sz="1400" b="0"/>
              <a:pPr eaLnBrk="1" hangingPunct="1"/>
              <a:t>61</a:t>
            </a:fld>
            <a:endParaRPr lang="en-US" altLang="zh-CN" sz="1400" b="0"/>
          </a:p>
        </p:txBody>
      </p:sp>
      <p:sp>
        <p:nvSpPr>
          <p:cNvPr id="72707" name="Rectangle 2"/>
          <p:cNvSpPr>
            <a:spLocks noGrp="1" noChangeArrowheads="1"/>
          </p:cNvSpPr>
          <p:nvPr>
            <p:ph type="title"/>
          </p:nvPr>
        </p:nvSpPr>
        <p:spPr/>
        <p:txBody>
          <a:bodyPr/>
          <a:lstStyle/>
          <a:p>
            <a:pPr eaLnBrk="1" hangingPunct="1"/>
            <a:r>
              <a:rPr lang="en-US" altLang="zh-CN"/>
              <a:t>MAC</a:t>
            </a:r>
            <a:r>
              <a:rPr lang="zh-CN" altLang="en-US"/>
              <a:t>地址</a:t>
            </a:r>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91440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AutoShape 7"/>
          <p:cNvSpPr>
            <a:spLocks noChangeArrowheads="1"/>
          </p:cNvSpPr>
          <p:nvPr/>
        </p:nvSpPr>
        <p:spPr bwMode="auto">
          <a:xfrm>
            <a:off x="395288" y="4581525"/>
            <a:ext cx="4105275" cy="431800"/>
          </a:xfrm>
          <a:prstGeom prst="roundRect">
            <a:avLst>
              <a:gd name="adj" fmla="val 16667"/>
            </a:avLst>
          </a:prstGeom>
          <a:solidFill>
            <a:schemeClr val="bg1"/>
          </a:solidFill>
          <a:ln w="9525" algn="ctr">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solidFill>
                  <a:srgbClr val="0C0500"/>
                </a:solidFill>
                <a:latin typeface="Arial" panose="020B0604020202020204" pitchFamily="34" charset="0"/>
              </a:rPr>
              <a:t>MAC</a:t>
            </a:r>
            <a:r>
              <a:rPr lang="zh-CN" altLang="en-US" sz="1800">
                <a:solidFill>
                  <a:srgbClr val="0C0500"/>
                </a:solidFill>
                <a:latin typeface="Arial" panose="020B0604020202020204" pitchFamily="34" charset="0"/>
              </a:rPr>
              <a:t>地址前</a:t>
            </a:r>
            <a:r>
              <a:rPr lang="en-US" altLang="zh-CN" sz="1800">
                <a:solidFill>
                  <a:srgbClr val="0C0500"/>
                </a:solidFill>
                <a:latin typeface="Arial" panose="020B0604020202020204" pitchFamily="34" charset="0"/>
              </a:rPr>
              <a:t>24</a:t>
            </a:r>
            <a:r>
              <a:rPr lang="zh-CN" altLang="en-US" sz="1800">
                <a:solidFill>
                  <a:srgbClr val="0C0500"/>
                </a:solidFill>
                <a:latin typeface="Arial" panose="020B0604020202020204" pitchFamily="34" charset="0"/>
              </a:rPr>
              <a:t>比特由</a:t>
            </a:r>
            <a:r>
              <a:rPr lang="en-US" altLang="zh-CN" sz="1800">
                <a:solidFill>
                  <a:srgbClr val="0C0500"/>
                </a:solidFill>
                <a:latin typeface="Arial" panose="020B0604020202020204" pitchFamily="34" charset="0"/>
              </a:rPr>
              <a:t>IEEE</a:t>
            </a:r>
            <a:r>
              <a:rPr lang="zh-CN" altLang="en-US" sz="1800">
                <a:solidFill>
                  <a:srgbClr val="0C0500"/>
                </a:solidFill>
                <a:latin typeface="Arial" panose="020B0604020202020204" pitchFamily="34" charset="0"/>
              </a:rPr>
              <a:t>统一分配</a:t>
            </a:r>
          </a:p>
        </p:txBody>
      </p:sp>
      <p:sp>
        <p:nvSpPr>
          <p:cNvPr id="72710" name="Rectangle 8"/>
          <p:cNvSpPr>
            <a:spLocks noChangeArrowheads="1"/>
          </p:cNvSpPr>
          <p:nvPr/>
        </p:nvSpPr>
        <p:spPr bwMode="auto">
          <a:xfrm>
            <a:off x="2981325" y="2108200"/>
            <a:ext cx="310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a:t>00:05:9A:</a:t>
            </a:r>
            <a:r>
              <a:rPr lang="en-US" altLang="zh-CN">
                <a:solidFill>
                  <a:schemeClr val="tx2"/>
                </a:solidFill>
              </a:rPr>
              <a:t>2C:7B:00</a:t>
            </a:r>
          </a:p>
        </p:txBody>
      </p:sp>
      <p:grpSp>
        <p:nvGrpSpPr>
          <p:cNvPr id="2" name="Group 33"/>
          <p:cNvGrpSpPr>
            <a:grpSpLocks/>
          </p:cNvGrpSpPr>
          <p:nvPr/>
        </p:nvGrpSpPr>
        <p:grpSpPr bwMode="auto">
          <a:xfrm>
            <a:off x="2987675" y="1592263"/>
            <a:ext cx="4587875" cy="973137"/>
            <a:chOff x="1882" y="1003"/>
            <a:chExt cx="2890" cy="613"/>
          </a:xfrm>
        </p:grpSpPr>
        <p:sp>
          <p:nvSpPr>
            <p:cNvPr id="72714" name="Rectangle 29"/>
            <p:cNvSpPr>
              <a:spLocks noChangeArrowheads="1"/>
            </p:cNvSpPr>
            <p:nvPr/>
          </p:nvSpPr>
          <p:spPr bwMode="auto">
            <a:xfrm>
              <a:off x="1882" y="1298"/>
              <a:ext cx="998" cy="31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2715" name="Line 30"/>
            <p:cNvSpPr>
              <a:spLocks noChangeShapeType="1"/>
            </p:cNvSpPr>
            <p:nvPr/>
          </p:nvSpPr>
          <p:spPr bwMode="auto">
            <a:xfrm flipV="1">
              <a:off x="2880" y="1162"/>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16" name="Rectangle 31"/>
            <p:cNvSpPr>
              <a:spLocks noChangeArrowheads="1"/>
            </p:cNvSpPr>
            <p:nvPr/>
          </p:nvSpPr>
          <p:spPr bwMode="auto">
            <a:xfrm>
              <a:off x="3061" y="1003"/>
              <a:ext cx="17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2000"/>
                <a:t>Cisco Systems, Inc. </a:t>
              </a:r>
            </a:p>
          </p:txBody>
        </p:sp>
      </p:grpSp>
      <p:sp>
        <p:nvSpPr>
          <p:cNvPr id="72712" name="Rectangle 32"/>
          <p:cNvSpPr>
            <a:spLocks noChangeArrowheads="1"/>
          </p:cNvSpPr>
          <p:nvPr/>
        </p:nvSpPr>
        <p:spPr bwMode="auto">
          <a:xfrm>
            <a:off x="179388" y="5116513"/>
            <a:ext cx="4248150" cy="16256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sz="2400" b="1">
                <a:solidFill>
                  <a:schemeClr val="tx1"/>
                </a:solidFill>
                <a:latin typeface="Tahoma" panose="020B0604030504040204" pitchFamily="34" charset="0"/>
                <a:ea typeface="宋体" panose="02010600030101010101" pitchFamily="2" charset="-122"/>
              </a:defRPr>
            </a:lvl1pPr>
            <a:lvl2pPr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lvl="1" eaLnBrk="1" hangingPunct="1"/>
            <a:r>
              <a:rPr lang="en-US" altLang="zh-CN" sz="2000" dirty="0">
                <a:solidFill>
                  <a:srgbClr val="0C0500"/>
                </a:solidFill>
              </a:rPr>
              <a:t>U/L </a:t>
            </a:r>
            <a:r>
              <a:rPr lang="zh-CN" altLang="en-US" sz="2000" dirty="0">
                <a:solidFill>
                  <a:srgbClr val="0C0500"/>
                </a:solidFill>
              </a:rPr>
              <a:t>：全局</a:t>
            </a:r>
            <a:r>
              <a:rPr lang="en-US" altLang="zh-CN" sz="2000" dirty="0">
                <a:solidFill>
                  <a:srgbClr val="0C0500"/>
                </a:solidFill>
              </a:rPr>
              <a:t>(0)</a:t>
            </a:r>
            <a:r>
              <a:rPr lang="zh-CN" altLang="en-US" sz="2000" dirty="0">
                <a:solidFill>
                  <a:srgbClr val="0C0500"/>
                </a:solidFill>
              </a:rPr>
              <a:t>还是本地管理</a:t>
            </a:r>
            <a:r>
              <a:rPr lang="en-US" altLang="zh-CN" sz="2000" dirty="0">
                <a:solidFill>
                  <a:srgbClr val="0C0500"/>
                </a:solidFill>
              </a:rPr>
              <a:t>(1)</a:t>
            </a:r>
          </a:p>
          <a:p>
            <a:pPr lvl="1" eaLnBrk="1" hangingPunct="1"/>
            <a:r>
              <a:rPr lang="en-US" altLang="zh-CN" sz="2000" dirty="0">
                <a:solidFill>
                  <a:srgbClr val="0C0500"/>
                </a:solidFill>
              </a:rPr>
              <a:t>I/G</a:t>
            </a:r>
            <a:r>
              <a:rPr lang="zh-CN" altLang="en-US" sz="2000" dirty="0">
                <a:solidFill>
                  <a:srgbClr val="0C0500"/>
                </a:solidFill>
              </a:rPr>
              <a:t>：单播</a:t>
            </a:r>
            <a:r>
              <a:rPr lang="en-US" altLang="zh-CN" sz="2000" dirty="0">
                <a:solidFill>
                  <a:srgbClr val="0C0500"/>
                </a:solidFill>
              </a:rPr>
              <a:t>(0)</a:t>
            </a:r>
            <a:r>
              <a:rPr lang="zh-CN" altLang="en-US" sz="2000" dirty="0">
                <a:solidFill>
                  <a:srgbClr val="0C0500"/>
                </a:solidFill>
              </a:rPr>
              <a:t>还是组播</a:t>
            </a:r>
            <a:r>
              <a:rPr lang="en-US" altLang="zh-CN" sz="2000" dirty="0">
                <a:solidFill>
                  <a:srgbClr val="0C0500"/>
                </a:solidFill>
              </a:rPr>
              <a:t>(1)</a:t>
            </a:r>
          </a:p>
          <a:p>
            <a:pPr lvl="1" eaLnBrk="1" hangingPunct="1"/>
            <a:r>
              <a:rPr lang="zh-CN" altLang="en-US" sz="2000" dirty="0">
                <a:solidFill>
                  <a:srgbClr val="0C0500"/>
                </a:solidFill>
              </a:rPr>
              <a:t>对于一般的</a:t>
            </a:r>
            <a:r>
              <a:rPr lang="en-US" altLang="zh-CN" sz="2000" dirty="0">
                <a:solidFill>
                  <a:srgbClr val="0C0500"/>
                </a:solidFill>
              </a:rPr>
              <a:t>802</a:t>
            </a:r>
            <a:r>
              <a:rPr lang="zh-CN" altLang="en-US" sz="2000" dirty="0">
                <a:solidFill>
                  <a:srgbClr val="0C0500"/>
                </a:solidFill>
              </a:rPr>
              <a:t>网络接口，</a:t>
            </a:r>
            <a:r>
              <a:rPr lang="en-US" altLang="zh-CN" sz="2000" dirty="0">
                <a:solidFill>
                  <a:srgbClr val="0C0500"/>
                </a:solidFill>
              </a:rPr>
              <a:t>U/L</a:t>
            </a:r>
            <a:r>
              <a:rPr lang="zh-CN" altLang="en-US" sz="2000" dirty="0">
                <a:solidFill>
                  <a:srgbClr val="0C0500"/>
                </a:solidFill>
              </a:rPr>
              <a:t>和</a:t>
            </a:r>
            <a:r>
              <a:rPr lang="en-US" altLang="zh-CN" sz="2000" dirty="0">
                <a:solidFill>
                  <a:srgbClr val="0C0500"/>
                </a:solidFill>
              </a:rPr>
              <a:t>I/G</a:t>
            </a:r>
            <a:r>
              <a:rPr lang="zh-CN" altLang="en-US" sz="2000" dirty="0">
                <a:solidFill>
                  <a:srgbClr val="0C0500"/>
                </a:solidFill>
              </a:rPr>
              <a:t>比特都设置为</a:t>
            </a:r>
            <a:r>
              <a:rPr lang="en-US" altLang="zh-CN" sz="2000" dirty="0">
                <a:solidFill>
                  <a:srgbClr val="0C0500"/>
                </a:solidFill>
              </a:rPr>
              <a:t>0</a:t>
            </a:r>
          </a:p>
        </p:txBody>
      </p:sp>
      <p:sp>
        <p:nvSpPr>
          <p:cNvPr id="434210" name="Rectangle 34"/>
          <p:cNvSpPr>
            <a:spLocks noChangeArrowheads="1"/>
          </p:cNvSpPr>
          <p:nvPr/>
        </p:nvSpPr>
        <p:spPr bwMode="auto">
          <a:xfrm>
            <a:off x="4787900" y="4868863"/>
            <a:ext cx="3887788" cy="17272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buFontTx/>
              <a:buAutoNum type="arabicPeriod"/>
            </a:pPr>
            <a:r>
              <a:rPr lang="en-US" altLang="zh-CN" sz="2000"/>
              <a:t>MAC</a:t>
            </a:r>
            <a:r>
              <a:rPr lang="zh-CN" altLang="en-US" sz="2000"/>
              <a:t>地址用于链路寻址，只需要在链路范围内唯一</a:t>
            </a:r>
          </a:p>
          <a:p>
            <a:pPr eaLnBrk="1" hangingPunct="1">
              <a:buFontTx/>
              <a:buAutoNum type="arabicPeriod"/>
            </a:pPr>
            <a:r>
              <a:rPr lang="en-US" altLang="zh-CN" sz="2000"/>
              <a:t>MAC</a:t>
            </a:r>
            <a:r>
              <a:rPr lang="zh-CN" altLang="en-US" sz="2000"/>
              <a:t>地址一般由厂商固化在网络接口设备内，很少变化，也称为硬件地址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4210"/>
                                        </p:tgtEl>
                                        <p:attrNameLst>
                                          <p:attrName>style.visibility</p:attrName>
                                        </p:attrNameLst>
                                      </p:cBhvr>
                                      <p:to>
                                        <p:strVal val="visible"/>
                                      </p:to>
                                    </p:set>
                                    <p:animEffect transition="in" filter="blinds(horizontal)">
                                      <p:cBhvr>
                                        <p:cTn id="12" dur="500"/>
                                        <p:tgtEl>
                                          <p:spTgt spid="43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533AEF28-9D46-4763-B513-3FE3049E7113}" type="slidenum">
              <a:rPr lang="en-US" altLang="zh-CN" sz="1400" b="0"/>
              <a:pPr eaLnBrk="1" hangingPunct="1"/>
              <a:t>62</a:t>
            </a:fld>
            <a:endParaRPr lang="en-US" altLang="zh-CN" sz="1400" b="0"/>
          </a:p>
        </p:txBody>
      </p:sp>
      <p:sp>
        <p:nvSpPr>
          <p:cNvPr id="73731" name="Rectangle 2"/>
          <p:cNvSpPr>
            <a:spLocks noGrp="1" noChangeArrowheads="1"/>
          </p:cNvSpPr>
          <p:nvPr>
            <p:ph type="title"/>
          </p:nvPr>
        </p:nvSpPr>
        <p:spPr/>
        <p:txBody>
          <a:bodyPr/>
          <a:lstStyle/>
          <a:p>
            <a:pPr eaLnBrk="1" hangingPunct="1"/>
            <a:r>
              <a:rPr lang="zh-CN" altLang="en-US"/>
              <a:t>组播和广播</a:t>
            </a:r>
          </a:p>
        </p:txBody>
      </p:sp>
      <p:sp>
        <p:nvSpPr>
          <p:cNvPr id="73732" name="Rectangle 3"/>
          <p:cNvSpPr>
            <a:spLocks noGrp="1" noChangeArrowheads="1"/>
          </p:cNvSpPr>
          <p:nvPr>
            <p:ph type="body" idx="1"/>
          </p:nvPr>
        </p:nvSpPr>
        <p:spPr>
          <a:xfrm>
            <a:off x="971550" y="3789363"/>
            <a:ext cx="7772400" cy="2746375"/>
          </a:xfrm>
        </p:spPr>
        <p:txBody>
          <a:bodyPr>
            <a:normAutofit fontScale="77500" lnSpcReduction="20000"/>
          </a:bodyPr>
          <a:lstStyle/>
          <a:p>
            <a:pPr eaLnBrk="1" hangingPunct="1">
              <a:lnSpc>
                <a:spcPct val="120000"/>
              </a:lnSpc>
              <a:defRPr/>
            </a:pPr>
            <a:r>
              <a:rPr lang="zh-CN" altLang="en-US" sz="2800" b="1" dirty="0"/>
              <a:t>组播（</a:t>
            </a:r>
            <a:r>
              <a:rPr lang="en-US" altLang="zh-CN" sz="2800" b="1" dirty="0"/>
              <a:t>Multicast</a:t>
            </a:r>
            <a:r>
              <a:rPr lang="zh-CN" altLang="en-US" sz="2800" b="1" dirty="0"/>
              <a:t>） ：</a:t>
            </a:r>
            <a:r>
              <a:rPr lang="en-US" altLang="zh-CN" sz="2800" b="1" dirty="0"/>
              <a:t>MAC</a:t>
            </a:r>
            <a:r>
              <a:rPr lang="zh-CN" altLang="en-US" sz="2800" b="1" dirty="0"/>
              <a:t>地址的</a:t>
            </a:r>
            <a:r>
              <a:rPr lang="en-US" altLang="zh-CN" sz="2800" b="1" dirty="0"/>
              <a:t>I/G</a:t>
            </a:r>
            <a:r>
              <a:rPr lang="zh-CN" altLang="en-US" sz="2800" b="1" dirty="0"/>
              <a:t>比特为</a:t>
            </a:r>
            <a:r>
              <a:rPr lang="en-US" altLang="zh-CN" sz="2800" b="1" dirty="0"/>
              <a:t>0</a:t>
            </a:r>
            <a:r>
              <a:rPr lang="zh-CN" altLang="en-US" sz="2800" b="1" dirty="0"/>
              <a:t>，表示的是普通的地址，如果为</a:t>
            </a:r>
            <a:r>
              <a:rPr lang="en-US" altLang="zh-CN" sz="2800" b="1" dirty="0"/>
              <a:t>1</a:t>
            </a:r>
            <a:r>
              <a:rPr lang="zh-CN" altLang="en-US" sz="2800" b="1" dirty="0"/>
              <a:t>，则表示组地址。利用组地址，在以太网内，可以将一个数据帧发给加入了这个组的多台主机，这种数据发送方式也称为组播</a:t>
            </a:r>
          </a:p>
          <a:p>
            <a:pPr eaLnBrk="1" hangingPunct="1">
              <a:lnSpc>
                <a:spcPct val="120000"/>
              </a:lnSpc>
              <a:defRPr/>
            </a:pPr>
            <a:r>
              <a:rPr lang="zh-CN" altLang="en-US" sz="2800" b="1" dirty="0"/>
              <a:t>广播（</a:t>
            </a:r>
            <a:r>
              <a:rPr lang="en-US" altLang="zh-CN" sz="2800" b="1" dirty="0"/>
              <a:t>Broadcast </a:t>
            </a:r>
            <a:r>
              <a:rPr lang="zh-CN" altLang="en-US" sz="2800" b="1" dirty="0"/>
              <a:t>）：全</a:t>
            </a:r>
            <a:r>
              <a:rPr lang="en-US" altLang="zh-CN" sz="2800" b="1" dirty="0"/>
              <a:t>1</a:t>
            </a:r>
            <a:r>
              <a:rPr lang="zh-CN" altLang="en-US" sz="2800" b="1" dirty="0"/>
              <a:t>的</a:t>
            </a:r>
            <a:r>
              <a:rPr lang="en-US" altLang="zh-CN" sz="2800" b="1" dirty="0"/>
              <a:t>MAC</a:t>
            </a:r>
            <a:r>
              <a:rPr lang="zh-CN" altLang="en-US" sz="2800" b="1" dirty="0"/>
              <a:t>地址</a:t>
            </a:r>
            <a:r>
              <a:rPr lang="en-US" altLang="zh-CN" sz="2800" b="1" dirty="0"/>
              <a:t>(FF:FF:FF:FF:FF:FF)</a:t>
            </a:r>
            <a:r>
              <a:rPr lang="zh-CN" altLang="en-US" sz="2800" b="1" dirty="0"/>
              <a:t>被称为广播地址。如果数据帧的目的地址为广播地址，那么以太网内所有的主机都会接收该帧</a:t>
            </a:r>
          </a:p>
        </p:txBody>
      </p:sp>
      <p:grpSp>
        <p:nvGrpSpPr>
          <p:cNvPr id="73733" name="组合 13"/>
          <p:cNvGrpSpPr>
            <a:grpSpLocks/>
          </p:cNvGrpSpPr>
          <p:nvPr/>
        </p:nvGrpSpPr>
        <p:grpSpPr bwMode="auto">
          <a:xfrm>
            <a:off x="1258888" y="2708275"/>
            <a:ext cx="1728787" cy="288925"/>
            <a:chOff x="1763688" y="2060848"/>
            <a:chExt cx="1728192" cy="720080"/>
          </a:xfrm>
        </p:grpSpPr>
        <p:sp>
          <p:nvSpPr>
            <p:cNvPr id="73751" name="矩形 4"/>
            <p:cNvSpPr>
              <a:spLocks noChangeArrowheads="1"/>
            </p:cNvSpPr>
            <p:nvPr/>
          </p:nvSpPr>
          <p:spPr bwMode="auto">
            <a:xfrm>
              <a:off x="1763688"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2" name="矩形 5"/>
            <p:cNvSpPr>
              <a:spLocks noChangeArrowheads="1"/>
            </p:cNvSpPr>
            <p:nvPr/>
          </p:nvSpPr>
          <p:spPr bwMode="auto">
            <a:xfrm>
              <a:off x="1979712"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3" name="矩形 6"/>
            <p:cNvSpPr>
              <a:spLocks noChangeArrowheads="1"/>
            </p:cNvSpPr>
            <p:nvPr/>
          </p:nvSpPr>
          <p:spPr bwMode="auto">
            <a:xfrm>
              <a:off x="2195736"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4" name="矩形 7"/>
            <p:cNvSpPr>
              <a:spLocks noChangeArrowheads="1"/>
            </p:cNvSpPr>
            <p:nvPr/>
          </p:nvSpPr>
          <p:spPr bwMode="auto">
            <a:xfrm>
              <a:off x="2411760"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5" name="矩形 8"/>
            <p:cNvSpPr>
              <a:spLocks noChangeArrowheads="1"/>
            </p:cNvSpPr>
            <p:nvPr/>
          </p:nvSpPr>
          <p:spPr bwMode="auto">
            <a:xfrm>
              <a:off x="2627784"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6" name="矩形 9"/>
            <p:cNvSpPr>
              <a:spLocks noChangeArrowheads="1"/>
            </p:cNvSpPr>
            <p:nvPr/>
          </p:nvSpPr>
          <p:spPr bwMode="auto">
            <a:xfrm>
              <a:off x="2843808"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7" name="矩形 10"/>
            <p:cNvSpPr>
              <a:spLocks noChangeArrowheads="1"/>
            </p:cNvSpPr>
            <p:nvPr/>
          </p:nvSpPr>
          <p:spPr bwMode="auto">
            <a:xfrm>
              <a:off x="3059832"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8" name="矩形 11"/>
            <p:cNvSpPr>
              <a:spLocks noChangeArrowheads="1"/>
            </p:cNvSpPr>
            <p:nvPr/>
          </p:nvSpPr>
          <p:spPr bwMode="auto">
            <a:xfrm>
              <a:off x="3275856" y="2060848"/>
              <a:ext cx="216024" cy="7200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grpSp>
        <p:nvGrpSpPr>
          <p:cNvPr id="73734" name="组合 21"/>
          <p:cNvGrpSpPr>
            <a:grpSpLocks/>
          </p:cNvGrpSpPr>
          <p:nvPr/>
        </p:nvGrpSpPr>
        <p:grpSpPr bwMode="auto">
          <a:xfrm>
            <a:off x="971550" y="1916113"/>
            <a:ext cx="7561263" cy="504825"/>
            <a:chOff x="1619672" y="1916832"/>
            <a:chExt cx="4752528" cy="504056"/>
          </a:xfrm>
        </p:grpSpPr>
        <p:sp>
          <p:nvSpPr>
            <p:cNvPr id="73745" name="矩形 14"/>
            <p:cNvSpPr>
              <a:spLocks noChangeArrowheads="1"/>
            </p:cNvSpPr>
            <p:nvPr/>
          </p:nvSpPr>
          <p:spPr bwMode="auto">
            <a:xfrm>
              <a:off x="1619672"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46" name="矩形 15"/>
            <p:cNvSpPr>
              <a:spLocks noChangeArrowheads="1"/>
            </p:cNvSpPr>
            <p:nvPr/>
          </p:nvSpPr>
          <p:spPr bwMode="auto">
            <a:xfrm>
              <a:off x="2411760"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47" name="矩形 16"/>
            <p:cNvSpPr>
              <a:spLocks noChangeArrowheads="1"/>
            </p:cNvSpPr>
            <p:nvPr/>
          </p:nvSpPr>
          <p:spPr bwMode="auto">
            <a:xfrm>
              <a:off x="3203848"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48" name="矩形 17"/>
            <p:cNvSpPr>
              <a:spLocks noChangeArrowheads="1"/>
            </p:cNvSpPr>
            <p:nvPr/>
          </p:nvSpPr>
          <p:spPr bwMode="auto">
            <a:xfrm>
              <a:off x="3995936"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49" name="矩形 18"/>
            <p:cNvSpPr>
              <a:spLocks noChangeArrowheads="1"/>
            </p:cNvSpPr>
            <p:nvPr/>
          </p:nvSpPr>
          <p:spPr bwMode="auto">
            <a:xfrm>
              <a:off x="4788024"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50" name="矩形 19"/>
            <p:cNvSpPr>
              <a:spLocks noChangeArrowheads="1"/>
            </p:cNvSpPr>
            <p:nvPr/>
          </p:nvSpPr>
          <p:spPr bwMode="auto">
            <a:xfrm>
              <a:off x="5580112" y="1916832"/>
              <a:ext cx="792088" cy="50405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73735" name="TextBox 20"/>
          <p:cNvSpPr txBox="1">
            <a:spLocks noChangeArrowheads="1"/>
          </p:cNvSpPr>
          <p:nvPr/>
        </p:nvSpPr>
        <p:spPr bwMode="auto">
          <a:xfrm>
            <a:off x="971550" y="1949450"/>
            <a:ext cx="1223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dirty="0"/>
              <a:t>高位字节</a:t>
            </a:r>
          </a:p>
        </p:txBody>
      </p:sp>
      <p:sp>
        <p:nvSpPr>
          <p:cNvPr id="73736" name="TextBox 22"/>
          <p:cNvSpPr txBox="1">
            <a:spLocks noChangeArrowheads="1"/>
          </p:cNvSpPr>
          <p:nvPr/>
        </p:nvSpPr>
        <p:spPr bwMode="auto">
          <a:xfrm>
            <a:off x="7308850" y="1989138"/>
            <a:ext cx="1223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dirty="0"/>
              <a:t>低位字节</a:t>
            </a:r>
          </a:p>
        </p:txBody>
      </p:sp>
      <p:cxnSp>
        <p:nvCxnSpPr>
          <p:cNvPr id="73737" name="直接连接符 24"/>
          <p:cNvCxnSpPr>
            <a:cxnSpLocks noChangeShapeType="1"/>
          </p:cNvCxnSpPr>
          <p:nvPr/>
        </p:nvCxnSpPr>
        <p:spPr bwMode="auto">
          <a:xfrm>
            <a:off x="971550" y="2420938"/>
            <a:ext cx="287338" cy="2873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3738" name="直接连接符 28"/>
          <p:cNvCxnSpPr>
            <a:cxnSpLocks noChangeShapeType="1"/>
          </p:cNvCxnSpPr>
          <p:nvPr/>
        </p:nvCxnSpPr>
        <p:spPr bwMode="auto">
          <a:xfrm>
            <a:off x="2195513" y="2420938"/>
            <a:ext cx="792162" cy="2873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3743" name="TextBox 36"/>
          <p:cNvSpPr txBox="1">
            <a:spLocks noChangeArrowheads="1"/>
          </p:cNvSpPr>
          <p:nvPr/>
        </p:nvSpPr>
        <p:spPr bwMode="auto">
          <a:xfrm>
            <a:off x="2771775" y="2708275"/>
            <a:ext cx="215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000"/>
              <a:t>g</a:t>
            </a:r>
            <a:endParaRPr lang="zh-CN" altLang="en-US" sz="1000"/>
          </a:p>
        </p:txBody>
      </p:sp>
      <p:sp>
        <p:nvSpPr>
          <p:cNvPr id="73744" name="TextBox 37"/>
          <p:cNvSpPr txBox="1">
            <a:spLocks noChangeArrowheads="1"/>
          </p:cNvSpPr>
          <p:nvPr/>
        </p:nvSpPr>
        <p:spPr bwMode="auto">
          <a:xfrm>
            <a:off x="2555875" y="2708275"/>
            <a:ext cx="21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000" dirty="0"/>
              <a:t>u</a:t>
            </a:r>
            <a:endParaRPr lang="zh-CN" altLang="en-US" sz="1000" dirty="0"/>
          </a:p>
        </p:txBody>
      </p:sp>
      <p:cxnSp>
        <p:nvCxnSpPr>
          <p:cNvPr id="32" name="直接箭头连接符 31"/>
          <p:cNvCxnSpPr>
            <a:endCxn id="73757" idx="2"/>
          </p:cNvCxnSpPr>
          <p:nvPr/>
        </p:nvCxnSpPr>
        <p:spPr bwMode="auto">
          <a:xfrm flipV="1">
            <a:off x="2285984" y="2997200"/>
            <a:ext cx="377543" cy="288924"/>
          </a:xfrm>
          <a:prstGeom prst="straightConnector1">
            <a:avLst/>
          </a:prstGeom>
          <a:noFill/>
          <a:ln w="9525" cap="flat" cmpd="sng" algn="ctr">
            <a:solidFill>
              <a:schemeClr val="tx1"/>
            </a:solidFill>
            <a:prstDash val="solid"/>
            <a:round/>
            <a:headEnd type="none" w="med" len="med"/>
            <a:tailEnd type="triangle" w="med" len="med"/>
          </a:ln>
          <a:effectLst/>
        </p:spPr>
      </p:cxnSp>
      <p:sp>
        <p:nvSpPr>
          <p:cNvPr id="33" name="TextBox 32"/>
          <p:cNvSpPr txBox="1"/>
          <p:nvPr/>
        </p:nvSpPr>
        <p:spPr>
          <a:xfrm>
            <a:off x="1857356" y="3286124"/>
            <a:ext cx="785818" cy="276999"/>
          </a:xfrm>
          <a:prstGeom prst="rect">
            <a:avLst/>
          </a:prstGeom>
          <a:noFill/>
        </p:spPr>
        <p:txBody>
          <a:bodyPr wrap="square" rtlCol="0">
            <a:spAutoFit/>
          </a:bodyPr>
          <a:lstStyle/>
          <a:p>
            <a:r>
              <a:rPr lang="en-US" altLang="zh-CN" sz="1200" dirty="0"/>
              <a:t>U/L</a:t>
            </a:r>
            <a:r>
              <a:rPr lang="zh-CN" altLang="en-US" sz="1200" dirty="0"/>
              <a:t>比特</a:t>
            </a:r>
          </a:p>
        </p:txBody>
      </p:sp>
      <p:cxnSp>
        <p:nvCxnSpPr>
          <p:cNvPr id="35" name="直接箭头连接符 34"/>
          <p:cNvCxnSpPr>
            <a:endCxn id="73758" idx="2"/>
          </p:cNvCxnSpPr>
          <p:nvPr/>
        </p:nvCxnSpPr>
        <p:spPr bwMode="auto">
          <a:xfrm rot="10800000">
            <a:off x="2879626" y="2997200"/>
            <a:ext cx="335052" cy="288924"/>
          </a:xfrm>
          <a:prstGeom prst="straightConnector1">
            <a:avLst/>
          </a:prstGeom>
          <a:noFill/>
          <a:ln w="9525" cap="flat" cmpd="sng" algn="ctr">
            <a:solidFill>
              <a:schemeClr val="tx1"/>
            </a:solidFill>
            <a:prstDash val="solid"/>
            <a:round/>
            <a:headEnd type="none" w="med" len="med"/>
            <a:tailEnd type="triangle" w="med" len="med"/>
          </a:ln>
          <a:effectLst/>
        </p:spPr>
      </p:cxnSp>
      <p:sp>
        <p:nvSpPr>
          <p:cNvPr id="37" name="TextBox 36"/>
          <p:cNvSpPr txBox="1"/>
          <p:nvPr/>
        </p:nvSpPr>
        <p:spPr>
          <a:xfrm>
            <a:off x="2928926" y="3286124"/>
            <a:ext cx="785818" cy="276999"/>
          </a:xfrm>
          <a:prstGeom prst="rect">
            <a:avLst/>
          </a:prstGeom>
          <a:noFill/>
        </p:spPr>
        <p:txBody>
          <a:bodyPr wrap="square" rtlCol="0">
            <a:spAutoFit/>
          </a:bodyPr>
          <a:lstStyle/>
          <a:p>
            <a:r>
              <a:rPr lang="en-US" altLang="zh-CN" sz="1200" dirty="0"/>
              <a:t>I/G</a:t>
            </a:r>
            <a:r>
              <a:rPr lang="zh-CN" altLang="en-US" sz="1200" dirty="0"/>
              <a:t>比特</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508787BB-8092-47E5-84FE-EE411E5E06AD}" type="slidenum">
              <a:rPr lang="en-US" altLang="zh-CN" sz="1400" b="0"/>
              <a:pPr eaLnBrk="1" hangingPunct="1"/>
              <a:t>63</a:t>
            </a:fld>
            <a:endParaRPr lang="en-US" altLang="zh-CN" sz="1400" b="0"/>
          </a:p>
        </p:txBody>
      </p:sp>
      <p:sp>
        <p:nvSpPr>
          <p:cNvPr id="74755"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74756"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t>4.2 </a:t>
            </a:r>
            <a:r>
              <a:rPr lang="zh-CN" altLang="en-US" dirty="0"/>
              <a:t>多路访问协议</a:t>
            </a:r>
          </a:p>
          <a:p>
            <a:pPr eaLnBrk="1" hangingPunct="1"/>
            <a:r>
              <a:rPr lang="en-US" altLang="zh-CN" dirty="0"/>
              <a:t>4.3 </a:t>
            </a:r>
            <a:r>
              <a:rPr lang="zh-CN" altLang="en-US" dirty="0"/>
              <a:t>以太网</a:t>
            </a:r>
          </a:p>
          <a:p>
            <a:pPr eaLnBrk="1" hangingPunct="1"/>
            <a:r>
              <a:rPr lang="en-US" altLang="zh-CN" dirty="0">
                <a:solidFill>
                  <a:schemeClr val="hlink"/>
                </a:solidFill>
              </a:rPr>
              <a:t>4.4 802.11</a:t>
            </a:r>
            <a:r>
              <a:rPr lang="zh-CN" altLang="en-US" dirty="0">
                <a:solidFill>
                  <a:schemeClr val="hlink"/>
                </a:solidFill>
              </a:rPr>
              <a:t>无线局域网</a:t>
            </a:r>
          </a:p>
          <a:p>
            <a:pPr eaLnBrk="1" hangingPunct="1"/>
            <a:r>
              <a:rPr lang="en-US" altLang="zh-CN" dirty="0"/>
              <a:t>4.5 </a:t>
            </a:r>
            <a:r>
              <a:rPr lang="zh-CN" altLang="en-US" dirty="0"/>
              <a:t>扩展局域网</a:t>
            </a:r>
          </a:p>
          <a:p>
            <a:pPr eaLnBrk="1" hangingPunct="1"/>
            <a:r>
              <a:rPr lang="en-US" altLang="zh-CN" dirty="0"/>
              <a:t>4.6 </a:t>
            </a:r>
            <a:r>
              <a:rPr lang="zh-CN" altLang="en-US" dirty="0"/>
              <a:t>虚拟局域网</a:t>
            </a:r>
          </a:p>
        </p:txBody>
      </p:sp>
    </p:spTree>
    <p:extLst>
      <p:ext uri="{BB962C8B-B14F-4D97-AF65-F5344CB8AC3E}">
        <p14:creationId xmlns:p14="http://schemas.microsoft.com/office/powerpoint/2010/main" val="28586579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C270CE06-CA07-4004-92BA-0C2192024FF4}" type="slidenum">
              <a:rPr lang="en-US" altLang="zh-CN" sz="1400" b="0"/>
              <a:pPr eaLnBrk="1" hangingPunct="1"/>
              <a:t>64</a:t>
            </a:fld>
            <a:endParaRPr lang="en-US" altLang="zh-CN" sz="1400" b="0"/>
          </a:p>
        </p:txBody>
      </p:sp>
      <p:sp>
        <p:nvSpPr>
          <p:cNvPr id="75779" name="Rectangle 2"/>
          <p:cNvSpPr>
            <a:spLocks noGrp="1" noChangeArrowheads="1"/>
          </p:cNvSpPr>
          <p:nvPr>
            <p:ph type="title"/>
          </p:nvPr>
        </p:nvSpPr>
        <p:spPr/>
        <p:txBody>
          <a:bodyPr/>
          <a:lstStyle/>
          <a:p>
            <a:pPr eaLnBrk="1" hangingPunct="1"/>
            <a:r>
              <a:rPr lang="zh-CN" altLang="en-US"/>
              <a:t>无线局域网协议标准</a:t>
            </a:r>
          </a:p>
        </p:txBody>
      </p:sp>
      <p:sp>
        <p:nvSpPr>
          <p:cNvPr id="75780" name="Rectangle 3"/>
          <p:cNvSpPr>
            <a:spLocks noGrp="1" noChangeArrowheads="1"/>
          </p:cNvSpPr>
          <p:nvPr>
            <p:ph type="body" idx="1"/>
          </p:nvPr>
        </p:nvSpPr>
        <p:spPr/>
        <p:txBody>
          <a:bodyPr/>
          <a:lstStyle/>
          <a:p>
            <a:pPr eaLnBrk="1" hangingPunct="1"/>
            <a:r>
              <a:rPr lang="zh-CN" altLang="en-US" sz="2800" b="1"/>
              <a:t>无线局域网</a:t>
            </a:r>
            <a:r>
              <a:rPr lang="en-US" altLang="zh-CN" sz="2800" b="1"/>
              <a:t>WLAN (Wireless Local Area Network)</a:t>
            </a:r>
          </a:p>
          <a:p>
            <a:pPr lvl="1" eaLnBrk="1" hangingPunct="1"/>
            <a:r>
              <a:rPr lang="zh-CN" altLang="en-US" sz="2400" b="1"/>
              <a:t>无线电波按照工作的频率的不同被划分为信道，每个信道对应着一个频率范围</a:t>
            </a:r>
            <a:r>
              <a:rPr lang="en-US" altLang="zh-CN" sz="2400" b="1"/>
              <a:t>(</a:t>
            </a:r>
            <a:r>
              <a:rPr lang="zh-CN" altLang="en-US" sz="2400" b="1"/>
              <a:t>频段</a:t>
            </a:r>
            <a:r>
              <a:rPr lang="en-US" altLang="zh-CN" sz="2400" b="1"/>
              <a:t>)</a:t>
            </a:r>
            <a:r>
              <a:rPr lang="zh-CN" altLang="en-US" sz="2400" b="1"/>
              <a:t>，</a:t>
            </a:r>
            <a:r>
              <a:rPr lang="en-US" altLang="zh-CN" sz="2400" b="1"/>
              <a:t>WLAN</a:t>
            </a:r>
            <a:r>
              <a:rPr lang="zh-CN" altLang="en-US" sz="2400" b="1"/>
              <a:t>通信是建立在无线信道的基础上的 </a:t>
            </a:r>
          </a:p>
          <a:p>
            <a:pPr eaLnBrk="1" hangingPunct="1"/>
            <a:r>
              <a:rPr lang="en-US" altLang="zh-CN" sz="2800" b="1"/>
              <a:t>WLAN</a:t>
            </a:r>
            <a:r>
              <a:rPr lang="zh-CN" altLang="en-US" sz="2800" b="1"/>
              <a:t>标准</a:t>
            </a:r>
          </a:p>
          <a:p>
            <a:pPr lvl="1" eaLnBrk="1" hangingPunct="1"/>
            <a:r>
              <a:rPr lang="en-US" altLang="zh-CN" sz="2400" b="1"/>
              <a:t>802.11</a:t>
            </a:r>
            <a:r>
              <a:rPr lang="zh-CN" altLang="en-US" sz="2400" b="1"/>
              <a:t>系列标准：</a:t>
            </a:r>
            <a:r>
              <a:rPr lang="en-US" altLang="zh-CN" sz="2400" b="1"/>
              <a:t>IEEE802.11</a:t>
            </a:r>
            <a:r>
              <a:rPr lang="zh-CN" altLang="en-US" sz="2400" b="1"/>
              <a:t>工作组制定 </a:t>
            </a:r>
          </a:p>
          <a:p>
            <a:pPr lvl="1" eaLnBrk="1" hangingPunct="1"/>
            <a:r>
              <a:rPr lang="en-US" altLang="zh-CN" sz="2400" b="1"/>
              <a:t>Hiper LAN</a:t>
            </a:r>
            <a:r>
              <a:rPr lang="zh-CN" altLang="en-US" sz="2400" b="1"/>
              <a:t>系列标准 ：</a:t>
            </a:r>
            <a:r>
              <a:rPr lang="en-US" altLang="zh-CN" sz="2400" b="1"/>
              <a:t>ETSI</a:t>
            </a:r>
            <a:r>
              <a:rPr lang="zh-CN" altLang="en-US" sz="2400" b="1"/>
              <a:t>的</a:t>
            </a:r>
            <a:r>
              <a:rPr lang="en-US" altLang="zh-CN" sz="2400" b="1"/>
              <a:t>BRAN</a:t>
            </a:r>
            <a:r>
              <a:rPr lang="zh-CN" altLang="en-US" sz="2400" b="1"/>
              <a:t>小组制定</a:t>
            </a:r>
          </a:p>
        </p:txBody>
      </p:sp>
      <p:sp>
        <p:nvSpPr>
          <p:cNvPr id="75781" name="Rectangle 4"/>
          <p:cNvSpPr>
            <a:spLocks noChangeArrowheads="1"/>
          </p:cNvSpPr>
          <p:nvPr/>
        </p:nvSpPr>
        <p:spPr bwMode="auto">
          <a:xfrm>
            <a:off x="684213" y="5734050"/>
            <a:ext cx="7991475" cy="647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a:t>下面我们的讨论都是基于</a:t>
            </a:r>
            <a:r>
              <a:rPr lang="en-US" altLang="zh-CN"/>
              <a:t>802.11</a:t>
            </a:r>
            <a:r>
              <a:rPr lang="zh-CN" altLang="en-US"/>
              <a:t>系列标准的无线局域网</a:t>
            </a:r>
          </a:p>
        </p:txBody>
      </p:sp>
    </p:spTree>
    <p:extLst>
      <p:ext uri="{BB962C8B-B14F-4D97-AF65-F5344CB8AC3E}">
        <p14:creationId xmlns:p14="http://schemas.microsoft.com/office/powerpoint/2010/main" val="4235009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3C0AE1A-49EB-4855-AE8A-62E50F095749}" type="slidenum">
              <a:rPr lang="en-US" altLang="zh-CN" sz="1400" b="0"/>
              <a:pPr eaLnBrk="1" hangingPunct="1"/>
              <a:t>65</a:t>
            </a:fld>
            <a:endParaRPr lang="en-US" altLang="zh-CN" sz="1400" b="0"/>
          </a:p>
        </p:txBody>
      </p:sp>
      <p:sp>
        <p:nvSpPr>
          <p:cNvPr id="76803" name="Rectangle 2"/>
          <p:cNvSpPr>
            <a:spLocks noGrp="1" noChangeArrowheads="1"/>
          </p:cNvSpPr>
          <p:nvPr>
            <p:ph type="title"/>
          </p:nvPr>
        </p:nvSpPr>
        <p:spPr/>
        <p:txBody>
          <a:bodyPr/>
          <a:lstStyle/>
          <a:p>
            <a:pPr eaLnBrk="1" hangingPunct="1"/>
            <a:r>
              <a:rPr lang="en-US" altLang="zh-CN"/>
              <a:t>Wi-Fi</a:t>
            </a:r>
          </a:p>
        </p:txBody>
      </p:sp>
      <p:sp>
        <p:nvSpPr>
          <p:cNvPr id="76804" name="Rectangle 3"/>
          <p:cNvSpPr>
            <a:spLocks noGrp="1" noChangeArrowheads="1"/>
          </p:cNvSpPr>
          <p:nvPr>
            <p:ph type="body" idx="1"/>
          </p:nvPr>
        </p:nvSpPr>
        <p:spPr>
          <a:xfrm>
            <a:off x="1042988" y="2017713"/>
            <a:ext cx="7912100" cy="4114800"/>
          </a:xfrm>
        </p:spPr>
        <p:txBody>
          <a:bodyPr/>
          <a:lstStyle/>
          <a:p>
            <a:pPr eaLnBrk="1" hangingPunct="1"/>
            <a:r>
              <a:rPr lang="en-US" altLang="zh-CN" sz="2800" b="1" dirty="0"/>
              <a:t>Wi-Fi</a:t>
            </a:r>
          </a:p>
          <a:p>
            <a:pPr lvl="1" eaLnBrk="1" hangingPunct="1"/>
            <a:r>
              <a:rPr lang="zh-CN" altLang="en-US" sz="2400" b="1" dirty="0"/>
              <a:t>最初是</a:t>
            </a:r>
            <a:r>
              <a:rPr lang="en-US" altLang="zh-CN" sz="2400" b="1" dirty="0"/>
              <a:t>Wi-Fi</a:t>
            </a:r>
            <a:r>
              <a:rPr lang="zh-CN" altLang="en-US" sz="2400" b="1" dirty="0"/>
              <a:t>联盟（</a:t>
            </a:r>
            <a:r>
              <a:rPr lang="en-US" altLang="zh-CN" sz="2400" b="1" dirty="0"/>
              <a:t>Wi-Fi Alliance</a:t>
            </a:r>
            <a:r>
              <a:rPr lang="zh-CN" altLang="en-US" sz="2400" b="1" dirty="0"/>
              <a:t>）的注册商标，用来描述基于</a:t>
            </a:r>
            <a:r>
              <a:rPr lang="en-US" altLang="zh-CN" sz="2400" b="1" dirty="0"/>
              <a:t>802.11</a:t>
            </a:r>
            <a:r>
              <a:rPr lang="zh-CN" altLang="en-US" sz="2400" b="1" dirty="0"/>
              <a:t>系列协议的无线局域网技术</a:t>
            </a:r>
          </a:p>
          <a:p>
            <a:pPr lvl="1" eaLnBrk="1" hangingPunct="1"/>
            <a:r>
              <a:rPr lang="zh-CN" altLang="en-US" sz="2400" b="1" dirty="0"/>
              <a:t>现在也被用来描述</a:t>
            </a:r>
            <a:r>
              <a:rPr lang="en-US" altLang="zh-CN" sz="2400" b="1" dirty="0"/>
              <a:t>WLAN</a:t>
            </a:r>
            <a:r>
              <a:rPr lang="zh-CN" altLang="en-US" sz="2400" b="1" dirty="0"/>
              <a:t>中移动设备的无线接口</a:t>
            </a:r>
          </a:p>
          <a:p>
            <a:pPr eaLnBrk="1" hangingPunct="1"/>
            <a:r>
              <a:rPr lang="en-US" altLang="zh-CN" sz="2800" b="1" dirty="0"/>
              <a:t>Wi-Fi</a:t>
            </a:r>
            <a:r>
              <a:rPr lang="zh-CN" altLang="en-US" sz="2800" b="1" dirty="0"/>
              <a:t>联盟</a:t>
            </a:r>
          </a:p>
          <a:p>
            <a:pPr lvl="1" eaLnBrk="1" hangingPunct="1"/>
            <a:r>
              <a:rPr lang="zh-CN" altLang="en-US" sz="2400" b="1" dirty="0"/>
              <a:t>由工业界发起成立的一个全球性的非盈利组织，负责测试和认证兼容</a:t>
            </a:r>
            <a:r>
              <a:rPr lang="en-US" altLang="zh-CN" sz="2400" b="1" dirty="0"/>
              <a:t>IEEE 802.11</a:t>
            </a:r>
            <a:r>
              <a:rPr lang="zh-CN" altLang="en-US" sz="2400" b="1" dirty="0"/>
              <a:t>系列协议的设备，并且对于通过测试和认证的设备打上</a:t>
            </a:r>
            <a:r>
              <a:rPr lang="en-US" altLang="zh-CN" sz="2400" b="1" dirty="0"/>
              <a:t>Wi-Fi</a:t>
            </a:r>
            <a:r>
              <a:rPr lang="zh-CN" altLang="en-US" sz="2400" b="1" dirty="0"/>
              <a:t>认证标志</a:t>
            </a: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765175"/>
            <a:ext cx="41624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9569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ECA963D-13AE-461F-8353-2C86FBCB8DCE}" type="slidenum">
              <a:rPr lang="en-US" altLang="zh-CN" sz="1400" b="0"/>
              <a:pPr eaLnBrk="1" hangingPunct="1"/>
              <a:t>66</a:t>
            </a:fld>
            <a:endParaRPr lang="en-US" altLang="zh-CN" sz="1400" b="0"/>
          </a:p>
        </p:txBody>
      </p:sp>
      <p:sp>
        <p:nvSpPr>
          <p:cNvPr id="77827" name="Rectangle 2"/>
          <p:cNvSpPr>
            <a:spLocks noGrp="1" noChangeArrowheads="1"/>
          </p:cNvSpPr>
          <p:nvPr>
            <p:ph type="title"/>
          </p:nvPr>
        </p:nvSpPr>
        <p:spPr/>
        <p:txBody>
          <a:bodyPr/>
          <a:lstStyle/>
          <a:p>
            <a:pPr eaLnBrk="1" hangingPunct="1"/>
            <a:r>
              <a:rPr lang="zh-CN" altLang="en-US"/>
              <a:t>网络组成</a:t>
            </a:r>
          </a:p>
        </p:txBody>
      </p:sp>
      <p:sp>
        <p:nvSpPr>
          <p:cNvPr id="77828" name="Rectangle 3"/>
          <p:cNvSpPr>
            <a:spLocks noGrp="1" noChangeArrowheads="1"/>
          </p:cNvSpPr>
          <p:nvPr>
            <p:ph type="body" idx="1"/>
          </p:nvPr>
        </p:nvSpPr>
        <p:spPr/>
        <p:txBody>
          <a:bodyPr/>
          <a:lstStyle/>
          <a:p>
            <a:pPr eaLnBrk="1" hangingPunct="1"/>
            <a:r>
              <a:rPr lang="zh-CN" altLang="en-US" sz="2800" b="1"/>
              <a:t>无线站点</a:t>
            </a:r>
            <a:r>
              <a:rPr lang="en-US" altLang="zh-CN" sz="2800" b="1"/>
              <a:t>STA</a:t>
            </a:r>
            <a:r>
              <a:rPr lang="zh-CN" altLang="en-US" sz="2800" b="1"/>
              <a:t>（</a:t>
            </a:r>
            <a:r>
              <a:rPr lang="en-US" altLang="zh-CN" sz="2800" b="1"/>
              <a:t>wireless STAtion</a:t>
            </a:r>
            <a:r>
              <a:rPr lang="zh-CN" altLang="en-US" sz="2800" b="1"/>
              <a:t>）</a:t>
            </a:r>
          </a:p>
          <a:p>
            <a:pPr lvl="1" eaLnBrk="1" hangingPunct="1"/>
            <a:r>
              <a:rPr lang="zh-CN" altLang="en-US" sz="2400" b="1"/>
              <a:t>配置支持</a:t>
            </a:r>
            <a:r>
              <a:rPr lang="en-US" altLang="zh-CN" sz="2400" b="1"/>
              <a:t>802.11</a:t>
            </a:r>
            <a:r>
              <a:rPr lang="zh-CN" altLang="en-US" sz="2400" b="1"/>
              <a:t>协议的无线网卡的终端</a:t>
            </a:r>
          </a:p>
          <a:p>
            <a:pPr lvl="1" eaLnBrk="1" hangingPunct="1"/>
            <a:r>
              <a:rPr lang="en-US" altLang="zh-CN" sz="2400" b="1"/>
              <a:t>STA</a:t>
            </a:r>
            <a:r>
              <a:rPr lang="zh-CN" altLang="en-US" sz="2400" b="1"/>
              <a:t>通过</a:t>
            </a:r>
            <a:r>
              <a:rPr lang="en-US" altLang="zh-CN" sz="2400" b="1"/>
              <a:t>MAC</a:t>
            </a:r>
            <a:r>
              <a:rPr lang="zh-CN" altLang="en-US" sz="2400" b="1"/>
              <a:t>层机制来共享同一个无线信道，最简单的</a:t>
            </a:r>
            <a:r>
              <a:rPr lang="en-US" altLang="zh-CN" sz="2400" b="1"/>
              <a:t>WLAN</a:t>
            </a:r>
            <a:r>
              <a:rPr lang="zh-CN" altLang="en-US" sz="2400" b="1"/>
              <a:t>仅仅由</a:t>
            </a:r>
            <a:r>
              <a:rPr lang="en-US" altLang="zh-CN" sz="2400" b="1"/>
              <a:t>STA</a:t>
            </a:r>
            <a:r>
              <a:rPr lang="zh-CN" altLang="en-US" sz="2400" b="1"/>
              <a:t>组成 ，它们之间直接通信</a:t>
            </a:r>
          </a:p>
          <a:p>
            <a:pPr eaLnBrk="1" hangingPunct="1"/>
            <a:r>
              <a:rPr lang="zh-CN" altLang="en-US" sz="2800" b="1"/>
              <a:t>无线接入点</a:t>
            </a:r>
            <a:r>
              <a:rPr lang="en-US" altLang="zh-CN" sz="2800" b="1"/>
              <a:t>AP</a:t>
            </a:r>
            <a:r>
              <a:rPr lang="zh-CN" altLang="en-US" sz="2800" b="1"/>
              <a:t>（</a:t>
            </a:r>
            <a:r>
              <a:rPr lang="en-US" altLang="zh-CN" sz="2800" b="1"/>
              <a:t>wireless Access Point</a:t>
            </a:r>
            <a:r>
              <a:rPr lang="zh-CN" altLang="en-US" sz="2800" b="1"/>
              <a:t>），有时也被称为基站</a:t>
            </a:r>
            <a:r>
              <a:rPr lang="en-US" altLang="zh-CN" sz="2800" b="1"/>
              <a:t>BS</a:t>
            </a:r>
            <a:r>
              <a:rPr lang="zh-CN" altLang="en-US" sz="2800" b="1"/>
              <a:t>（</a:t>
            </a:r>
            <a:r>
              <a:rPr lang="en-US" altLang="zh-CN" sz="2800" b="1"/>
              <a:t>Base Station</a:t>
            </a:r>
            <a:r>
              <a:rPr lang="zh-CN" altLang="en-US" sz="2800" b="1"/>
              <a:t>）</a:t>
            </a:r>
          </a:p>
          <a:p>
            <a:pPr lvl="1" eaLnBrk="1" hangingPunct="1"/>
            <a:r>
              <a:rPr lang="zh-CN" altLang="en-US" sz="2400" b="1"/>
              <a:t> 数据链路层设备</a:t>
            </a:r>
          </a:p>
          <a:p>
            <a:pPr lvl="1" eaLnBrk="1" hangingPunct="1"/>
            <a:r>
              <a:rPr lang="en-US" altLang="zh-CN" sz="2400" b="1"/>
              <a:t>AP</a:t>
            </a:r>
            <a:r>
              <a:rPr lang="zh-CN" altLang="en-US" sz="2400" b="1"/>
              <a:t>为</a:t>
            </a:r>
            <a:r>
              <a:rPr lang="en-US" altLang="zh-CN" sz="2400" b="1"/>
              <a:t>STA</a:t>
            </a:r>
            <a:r>
              <a:rPr lang="zh-CN" altLang="en-US" sz="2400" b="1"/>
              <a:t>之间的通信提供帧转发功能</a:t>
            </a:r>
          </a:p>
        </p:txBody>
      </p:sp>
      <p:pic>
        <p:nvPicPr>
          <p:cNvPr id="778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5626100"/>
            <a:ext cx="941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78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626100"/>
            <a:ext cx="1109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783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770563"/>
            <a:ext cx="11509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213083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2C08E60-0D8D-4610-9A44-F4897AA2EDCE}" type="slidenum">
              <a:rPr lang="en-US" altLang="zh-CN" sz="1400" b="0"/>
              <a:pPr eaLnBrk="1" hangingPunct="1"/>
              <a:t>67</a:t>
            </a:fld>
            <a:endParaRPr lang="en-US" altLang="zh-CN" sz="1400" b="0"/>
          </a:p>
        </p:txBody>
      </p:sp>
      <p:pic>
        <p:nvPicPr>
          <p:cNvPr id="78851" name="Picture 4" descr="4-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5"/>
          <p:cNvSpPr>
            <a:spLocks noChangeArrowheads="1"/>
          </p:cNvSpPr>
          <p:nvPr/>
        </p:nvSpPr>
        <p:spPr bwMode="auto">
          <a:xfrm>
            <a:off x="107950" y="5086350"/>
            <a:ext cx="8964613" cy="17272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30000"/>
              </a:spcBef>
            </a:pPr>
            <a:r>
              <a:rPr lang="zh-CN" altLang="en-US" sz="2000"/>
              <a:t>在无线局域网中，</a:t>
            </a:r>
            <a:r>
              <a:rPr lang="en-US" altLang="zh-CN" sz="2000"/>
              <a:t>AP</a:t>
            </a:r>
            <a:r>
              <a:rPr lang="zh-CN" altLang="en-US" sz="2000"/>
              <a:t>一般同时有</a:t>
            </a:r>
            <a:r>
              <a:rPr lang="en-US" altLang="zh-CN" sz="2000"/>
              <a:t>802.3</a:t>
            </a:r>
            <a:r>
              <a:rPr lang="zh-CN" altLang="en-US" sz="2000"/>
              <a:t>和</a:t>
            </a:r>
            <a:r>
              <a:rPr lang="en-US" altLang="zh-CN" sz="2000"/>
              <a:t>802.11</a:t>
            </a:r>
            <a:r>
              <a:rPr lang="zh-CN" altLang="en-US" sz="2000"/>
              <a:t>接口，实现网桥功能，包括</a:t>
            </a:r>
          </a:p>
          <a:p>
            <a:pPr eaLnBrk="1" hangingPunct="1">
              <a:spcBef>
                <a:spcPct val="30000"/>
              </a:spcBef>
            </a:pPr>
            <a:r>
              <a:rPr lang="en-US" altLang="zh-CN" sz="2000"/>
              <a:t>1</a:t>
            </a:r>
            <a:r>
              <a:rPr lang="zh-CN" altLang="en-US" sz="2000"/>
              <a:t>）不同帧格式转换：由于帧格式的不同，需要重新组帧，某些域需要丢弃或产生还需要重新生成检验和。</a:t>
            </a:r>
          </a:p>
          <a:p>
            <a:pPr eaLnBrk="1" hangingPunct="1">
              <a:spcBef>
                <a:spcPct val="30000"/>
              </a:spcBef>
            </a:pPr>
            <a:r>
              <a:rPr lang="en-US" altLang="zh-CN" sz="2000"/>
              <a:t>2</a:t>
            </a:r>
            <a:r>
              <a:rPr lang="zh-CN" altLang="en-US" sz="2000"/>
              <a:t>）不同的数据速率适配：由于</a:t>
            </a:r>
            <a:r>
              <a:rPr lang="en-US" altLang="zh-CN" sz="2000"/>
              <a:t>802.11</a:t>
            </a:r>
            <a:r>
              <a:rPr lang="zh-CN" altLang="en-US" sz="2000"/>
              <a:t>速率低，网桥需要用缓冲区存储来不及传输的帧</a:t>
            </a:r>
          </a:p>
        </p:txBody>
      </p:sp>
      <p:sp>
        <p:nvSpPr>
          <p:cNvPr id="2" name="文本框 1"/>
          <p:cNvSpPr txBox="1"/>
          <p:nvPr/>
        </p:nvSpPr>
        <p:spPr>
          <a:xfrm>
            <a:off x="3779912" y="836712"/>
            <a:ext cx="1368152" cy="461665"/>
          </a:xfrm>
          <a:prstGeom prst="rect">
            <a:avLst/>
          </a:prstGeom>
          <a:noFill/>
        </p:spPr>
        <p:txBody>
          <a:bodyPr wrap="square" rtlCol="0">
            <a:spAutoFit/>
          </a:bodyPr>
          <a:lstStyle/>
          <a:p>
            <a:pPr algn="ctr"/>
            <a:r>
              <a:rPr lang="en-US" altLang="zh-CN" dirty="0"/>
              <a:t>AP</a:t>
            </a:r>
            <a:endParaRPr lang="zh-CN" altLang="en-US" dirty="0"/>
          </a:p>
        </p:txBody>
      </p:sp>
    </p:spTree>
    <p:extLst>
      <p:ext uri="{BB962C8B-B14F-4D97-AF65-F5344CB8AC3E}">
        <p14:creationId xmlns:p14="http://schemas.microsoft.com/office/powerpoint/2010/main" val="13200658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9DDADEB-4D7A-44EF-82B6-DDC5702C93C1}" type="slidenum">
              <a:rPr lang="en-US" altLang="zh-CN" sz="1400" b="0"/>
              <a:pPr eaLnBrk="1" hangingPunct="1"/>
              <a:t>68</a:t>
            </a:fld>
            <a:endParaRPr lang="en-US" altLang="zh-CN" sz="1400" b="0"/>
          </a:p>
        </p:txBody>
      </p:sp>
      <p:sp>
        <p:nvSpPr>
          <p:cNvPr id="7173" name="Rectangle 2"/>
          <p:cNvSpPr>
            <a:spLocks noGrp="1" noChangeArrowheads="1"/>
          </p:cNvSpPr>
          <p:nvPr>
            <p:ph type="title"/>
          </p:nvPr>
        </p:nvSpPr>
        <p:spPr/>
        <p:txBody>
          <a:bodyPr/>
          <a:lstStyle/>
          <a:p>
            <a:pPr eaLnBrk="1" hangingPunct="1"/>
            <a:r>
              <a:rPr lang="zh-CN" altLang="en-US"/>
              <a:t>网络拓扑</a:t>
            </a:r>
          </a:p>
        </p:txBody>
      </p:sp>
      <p:sp>
        <p:nvSpPr>
          <p:cNvPr id="7174" name="Rectangle 3"/>
          <p:cNvSpPr>
            <a:spLocks noGrp="1" noChangeArrowheads="1"/>
          </p:cNvSpPr>
          <p:nvPr>
            <p:ph type="body" idx="1"/>
          </p:nvPr>
        </p:nvSpPr>
        <p:spPr>
          <a:xfrm>
            <a:off x="142875" y="2017713"/>
            <a:ext cx="4284663" cy="4579937"/>
          </a:xfrm>
        </p:spPr>
        <p:txBody>
          <a:bodyPr/>
          <a:lstStyle/>
          <a:p>
            <a:pPr eaLnBrk="1" hangingPunct="1"/>
            <a:r>
              <a:rPr lang="en-US" altLang="zh-CN" sz="2000" b="1" dirty="0"/>
              <a:t>Ad Hoc</a:t>
            </a:r>
            <a:r>
              <a:rPr lang="zh-CN" altLang="en-US" sz="2000" b="1" dirty="0"/>
              <a:t>网络，也称为自组织网络</a:t>
            </a:r>
          </a:p>
          <a:p>
            <a:pPr lvl="1" eaLnBrk="1" hangingPunct="1"/>
            <a:r>
              <a:rPr lang="zh-CN" altLang="en-US" sz="1800" b="1" dirty="0"/>
              <a:t>仅由</a:t>
            </a:r>
            <a:r>
              <a:rPr lang="en-US" altLang="zh-CN" sz="1800" b="1" dirty="0"/>
              <a:t>STA</a:t>
            </a:r>
            <a:r>
              <a:rPr lang="zh-CN" altLang="en-US" sz="1800" b="1" dirty="0"/>
              <a:t>之间通过无线传输介质组成的网络，这些</a:t>
            </a:r>
            <a:r>
              <a:rPr lang="en-US" altLang="zh-CN" sz="1800" b="1" dirty="0"/>
              <a:t>STA</a:t>
            </a:r>
            <a:r>
              <a:rPr lang="zh-CN" altLang="en-US" sz="1800" b="1" dirty="0"/>
              <a:t>在彼此无线信号覆盖范围内，因此之间能够互相通信</a:t>
            </a:r>
          </a:p>
          <a:p>
            <a:pPr marL="457200" lvl="1" indent="0" eaLnBrk="1" hangingPunct="1">
              <a:buNone/>
            </a:pPr>
            <a:endParaRPr lang="zh-CN" altLang="en-US" sz="1800" b="1" dirty="0"/>
          </a:p>
          <a:p>
            <a:pPr eaLnBrk="1" hangingPunct="1"/>
            <a:r>
              <a:rPr lang="zh-CN" altLang="en-US" sz="2000" b="1" dirty="0"/>
              <a:t>基础设施网络</a:t>
            </a:r>
          </a:p>
          <a:p>
            <a:pPr lvl="1" eaLnBrk="1" hangingPunct="1"/>
            <a:r>
              <a:rPr lang="zh-CN" altLang="en-US" sz="1800" b="1" dirty="0"/>
              <a:t>在基础设施网络中，</a:t>
            </a:r>
            <a:r>
              <a:rPr lang="en-US" altLang="zh-CN" sz="1800" b="1" dirty="0"/>
              <a:t>STA</a:t>
            </a:r>
            <a:r>
              <a:rPr lang="zh-CN" altLang="en-US" sz="1800" b="1" dirty="0"/>
              <a:t>之间不能直接通信，所有的通信都必须经过</a:t>
            </a:r>
            <a:r>
              <a:rPr lang="en-US" altLang="zh-CN" sz="1800" b="1" dirty="0"/>
              <a:t>AP</a:t>
            </a:r>
          </a:p>
          <a:p>
            <a:pPr lvl="1" eaLnBrk="1" hangingPunct="1"/>
            <a:r>
              <a:rPr lang="zh-CN" altLang="en-US" sz="1800" b="1" dirty="0"/>
              <a:t>每个</a:t>
            </a:r>
            <a:r>
              <a:rPr lang="en-US" altLang="zh-CN" sz="1800" b="1" dirty="0"/>
              <a:t>AP</a:t>
            </a:r>
            <a:r>
              <a:rPr lang="zh-CN" altLang="en-US" sz="1800" b="1" dirty="0"/>
              <a:t>都配置了一个网络名（</a:t>
            </a:r>
            <a:r>
              <a:rPr lang="en-US" altLang="zh-CN" sz="1800" b="1" dirty="0"/>
              <a:t>SSID</a:t>
            </a:r>
            <a:r>
              <a:rPr lang="zh-CN" altLang="en-US" sz="1800" b="1" dirty="0"/>
              <a:t>），</a:t>
            </a:r>
            <a:r>
              <a:rPr lang="en-US" altLang="zh-CN" sz="1800" b="1" dirty="0"/>
              <a:t>STA</a:t>
            </a:r>
            <a:r>
              <a:rPr lang="zh-CN" altLang="en-US" sz="1800" b="1" dirty="0"/>
              <a:t>必须配置和</a:t>
            </a:r>
            <a:r>
              <a:rPr lang="en-US" altLang="zh-CN" sz="1800" b="1" dirty="0"/>
              <a:t>AP</a:t>
            </a:r>
            <a:r>
              <a:rPr lang="zh-CN" altLang="en-US" sz="1800" b="1" dirty="0"/>
              <a:t>相同的网络名</a:t>
            </a:r>
          </a:p>
        </p:txBody>
      </p:sp>
      <p:graphicFrame>
        <p:nvGraphicFramePr>
          <p:cNvPr id="2050" name="Object 3"/>
          <p:cNvGraphicFramePr>
            <a:graphicFrameLocks noChangeAspect="1"/>
          </p:cNvGraphicFramePr>
          <p:nvPr/>
        </p:nvGraphicFramePr>
        <p:xfrm>
          <a:off x="5003800" y="3425825"/>
          <a:ext cx="3995738" cy="3387725"/>
        </p:xfrm>
        <a:graphic>
          <a:graphicData uri="http://schemas.openxmlformats.org/presentationml/2006/ole">
            <mc:AlternateContent xmlns:mc="http://schemas.openxmlformats.org/markup-compatibility/2006">
              <mc:Choice xmlns:v="urn:schemas-microsoft-com:vml" Requires="v">
                <p:oleObj spid="_x0000_s6216" name="Visio" r:id="rId3" imgW="2962999" imgH="2539860" progId="Visio.Drawing.11">
                  <p:embed/>
                </p:oleObj>
              </mc:Choice>
              <mc:Fallback>
                <p:oleObj name="Visio" r:id="rId3" imgW="2962999" imgH="2539860" progId="Visio.Drawing.11">
                  <p:embed/>
                  <p:pic>
                    <p:nvPicPr>
                      <p:cNvPr id="0" name="Picture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425825"/>
                        <a:ext cx="3995738" cy="3387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5"/>
          <p:cNvGraphicFramePr>
            <a:graphicFrameLocks noChangeAspect="1"/>
          </p:cNvGraphicFramePr>
          <p:nvPr/>
        </p:nvGraphicFramePr>
        <p:xfrm>
          <a:off x="5580063" y="692150"/>
          <a:ext cx="3455987" cy="3065463"/>
        </p:xfrm>
        <a:graphic>
          <a:graphicData uri="http://schemas.openxmlformats.org/presentationml/2006/ole">
            <mc:AlternateContent xmlns:mc="http://schemas.openxmlformats.org/markup-compatibility/2006">
              <mc:Choice xmlns:v="urn:schemas-microsoft-com:vml" Requires="v">
                <p:oleObj spid="_x0000_s6217" name="Visio" r:id="rId5" imgW="2710821" imgH="2404804" progId="Visio.Drawing.11">
                  <p:embed/>
                </p:oleObj>
              </mc:Choice>
              <mc:Fallback>
                <p:oleObj name="Visio" r:id="rId5" imgW="2710821" imgH="2404804" progId="Visio.Drawing.11">
                  <p:embed/>
                  <p:pic>
                    <p:nvPicPr>
                      <p:cNvPr id="0"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692150"/>
                        <a:ext cx="3455987"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AutoShape 10"/>
          <p:cNvSpPr>
            <a:spLocks noChangeArrowheads="1"/>
          </p:cNvSpPr>
          <p:nvPr/>
        </p:nvSpPr>
        <p:spPr bwMode="auto">
          <a:xfrm>
            <a:off x="684213" y="6092825"/>
            <a:ext cx="4752975" cy="504825"/>
          </a:xfrm>
          <a:prstGeom prst="roundRect">
            <a:avLst>
              <a:gd name="adj" fmla="val 16667"/>
            </a:avLst>
          </a:prstGeom>
          <a:solidFill>
            <a:srgbClr val="EBF7FF"/>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600">
                <a:solidFill>
                  <a:srgbClr val="0C0500"/>
                </a:solidFill>
                <a:latin typeface="Arial" panose="020B0604020202020204" pitchFamily="34" charset="0"/>
              </a:rPr>
              <a:t>DS (Distributed System)</a:t>
            </a:r>
            <a:r>
              <a:rPr lang="zh-CN" altLang="en-US" sz="1600">
                <a:solidFill>
                  <a:srgbClr val="0C0500"/>
                </a:solidFill>
                <a:latin typeface="Arial" panose="020B0604020202020204" pitchFamily="34" charset="0"/>
              </a:rPr>
              <a:t>：分布式系统， 可以是一个交换机，一个有线网络或者一个无线网络 </a:t>
            </a:r>
          </a:p>
        </p:txBody>
      </p:sp>
    </p:spTree>
    <p:extLst>
      <p:ext uri="{BB962C8B-B14F-4D97-AF65-F5344CB8AC3E}">
        <p14:creationId xmlns:p14="http://schemas.microsoft.com/office/powerpoint/2010/main" val="4269697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785786" y="0"/>
            <a:ext cx="7793037" cy="962044"/>
          </a:xfrm>
        </p:spPr>
        <p:txBody>
          <a:bodyPr/>
          <a:lstStyle/>
          <a:p>
            <a:pPr eaLnBrk="1" hangingPunct="1"/>
            <a:r>
              <a:rPr lang="zh-CN" altLang="en-US" dirty="0"/>
              <a:t>发展历程</a:t>
            </a:r>
          </a:p>
        </p:txBody>
      </p:sp>
      <p:sp>
        <p:nvSpPr>
          <p:cNvPr id="70" name="AutoShape 9"/>
          <p:cNvSpPr>
            <a:spLocks noChangeArrowheads="1"/>
          </p:cNvSpPr>
          <p:nvPr/>
        </p:nvSpPr>
        <p:spPr bwMode="auto">
          <a:xfrm>
            <a:off x="539750" y="6381328"/>
            <a:ext cx="8394700" cy="550862"/>
          </a:xfrm>
          <a:prstGeom prst="horizontalScroll">
            <a:avLst>
              <a:gd name="adj" fmla="val 12500"/>
            </a:avLst>
          </a:prstGeom>
          <a:solidFill>
            <a:schemeClr val="bg1"/>
          </a:solidFill>
          <a:ln w="9525">
            <a:solidFill>
              <a:schemeClr val="tx1"/>
            </a:solidFill>
            <a:round/>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0C0500"/>
                </a:solidFill>
              </a:rPr>
              <a:t>注意：如果没有特别说明，一般用“</a:t>
            </a:r>
            <a:r>
              <a:rPr lang="en-US" altLang="zh-CN" sz="2000" dirty="0">
                <a:solidFill>
                  <a:srgbClr val="0C0500"/>
                </a:solidFill>
              </a:rPr>
              <a:t>802.11”</a:t>
            </a:r>
            <a:r>
              <a:rPr lang="zh-CN" altLang="en-US" sz="2000" dirty="0">
                <a:solidFill>
                  <a:srgbClr val="0C0500"/>
                </a:solidFill>
              </a:rPr>
              <a:t>来表示“</a:t>
            </a:r>
            <a:r>
              <a:rPr lang="en-US" altLang="zh-CN" sz="2000" dirty="0">
                <a:solidFill>
                  <a:srgbClr val="0C0500"/>
                </a:solidFill>
              </a:rPr>
              <a:t>802.11</a:t>
            </a:r>
            <a:r>
              <a:rPr lang="zh-CN" altLang="en-US" sz="2000" dirty="0">
                <a:solidFill>
                  <a:srgbClr val="0C0500"/>
                </a:solidFill>
              </a:rPr>
              <a:t>系列协议” </a:t>
            </a:r>
          </a:p>
        </p:txBody>
      </p:sp>
      <p:sp>
        <p:nvSpPr>
          <p:cNvPr id="33" name="矩形 32"/>
          <p:cNvSpPr/>
          <p:nvPr/>
        </p:nvSpPr>
        <p:spPr>
          <a:xfrm>
            <a:off x="285720" y="5763300"/>
            <a:ext cx="8715436" cy="523220"/>
          </a:xfrm>
          <a:prstGeom prst="rect">
            <a:avLst/>
          </a:prstGeom>
        </p:spPr>
        <p:txBody>
          <a:bodyPr wrap="square">
            <a:spAutoFit/>
          </a:bodyPr>
          <a:lstStyle/>
          <a:p>
            <a:pPr eaLnBrk="1" hangingPunct="1">
              <a:spcBef>
                <a:spcPct val="0"/>
              </a:spcBef>
            </a:pPr>
            <a:r>
              <a:rPr lang="en-US" altLang="zh-CN" sz="1400" dirty="0">
                <a:latin typeface="Arial" panose="020B0604020202020204" pitchFamily="34" charset="0"/>
              </a:rPr>
              <a:t>Note</a:t>
            </a:r>
            <a:r>
              <a:rPr lang="zh-CN" altLang="en-US" sz="1400" dirty="0">
                <a:latin typeface="Arial" panose="020B0604020202020204" pitchFamily="34" charset="0"/>
              </a:rPr>
              <a:t>：所有的</a:t>
            </a:r>
            <a:r>
              <a:rPr lang="en-US" altLang="zh-CN" sz="1400" dirty="0">
                <a:latin typeface="Arial" panose="020B0604020202020204" pitchFamily="34" charset="0"/>
              </a:rPr>
              <a:t>802.11</a:t>
            </a:r>
            <a:r>
              <a:rPr lang="zh-CN" altLang="en-US" sz="1400" dirty="0">
                <a:latin typeface="Arial" panose="020B0604020202020204" pitchFamily="34" charset="0"/>
              </a:rPr>
              <a:t>系列协议的制定都是以最初发布的</a:t>
            </a:r>
            <a:r>
              <a:rPr lang="en-US" altLang="zh-CN" sz="1400" dirty="0">
                <a:latin typeface="Arial" panose="020B0604020202020204" pitchFamily="34" charset="0"/>
              </a:rPr>
              <a:t>802.11</a:t>
            </a:r>
            <a:r>
              <a:rPr lang="zh-CN" altLang="en-US" sz="1400" dirty="0">
                <a:latin typeface="Arial" panose="020B0604020202020204" pitchFamily="34" charset="0"/>
              </a:rPr>
              <a:t>协议为基础，因此，</a:t>
            </a:r>
            <a:r>
              <a:rPr lang="en-US" altLang="zh-CN" sz="1400" dirty="0">
                <a:latin typeface="Arial" panose="020B0604020202020204" pitchFamily="34" charset="0"/>
              </a:rPr>
              <a:t>802.11b/</a:t>
            </a:r>
            <a:r>
              <a:rPr lang="en-US" altLang="zh-CN" sz="1400" dirty="0" err="1">
                <a:latin typeface="Arial" panose="020B0604020202020204" pitchFamily="34" charset="0"/>
              </a:rPr>
              <a:t>a/g</a:t>
            </a:r>
            <a:r>
              <a:rPr lang="en-US" altLang="zh-CN" sz="1400" dirty="0">
                <a:latin typeface="Arial" panose="020B0604020202020204" pitchFamily="34" charset="0"/>
              </a:rPr>
              <a:t>/n/ax</a:t>
            </a:r>
            <a:r>
              <a:rPr lang="zh-CN" altLang="en-US" sz="1400" dirty="0">
                <a:latin typeface="Arial" panose="020B0604020202020204" pitchFamily="34" charset="0"/>
              </a:rPr>
              <a:t>实际上都不是一个独立的协议，它们是对</a:t>
            </a:r>
            <a:r>
              <a:rPr lang="en-US" altLang="zh-CN" sz="1400" dirty="0">
                <a:latin typeface="Arial" panose="020B0604020202020204" pitchFamily="34" charset="0"/>
              </a:rPr>
              <a:t>802.11</a:t>
            </a:r>
            <a:r>
              <a:rPr lang="zh-CN" altLang="en-US" sz="1400" dirty="0">
                <a:latin typeface="Arial" panose="020B0604020202020204" pitchFamily="34" charset="0"/>
              </a:rPr>
              <a:t>协议的修订和增强。需要注意的是，</a:t>
            </a:r>
            <a:r>
              <a:rPr lang="en-US" altLang="zh-CN" sz="1400" dirty="0">
                <a:latin typeface="Arial" panose="020B0604020202020204" pitchFamily="34" charset="0"/>
              </a:rPr>
              <a:t>802.11</a:t>
            </a:r>
            <a:r>
              <a:rPr lang="zh-CN" altLang="en-US" sz="1400" dirty="0">
                <a:latin typeface="Arial" panose="020B0604020202020204" pitchFamily="34" charset="0"/>
              </a:rPr>
              <a:t>协议本身也在不断修订中</a:t>
            </a:r>
          </a:p>
        </p:txBody>
      </p:sp>
      <p:pic>
        <p:nvPicPr>
          <p:cNvPr id="106" name="图片 105">
            <a:extLst>
              <a:ext uri="{FF2B5EF4-FFF2-40B4-BE49-F238E27FC236}">
                <a16:creationId xmlns="" xmlns:a16="http://schemas.microsoft.com/office/drawing/2014/main" id="{7E9D73BD-5C2F-C650-A760-53E2ADBDF647}"/>
              </a:ext>
            </a:extLst>
          </p:cNvPr>
          <p:cNvPicPr>
            <a:picLocks noChangeAspect="1"/>
          </p:cNvPicPr>
          <p:nvPr/>
        </p:nvPicPr>
        <p:blipFill>
          <a:blip r:embed="rId3"/>
          <a:stretch>
            <a:fillRect/>
          </a:stretch>
        </p:blipFill>
        <p:spPr>
          <a:xfrm>
            <a:off x="804236" y="1253088"/>
            <a:ext cx="8244408" cy="4351823"/>
          </a:xfrm>
          <a:prstGeom prst="rect">
            <a:avLst/>
          </a:prstGeom>
        </p:spPr>
      </p:pic>
    </p:spTree>
    <p:extLst>
      <p:ext uri="{BB962C8B-B14F-4D97-AF65-F5344CB8AC3E}">
        <p14:creationId xmlns:p14="http://schemas.microsoft.com/office/powerpoint/2010/main" val="30130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07468AAE-1AC4-4BD5-88C1-7C55EF66F3F0}" type="slidenum">
              <a:rPr lang="en-US" altLang="zh-CN" sz="1400" b="0"/>
              <a:pPr eaLnBrk="1" hangingPunct="1"/>
              <a:t>7</a:t>
            </a:fld>
            <a:endParaRPr lang="en-US" altLang="zh-CN" sz="1400" b="0"/>
          </a:p>
        </p:txBody>
      </p:sp>
      <p:sp>
        <p:nvSpPr>
          <p:cNvPr id="1037" name="Rectangle 2"/>
          <p:cNvSpPr>
            <a:spLocks noGrp="1" noChangeArrowheads="1"/>
          </p:cNvSpPr>
          <p:nvPr>
            <p:ph type="title"/>
          </p:nvPr>
        </p:nvSpPr>
        <p:spPr/>
        <p:txBody>
          <a:bodyPr/>
          <a:lstStyle/>
          <a:p>
            <a:pPr eaLnBrk="1" hangingPunct="1"/>
            <a:r>
              <a:rPr lang="zh-CN" altLang="en-US"/>
              <a:t>局域网的定义</a:t>
            </a:r>
          </a:p>
        </p:txBody>
      </p:sp>
      <p:sp>
        <p:nvSpPr>
          <p:cNvPr id="270339" name="Rectangle 3"/>
          <p:cNvSpPr>
            <a:spLocks noGrp="1" noChangeArrowheads="1"/>
          </p:cNvSpPr>
          <p:nvPr>
            <p:ph type="body" idx="1"/>
          </p:nvPr>
        </p:nvSpPr>
        <p:spPr>
          <a:xfrm>
            <a:off x="323850" y="1989138"/>
            <a:ext cx="8636000" cy="4608512"/>
          </a:xfrm>
        </p:spPr>
        <p:txBody>
          <a:bodyPr/>
          <a:lstStyle/>
          <a:p>
            <a:pPr eaLnBrk="1" hangingPunct="1">
              <a:lnSpc>
                <a:spcPct val="80000"/>
              </a:lnSpc>
            </a:pPr>
            <a:r>
              <a:rPr lang="zh-CN" altLang="en-US" sz="2000" b="1" dirty="0"/>
              <a:t>局域网</a:t>
            </a:r>
            <a:r>
              <a:rPr lang="en-US" altLang="zh-CN" sz="2000" b="1" dirty="0"/>
              <a:t>LAN</a:t>
            </a:r>
            <a:r>
              <a:rPr lang="zh-CN" altLang="en-US" sz="2000" b="1" dirty="0"/>
              <a:t>（</a:t>
            </a:r>
            <a:r>
              <a:rPr lang="en-US" altLang="zh-CN" sz="2000" b="1" dirty="0"/>
              <a:t>Local Area Network</a:t>
            </a:r>
            <a:r>
              <a:rPr lang="zh-CN" altLang="en-US" sz="2000" b="1" dirty="0"/>
              <a:t>）是在一个小区域范围内（家庭、实验室、企业部门等）对各种设备提供了互连的网络</a:t>
            </a:r>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en-US" altLang="zh-CN" sz="2000" b="1" dirty="0"/>
          </a:p>
          <a:p>
            <a:pPr eaLnBrk="1" hangingPunct="1">
              <a:lnSpc>
                <a:spcPct val="80000"/>
              </a:lnSpc>
            </a:pPr>
            <a:endParaRPr lang="zh-CN" altLang="en-US" sz="2000" b="1" dirty="0"/>
          </a:p>
          <a:p>
            <a:pPr eaLnBrk="1" hangingPunct="1">
              <a:lnSpc>
                <a:spcPct val="80000"/>
              </a:lnSpc>
            </a:pPr>
            <a:r>
              <a:rPr lang="zh-CN" altLang="en-US" sz="2000" b="1" dirty="0"/>
              <a:t>局域网因</a:t>
            </a:r>
            <a:r>
              <a:rPr lang="en-US" altLang="zh-CN" sz="2000" b="1" dirty="0"/>
              <a:t>Internet</a:t>
            </a:r>
            <a:r>
              <a:rPr lang="zh-CN" altLang="en-US" sz="2000" b="1" dirty="0"/>
              <a:t>的发展而出现并普及，是最常用的</a:t>
            </a:r>
            <a:r>
              <a:rPr lang="en-US" altLang="zh-CN" sz="2000" b="1" dirty="0"/>
              <a:t>Internet</a:t>
            </a:r>
            <a:r>
              <a:rPr lang="zh-CN" altLang="en-US" sz="2000" b="1" dirty="0"/>
              <a:t>接入网技术之一</a:t>
            </a:r>
          </a:p>
          <a:p>
            <a:pPr lvl="1" eaLnBrk="1" hangingPunct="1">
              <a:lnSpc>
                <a:spcPct val="80000"/>
              </a:lnSpc>
            </a:pPr>
            <a:r>
              <a:rPr lang="zh-CN" altLang="en-US" sz="1800" b="1" dirty="0"/>
              <a:t>基于</a:t>
            </a:r>
            <a:r>
              <a:rPr lang="en-US" altLang="zh-CN" sz="1800" b="1" dirty="0"/>
              <a:t>802.3</a:t>
            </a:r>
            <a:r>
              <a:rPr lang="zh-CN" altLang="en-US" sz="1800" b="1" dirty="0"/>
              <a:t>的有线局域网络（以太网）、基于</a:t>
            </a:r>
            <a:r>
              <a:rPr lang="en-US" altLang="zh-CN" sz="1800" b="1" dirty="0"/>
              <a:t>802.11</a:t>
            </a:r>
            <a:r>
              <a:rPr lang="zh-CN" altLang="en-US" sz="1800" b="1" dirty="0"/>
              <a:t>的无线局域网</a:t>
            </a:r>
          </a:p>
        </p:txBody>
      </p:sp>
      <p:sp>
        <p:nvSpPr>
          <p:cNvPr id="121861" name="Rectangle 5"/>
          <p:cNvSpPr>
            <a:spLocks noChangeArrowheads="1"/>
          </p:cNvSpPr>
          <p:nvPr/>
        </p:nvSpPr>
        <p:spPr bwMode="auto">
          <a:xfrm>
            <a:off x="323850" y="2565400"/>
            <a:ext cx="8496300" cy="1223963"/>
          </a:xfrm>
          <a:prstGeom prst="rect">
            <a:avLst/>
          </a:prstGeom>
          <a:solidFill>
            <a:schemeClr val="bg1"/>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900" dirty="0">
                <a:latin typeface="Arial" panose="020B0604020202020204" pitchFamily="34" charset="0"/>
              </a:rPr>
              <a:t>局域网被定义为一个广播域，早期局域网的构建基于</a:t>
            </a:r>
            <a:r>
              <a:rPr lang="zh-CN" altLang="en-US" sz="1900" dirty="0">
                <a:solidFill>
                  <a:schemeClr val="hlink"/>
                </a:solidFill>
                <a:latin typeface="Arial" panose="020B0604020202020204" pitchFamily="34" charset="0"/>
              </a:rPr>
              <a:t>共享（广播式）链路</a:t>
            </a:r>
            <a:r>
              <a:rPr lang="zh-CN" altLang="en-US" sz="1900" dirty="0">
                <a:latin typeface="Arial" panose="020B0604020202020204" pitchFamily="34" charset="0"/>
              </a:rPr>
              <a:t>，当前的局域网的采用</a:t>
            </a:r>
            <a:r>
              <a:rPr lang="en-US" altLang="zh-CN" sz="1900" dirty="0">
                <a:latin typeface="Arial" panose="020B0604020202020204" pitchFamily="34" charset="0"/>
              </a:rPr>
              <a:t>L2</a:t>
            </a:r>
            <a:r>
              <a:rPr lang="zh-CN" altLang="en-US" sz="1900" dirty="0">
                <a:latin typeface="Arial" panose="020B0604020202020204" pitchFamily="34" charset="0"/>
              </a:rPr>
              <a:t>交换机互连</a:t>
            </a:r>
          </a:p>
          <a:p>
            <a:pPr eaLnBrk="1" hangingPunct="1">
              <a:spcBef>
                <a:spcPct val="0"/>
              </a:spcBef>
            </a:pPr>
            <a:r>
              <a:rPr lang="zh-CN" altLang="en-US" sz="1900" dirty="0">
                <a:latin typeface="Arial" panose="020B0604020202020204" pitchFamily="34" charset="0"/>
              </a:rPr>
              <a:t>广播域：在局域网内目的地址为广播地址数据链路层帧会被所有的网络节点接收和处理</a:t>
            </a:r>
          </a:p>
        </p:txBody>
      </p:sp>
      <p:grpSp>
        <p:nvGrpSpPr>
          <p:cNvPr id="2" name="Group 81"/>
          <p:cNvGrpSpPr>
            <a:grpSpLocks/>
          </p:cNvGrpSpPr>
          <p:nvPr/>
        </p:nvGrpSpPr>
        <p:grpSpPr bwMode="auto">
          <a:xfrm>
            <a:off x="1187450" y="3945731"/>
            <a:ext cx="6408738" cy="1787525"/>
            <a:chOff x="748" y="2387"/>
            <a:chExt cx="4037" cy="1126"/>
          </a:xfrm>
        </p:grpSpPr>
        <p:graphicFrame>
          <p:nvGraphicFramePr>
            <p:cNvPr id="1026" name="Object 5"/>
            <p:cNvGraphicFramePr>
              <a:graphicFrameLocks noChangeAspect="1"/>
            </p:cNvGraphicFramePr>
            <p:nvPr/>
          </p:nvGraphicFramePr>
          <p:xfrm>
            <a:off x="975" y="2792"/>
            <a:ext cx="317" cy="294"/>
          </p:xfrm>
          <a:graphic>
            <a:graphicData uri="http://schemas.openxmlformats.org/presentationml/2006/ole">
              <mc:AlternateContent xmlns:mc="http://schemas.openxmlformats.org/markup-compatibility/2006">
                <mc:Choice xmlns:v="urn:schemas-microsoft-com:vml" Requires="v">
                  <p:oleObj spid="_x0000_s1376" name="Visio" r:id="rId3" imgW="829201" imgH="767644" progId="Visio.Drawing.11">
                    <p:embed/>
                  </p:oleObj>
                </mc:Choice>
                <mc:Fallback>
                  <p:oleObj name="Visio" r:id="rId3" imgW="829201" imgH="767644" progId="Visio.Drawing.11">
                    <p:embed/>
                    <p:pic>
                      <p:nvPicPr>
                        <p:cNvPr id="0" name="Picture 18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2792"/>
                          <a:ext cx="317" cy="29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1" name="Group 686"/>
            <p:cNvGrpSpPr>
              <a:grpSpLocks/>
            </p:cNvGrpSpPr>
            <p:nvPr/>
          </p:nvGrpSpPr>
          <p:grpSpPr bwMode="auto">
            <a:xfrm>
              <a:off x="3969" y="2747"/>
              <a:ext cx="273" cy="227"/>
              <a:chOff x="1884" y="1812"/>
              <a:chExt cx="363" cy="369"/>
            </a:xfrm>
          </p:grpSpPr>
          <p:sp>
            <p:nvSpPr>
              <p:cNvPr id="1063" name="AutoShape 687"/>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600">
                  <a:latin typeface="Arial" panose="020B0604020202020204" pitchFamily="34" charset="0"/>
                </a:endParaRPr>
              </a:p>
            </p:txBody>
          </p:sp>
          <p:grpSp>
            <p:nvGrpSpPr>
              <p:cNvPr id="1064" name="Group 688"/>
              <p:cNvGrpSpPr>
                <a:grpSpLocks/>
              </p:cNvGrpSpPr>
              <p:nvPr/>
            </p:nvGrpSpPr>
            <p:grpSpPr bwMode="auto">
              <a:xfrm>
                <a:off x="1932" y="1863"/>
                <a:ext cx="279" cy="81"/>
                <a:chOff x="1470" y="1821"/>
                <a:chExt cx="279" cy="93"/>
              </a:xfrm>
            </p:grpSpPr>
            <p:sp>
              <p:nvSpPr>
                <p:cNvPr id="1065" name="Freeform 689"/>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wrap="none" anchor="ctr"/>
                <a:lstStyle/>
                <a:p>
                  <a:endParaRPr lang="zh-CN" altLang="en-US"/>
                </a:p>
              </p:txBody>
            </p:sp>
            <p:sp>
              <p:nvSpPr>
                <p:cNvPr id="1066" name="Freeform 690"/>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 name="T12" fmla="*/ 0 w 273"/>
                    <a:gd name="T13" fmla="*/ 0 h 90"/>
                    <a:gd name="T14" fmla="*/ 273 w 273"/>
                    <a:gd name="T15" fmla="*/ 90 h 90"/>
                  </a:gdLst>
                  <a:ahLst/>
                  <a:cxnLst>
                    <a:cxn ang="T8">
                      <a:pos x="T0" y="T1"/>
                    </a:cxn>
                    <a:cxn ang="T9">
                      <a:pos x="T2" y="T3"/>
                    </a:cxn>
                    <a:cxn ang="T10">
                      <a:pos x="T4" y="T5"/>
                    </a:cxn>
                    <a:cxn ang="T11">
                      <a:pos x="T6" y="T7"/>
                    </a:cxn>
                  </a:cxnLst>
                  <a:rect l="T12" t="T13" r="T14" b="T15"/>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a:solidFill>
                    <a:srgbClr val="FFFFFF"/>
                  </a:solidFill>
                  <a:round/>
                  <a:headEnd type="triangle" w="med" len="med"/>
                  <a:tailEnd type="triangle" w="med" len="med"/>
                </a:ln>
              </p:spPr>
              <p:txBody>
                <a:bodyPr rot="10800000" wrap="none" anchor="ctr"/>
                <a:lstStyle/>
                <a:p>
                  <a:endParaRPr lang="zh-CN" altLang="en-US"/>
                </a:p>
              </p:txBody>
            </p:sp>
          </p:grpSp>
        </p:grpSp>
        <p:graphicFrame>
          <p:nvGraphicFramePr>
            <p:cNvPr id="1027" name="Object 3"/>
            <p:cNvGraphicFramePr>
              <a:graphicFrameLocks noChangeAspect="1"/>
            </p:cNvGraphicFramePr>
            <p:nvPr/>
          </p:nvGraphicFramePr>
          <p:xfrm>
            <a:off x="1882" y="3178"/>
            <a:ext cx="317" cy="294"/>
          </p:xfrm>
          <a:graphic>
            <a:graphicData uri="http://schemas.openxmlformats.org/presentationml/2006/ole">
              <mc:AlternateContent xmlns:mc="http://schemas.openxmlformats.org/markup-compatibility/2006">
                <mc:Choice xmlns:v="urn:schemas-microsoft-com:vml" Requires="v">
                  <p:oleObj spid="_x0000_s1377" name="Visio" r:id="rId5" imgW="829201" imgH="767644" progId="Visio.Drawing.11">
                    <p:embed/>
                  </p:oleObj>
                </mc:Choice>
                <mc:Fallback>
                  <p:oleObj name="Visio" r:id="rId5" imgW="829201" imgH="767644" progId="Visio.Drawing.11">
                    <p:embed/>
                    <p:pic>
                      <p:nvPicPr>
                        <p:cNvPr id="0" name="Picture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3178"/>
                          <a:ext cx="317" cy="294"/>
                        </a:xfrm>
                        <a:prstGeom prst="rect">
                          <a:avLst/>
                        </a:prstGeom>
                        <a:solidFill>
                          <a:srgbClr val="DC5900"/>
                        </a:solidFill>
                        <a:ln>
                          <a:noFill/>
                        </a:ln>
                        <a:effectLst/>
                        <a:extLs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334" y="2498"/>
            <a:ext cx="317" cy="294"/>
          </p:xfrm>
          <a:graphic>
            <a:graphicData uri="http://schemas.openxmlformats.org/presentationml/2006/ole">
              <mc:AlternateContent xmlns:mc="http://schemas.openxmlformats.org/markup-compatibility/2006">
                <mc:Choice xmlns:v="urn:schemas-microsoft-com:vml" Requires="v">
                  <p:oleObj spid="_x0000_s1378" name="Visio" r:id="rId6" imgW="829201" imgH="767644" progId="Visio.Drawing.11">
                    <p:embed/>
                  </p:oleObj>
                </mc:Choice>
                <mc:Fallback>
                  <p:oleObj name="Visio" r:id="rId6" imgW="829201" imgH="767644" progId="Visio.Drawing.11">
                    <p:embed/>
                    <p:pic>
                      <p:nvPicPr>
                        <p:cNvPr id="0" name="Picture 18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2498"/>
                          <a:ext cx="317" cy="294"/>
                        </a:xfrm>
                        <a:prstGeom prst="rect">
                          <a:avLst/>
                        </a:prstGeom>
                        <a:solidFill>
                          <a:srgbClr val="DC5900"/>
                        </a:solidFill>
                        <a:ln>
                          <a:noFill/>
                        </a:ln>
                        <a:effectLst/>
                        <a:extLs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2"/>
            <p:cNvGraphicFramePr>
              <a:graphicFrameLocks noChangeAspect="1"/>
            </p:cNvGraphicFramePr>
            <p:nvPr/>
          </p:nvGraphicFramePr>
          <p:xfrm>
            <a:off x="2154" y="2498"/>
            <a:ext cx="317" cy="294"/>
          </p:xfrm>
          <a:graphic>
            <a:graphicData uri="http://schemas.openxmlformats.org/presentationml/2006/ole">
              <mc:AlternateContent xmlns:mc="http://schemas.openxmlformats.org/markup-compatibility/2006">
                <mc:Choice xmlns:v="urn:schemas-microsoft-com:vml" Requires="v">
                  <p:oleObj spid="_x0000_s1379" name="Visio" r:id="rId7" imgW="829201" imgH="767644" progId="Visio.Drawing.11">
                    <p:embed/>
                  </p:oleObj>
                </mc:Choice>
                <mc:Fallback>
                  <p:oleObj name="Visio" r:id="rId7" imgW="829201" imgH="767644" progId="Visio.Drawing.11">
                    <p:embed/>
                    <p:pic>
                      <p:nvPicPr>
                        <p:cNvPr id="0" name="Picture 18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 y="2498"/>
                          <a:ext cx="317" cy="294"/>
                        </a:xfrm>
                        <a:prstGeom prst="rect">
                          <a:avLst/>
                        </a:prstGeom>
                        <a:solidFill>
                          <a:srgbClr val="DC5900"/>
                        </a:solidFill>
                        <a:ln>
                          <a:noFill/>
                        </a:ln>
                        <a:effectLst/>
                        <a:extLs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472" y="3133"/>
            <a:ext cx="317" cy="294"/>
          </p:xfrm>
          <a:graphic>
            <a:graphicData uri="http://schemas.openxmlformats.org/presentationml/2006/ole">
              <mc:AlternateContent xmlns:mc="http://schemas.openxmlformats.org/markup-compatibility/2006">
                <mc:Choice xmlns:v="urn:schemas-microsoft-com:vml" Requires="v">
                  <p:oleObj spid="_x0000_s1380" name="Visio" r:id="rId8" imgW="829201" imgH="767644" progId="Visio.Drawing.11">
                    <p:embed/>
                  </p:oleObj>
                </mc:Choice>
                <mc:Fallback>
                  <p:oleObj name="Visio" r:id="rId8" imgW="829201" imgH="767644" progId="Visio.Drawing.11">
                    <p:embed/>
                    <p:pic>
                      <p:nvPicPr>
                        <p:cNvPr id="0" name="Picture 18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 y="3133"/>
                          <a:ext cx="317" cy="294"/>
                        </a:xfrm>
                        <a:prstGeom prst="rect">
                          <a:avLst/>
                        </a:prstGeom>
                        <a:solidFill>
                          <a:srgbClr val="DC5900"/>
                        </a:solidFill>
                        <a:ln>
                          <a:noFill/>
                        </a:ln>
                        <a:effectLst/>
                        <a:extLs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3470" y="3110"/>
            <a:ext cx="317" cy="294"/>
          </p:xfrm>
          <a:graphic>
            <a:graphicData uri="http://schemas.openxmlformats.org/presentationml/2006/ole">
              <mc:AlternateContent xmlns:mc="http://schemas.openxmlformats.org/markup-compatibility/2006">
                <mc:Choice xmlns:v="urn:schemas-microsoft-com:vml" Requires="v">
                  <p:oleObj spid="_x0000_s1381" name="Visio" r:id="rId9" imgW="829201" imgH="767644" progId="Visio.Drawing.11">
                    <p:embed/>
                  </p:oleObj>
                </mc:Choice>
                <mc:Fallback>
                  <p:oleObj name="Visio" r:id="rId9" imgW="829201" imgH="767644" progId="Visio.Drawing.11">
                    <p:embed/>
                    <p:pic>
                      <p:nvPicPr>
                        <p:cNvPr id="0" name="Picture 1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3110"/>
                          <a:ext cx="317" cy="294"/>
                        </a:xfrm>
                        <a:prstGeom prst="rect">
                          <a:avLst/>
                        </a:prstGeom>
                        <a:solidFill>
                          <a:srgbClr val="DC5900"/>
                        </a:solidFill>
                        <a:ln>
                          <a:noFill/>
                        </a:ln>
                        <a:effectLst/>
                        <a:extLs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4059" y="3110"/>
            <a:ext cx="317" cy="294"/>
          </p:xfrm>
          <a:graphic>
            <a:graphicData uri="http://schemas.openxmlformats.org/presentationml/2006/ole">
              <mc:AlternateContent xmlns:mc="http://schemas.openxmlformats.org/markup-compatibility/2006">
                <mc:Choice xmlns:v="urn:schemas-microsoft-com:vml" Requires="v">
                  <p:oleObj spid="_x0000_s1382" name="Visio" r:id="rId10" imgW="829201" imgH="767644" progId="Visio.Drawing.11">
                    <p:embed/>
                  </p:oleObj>
                </mc:Choice>
                <mc:Fallback>
                  <p:oleObj name="Visio" r:id="rId10" imgW="829201" imgH="767644" progId="Visio.Drawing.11">
                    <p:embed/>
                    <p:pic>
                      <p:nvPicPr>
                        <p:cNvPr id="0" name="Picture 18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 y="3110"/>
                          <a:ext cx="317" cy="29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9"/>
            <p:cNvGraphicFramePr>
              <a:graphicFrameLocks noChangeAspect="1"/>
            </p:cNvGraphicFramePr>
            <p:nvPr/>
          </p:nvGraphicFramePr>
          <p:xfrm>
            <a:off x="4468" y="2725"/>
            <a:ext cx="317" cy="294"/>
          </p:xfrm>
          <a:graphic>
            <a:graphicData uri="http://schemas.openxmlformats.org/presentationml/2006/ole">
              <mc:AlternateContent xmlns:mc="http://schemas.openxmlformats.org/markup-compatibility/2006">
                <mc:Choice xmlns:v="urn:schemas-microsoft-com:vml" Requires="v">
                  <p:oleObj spid="_x0000_s1383" name="Visio" r:id="rId11" imgW="829201" imgH="767644" progId="Visio.Drawing.11">
                    <p:embed/>
                  </p:oleObj>
                </mc:Choice>
                <mc:Fallback>
                  <p:oleObj name="Visio" r:id="rId11" imgW="829201" imgH="767644" progId="Visio.Drawing.11">
                    <p:embed/>
                    <p:pic>
                      <p:nvPicPr>
                        <p:cNvPr id="0" name="Picture 1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 y="2725"/>
                          <a:ext cx="317" cy="29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2" name="Line 44"/>
            <p:cNvSpPr>
              <a:spLocks noChangeShapeType="1"/>
            </p:cNvSpPr>
            <p:nvPr/>
          </p:nvSpPr>
          <p:spPr bwMode="auto">
            <a:xfrm flipV="1">
              <a:off x="1292" y="2883"/>
              <a:ext cx="273" cy="45"/>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3" name="Line 45"/>
            <p:cNvSpPr>
              <a:spLocks noChangeShapeType="1"/>
            </p:cNvSpPr>
            <p:nvPr/>
          </p:nvSpPr>
          <p:spPr bwMode="auto">
            <a:xfrm flipH="1">
              <a:off x="1701" y="2656"/>
              <a:ext cx="589" cy="227"/>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 name="Line 46"/>
            <p:cNvSpPr>
              <a:spLocks noChangeShapeType="1"/>
            </p:cNvSpPr>
            <p:nvPr/>
          </p:nvSpPr>
          <p:spPr bwMode="auto">
            <a:xfrm>
              <a:off x="1701" y="2883"/>
              <a:ext cx="317" cy="499"/>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5" name="Line 47"/>
            <p:cNvSpPr>
              <a:spLocks noChangeShapeType="1"/>
            </p:cNvSpPr>
            <p:nvPr/>
          </p:nvSpPr>
          <p:spPr bwMode="auto">
            <a:xfrm>
              <a:off x="1837" y="2883"/>
              <a:ext cx="771" cy="408"/>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 name="Line 48"/>
            <p:cNvSpPr>
              <a:spLocks noChangeShapeType="1"/>
            </p:cNvSpPr>
            <p:nvPr/>
          </p:nvSpPr>
          <p:spPr bwMode="auto">
            <a:xfrm>
              <a:off x="1837" y="2883"/>
              <a:ext cx="1088" cy="3"/>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 name="Line 49"/>
            <p:cNvSpPr>
              <a:spLocks noChangeShapeType="1"/>
            </p:cNvSpPr>
            <p:nvPr/>
          </p:nvSpPr>
          <p:spPr bwMode="auto">
            <a:xfrm>
              <a:off x="3107" y="2883"/>
              <a:ext cx="907"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8" name="Line 50"/>
            <p:cNvSpPr>
              <a:spLocks noChangeShapeType="1"/>
            </p:cNvSpPr>
            <p:nvPr/>
          </p:nvSpPr>
          <p:spPr bwMode="auto">
            <a:xfrm flipH="1">
              <a:off x="2880" y="2656"/>
              <a:ext cx="544" cy="227"/>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9" name="Line 51"/>
            <p:cNvSpPr>
              <a:spLocks noChangeShapeType="1"/>
            </p:cNvSpPr>
            <p:nvPr/>
          </p:nvSpPr>
          <p:spPr bwMode="auto">
            <a:xfrm>
              <a:off x="2880" y="2883"/>
              <a:ext cx="726" cy="363"/>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0" name="Line 52"/>
            <p:cNvSpPr>
              <a:spLocks noChangeShapeType="1"/>
            </p:cNvSpPr>
            <p:nvPr/>
          </p:nvSpPr>
          <p:spPr bwMode="auto">
            <a:xfrm>
              <a:off x="4150" y="2973"/>
              <a:ext cx="45" cy="318"/>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1" name="Line 53"/>
            <p:cNvSpPr>
              <a:spLocks noChangeShapeType="1"/>
            </p:cNvSpPr>
            <p:nvPr/>
          </p:nvSpPr>
          <p:spPr bwMode="auto">
            <a:xfrm>
              <a:off x="4241" y="2883"/>
              <a:ext cx="408"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2" name="Text Box 54"/>
            <p:cNvSpPr txBox="1">
              <a:spLocks noChangeArrowheads="1"/>
            </p:cNvSpPr>
            <p:nvPr/>
          </p:nvSpPr>
          <p:spPr bwMode="auto">
            <a:xfrm>
              <a:off x="748" y="3064"/>
              <a:ext cx="6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600">
                  <a:latin typeface="Arial" panose="020B0604020202020204" pitchFamily="34" charset="0"/>
                </a:rPr>
                <a:t>源节点</a:t>
              </a:r>
            </a:p>
          </p:txBody>
        </p:sp>
        <p:sp>
          <p:nvSpPr>
            <p:cNvPr id="1053" name="Text Box 55"/>
            <p:cNvSpPr txBox="1">
              <a:spLocks noChangeArrowheads="1"/>
            </p:cNvSpPr>
            <p:nvPr/>
          </p:nvSpPr>
          <p:spPr bwMode="auto">
            <a:xfrm>
              <a:off x="1292" y="2492"/>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latin typeface="Arial" panose="020B0604020202020204" pitchFamily="34" charset="0"/>
                </a:rPr>
                <a:t>L2</a:t>
              </a:r>
              <a:r>
                <a:rPr lang="zh-CN" altLang="en-US" sz="1600">
                  <a:latin typeface="Arial" panose="020B0604020202020204" pitchFamily="34" charset="0"/>
                </a:rPr>
                <a:t>交换机</a:t>
              </a:r>
            </a:p>
          </p:txBody>
        </p:sp>
        <p:sp>
          <p:nvSpPr>
            <p:cNvPr id="1054" name="Text Box 56"/>
            <p:cNvSpPr txBox="1">
              <a:spLocks noChangeArrowheads="1"/>
            </p:cNvSpPr>
            <p:nvPr/>
          </p:nvSpPr>
          <p:spPr bwMode="auto">
            <a:xfrm>
              <a:off x="2562" y="2478"/>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600">
                  <a:latin typeface="Arial" panose="020B0604020202020204" pitchFamily="34" charset="0"/>
                </a:rPr>
                <a:t>L2</a:t>
              </a:r>
              <a:r>
                <a:rPr lang="zh-CN" altLang="en-US" sz="1600">
                  <a:latin typeface="Arial" panose="020B0604020202020204" pitchFamily="34" charset="0"/>
                </a:rPr>
                <a:t>交换机</a:t>
              </a:r>
            </a:p>
          </p:txBody>
        </p:sp>
        <p:sp>
          <p:nvSpPr>
            <p:cNvPr id="1055" name="Text Box 57"/>
            <p:cNvSpPr txBox="1">
              <a:spLocks noChangeArrowheads="1"/>
            </p:cNvSpPr>
            <p:nvPr/>
          </p:nvSpPr>
          <p:spPr bwMode="auto">
            <a:xfrm>
              <a:off x="3878" y="2538"/>
              <a:ext cx="5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a:latin typeface="Arial" panose="020B0604020202020204" pitchFamily="34" charset="0"/>
                </a:rPr>
                <a:t>路由器</a:t>
              </a:r>
            </a:p>
          </p:txBody>
        </p:sp>
        <p:sp>
          <p:nvSpPr>
            <p:cNvPr id="1056" name="Rectangle 58"/>
            <p:cNvSpPr>
              <a:spLocks noChangeArrowheads="1"/>
            </p:cNvSpPr>
            <p:nvPr/>
          </p:nvSpPr>
          <p:spPr bwMode="auto">
            <a:xfrm rot="-749732">
              <a:off x="1328" y="2957"/>
              <a:ext cx="139" cy="62"/>
            </a:xfrm>
            <a:prstGeom prst="rect">
              <a:avLst/>
            </a:prstGeom>
            <a:solidFill>
              <a:srgbClr val="FF0000"/>
            </a:solidFill>
            <a:ln w="9525">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sp>
          <p:nvSpPr>
            <p:cNvPr id="1057" name="Rectangle 59"/>
            <p:cNvSpPr>
              <a:spLocks noChangeArrowheads="1"/>
            </p:cNvSpPr>
            <p:nvPr/>
          </p:nvSpPr>
          <p:spPr bwMode="auto">
            <a:xfrm rot="3726638">
              <a:off x="1736" y="3149"/>
              <a:ext cx="139" cy="62"/>
            </a:xfrm>
            <a:prstGeom prst="rect">
              <a:avLst/>
            </a:prstGeom>
            <a:solidFill>
              <a:srgbClr val="FF0000"/>
            </a:solidFill>
            <a:ln w="9525">
              <a:solidFill>
                <a:srgbClr val="007A77"/>
              </a:solidFill>
              <a:miter lim="800000"/>
              <a:headEnd/>
              <a:tailEnd/>
            </a:ln>
          </p:spPr>
          <p:txBody>
            <a:bodyPr rot="10800000" vert="eaVert"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sp>
          <p:nvSpPr>
            <p:cNvPr id="1058" name="Rectangle 60"/>
            <p:cNvSpPr>
              <a:spLocks noChangeArrowheads="1"/>
            </p:cNvSpPr>
            <p:nvPr/>
          </p:nvSpPr>
          <p:spPr bwMode="auto">
            <a:xfrm rot="1996483">
              <a:off x="2242" y="3155"/>
              <a:ext cx="139" cy="62"/>
            </a:xfrm>
            <a:prstGeom prst="rect">
              <a:avLst/>
            </a:prstGeom>
            <a:solidFill>
              <a:srgbClr val="FF0000"/>
            </a:solidFill>
            <a:ln w="9525">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sp>
          <p:nvSpPr>
            <p:cNvPr id="1059" name="Rectangle 61"/>
            <p:cNvSpPr>
              <a:spLocks noChangeArrowheads="1"/>
            </p:cNvSpPr>
            <p:nvPr/>
          </p:nvSpPr>
          <p:spPr bwMode="auto">
            <a:xfrm rot="-1178772">
              <a:off x="3152" y="2656"/>
              <a:ext cx="139" cy="62"/>
            </a:xfrm>
            <a:prstGeom prst="rect">
              <a:avLst/>
            </a:prstGeom>
            <a:solidFill>
              <a:srgbClr val="FF0000"/>
            </a:solidFill>
            <a:ln w="9525">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sp>
          <p:nvSpPr>
            <p:cNvPr id="1060" name="Rectangle 62"/>
            <p:cNvSpPr>
              <a:spLocks noChangeArrowheads="1"/>
            </p:cNvSpPr>
            <p:nvPr/>
          </p:nvSpPr>
          <p:spPr bwMode="auto">
            <a:xfrm rot="1938127">
              <a:off x="3240" y="3138"/>
              <a:ext cx="139" cy="62"/>
            </a:xfrm>
            <a:prstGeom prst="rect">
              <a:avLst/>
            </a:prstGeom>
            <a:solidFill>
              <a:srgbClr val="FF0000"/>
            </a:solidFill>
            <a:ln w="9525">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sp>
          <p:nvSpPr>
            <p:cNvPr id="1061" name="Rectangle 64"/>
            <p:cNvSpPr>
              <a:spLocks noChangeArrowheads="1"/>
            </p:cNvSpPr>
            <p:nvPr/>
          </p:nvSpPr>
          <p:spPr bwMode="auto">
            <a:xfrm rot="-1296118">
              <a:off x="1927" y="2685"/>
              <a:ext cx="139" cy="62"/>
            </a:xfrm>
            <a:prstGeom prst="rect">
              <a:avLst/>
            </a:prstGeom>
            <a:solidFill>
              <a:srgbClr val="FF0000"/>
            </a:solidFill>
            <a:ln w="9525">
              <a:solidFill>
                <a:srgbClr val="007A77"/>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endParaRPr lang="zh-CN" altLang="zh-CN" sz="1600">
                <a:latin typeface="Arial" panose="020B0604020202020204" pitchFamily="34" charset="0"/>
              </a:endParaRPr>
            </a:p>
          </p:txBody>
        </p:sp>
        <p:cxnSp>
          <p:nvCxnSpPr>
            <p:cNvPr id="1062" name="直接连接符 60"/>
            <p:cNvCxnSpPr>
              <a:cxnSpLocks noChangeShapeType="1"/>
            </p:cNvCxnSpPr>
            <p:nvPr/>
          </p:nvCxnSpPr>
          <p:spPr bwMode="auto">
            <a:xfrm flipH="1">
              <a:off x="3916" y="2387"/>
              <a:ext cx="1" cy="1126"/>
            </a:xfrm>
            <a:prstGeom prst="line">
              <a:avLst/>
            </a:prstGeom>
            <a:noFill/>
            <a:ln w="28575" algn="ctr">
              <a:solidFill>
                <a:srgbClr val="0070C0"/>
              </a:solidFill>
              <a:prstDash val="sysDash"/>
              <a:round/>
              <a:headEnd/>
              <a:tailEnd/>
            </a:ln>
            <a:extLst>
              <a:ext uri="{909E8E84-426E-40DD-AFC4-6F175D3DCCD1}">
                <a14:hiddenFill xmlns:a14="http://schemas.microsoft.com/office/drawing/2010/main">
                  <a:noFill/>
                </a14:hiddenFill>
              </a:ext>
            </a:extLst>
          </p:spPr>
        </p:cxnSp>
        <p:graphicFrame>
          <p:nvGraphicFramePr>
            <p:cNvPr id="1034" name="Object 79"/>
            <p:cNvGraphicFramePr>
              <a:graphicFrameLocks noChangeAspect="1"/>
            </p:cNvGraphicFramePr>
            <p:nvPr/>
          </p:nvGraphicFramePr>
          <p:xfrm>
            <a:off x="1565" y="2659"/>
            <a:ext cx="275" cy="363"/>
          </p:xfrm>
          <a:graphic>
            <a:graphicData uri="http://schemas.openxmlformats.org/presentationml/2006/ole">
              <mc:AlternateContent xmlns:mc="http://schemas.openxmlformats.org/markup-compatibility/2006">
                <mc:Choice xmlns:v="urn:schemas-microsoft-com:vml" Requires="v">
                  <p:oleObj spid="_x0000_s1384" name="Visio" r:id="rId12" imgW="1073620" imgH="1415491" progId="Visio.Drawing.11">
                    <p:embed/>
                  </p:oleObj>
                </mc:Choice>
                <mc:Fallback>
                  <p:oleObj name="Visio" r:id="rId12" imgW="1073620" imgH="1415491" progId="Visio.Drawing.11">
                    <p:embed/>
                    <p:pic>
                      <p:nvPicPr>
                        <p:cNvPr id="0" name="Picture 19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5" y="2659"/>
                          <a:ext cx="27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80"/>
            <p:cNvGraphicFramePr>
              <a:graphicFrameLocks noChangeAspect="1"/>
            </p:cNvGraphicFramePr>
            <p:nvPr/>
          </p:nvGraphicFramePr>
          <p:xfrm>
            <a:off x="2832" y="2659"/>
            <a:ext cx="275" cy="363"/>
          </p:xfrm>
          <a:graphic>
            <a:graphicData uri="http://schemas.openxmlformats.org/presentationml/2006/ole">
              <mc:AlternateContent xmlns:mc="http://schemas.openxmlformats.org/markup-compatibility/2006">
                <mc:Choice xmlns:v="urn:schemas-microsoft-com:vml" Requires="v">
                  <p:oleObj spid="_x0000_s1385" name="Visio" r:id="rId14" imgW="1073620" imgH="1415491" progId="Visio.Drawing.11">
                    <p:embed/>
                  </p:oleObj>
                </mc:Choice>
                <mc:Fallback>
                  <p:oleObj name="Visio" r:id="rId14" imgW="1073620" imgH="1415491" progId="Visio.Drawing.11">
                    <p:embed/>
                    <p:pic>
                      <p:nvPicPr>
                        <p:cNvPr id="0" name="Picture 19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 y="2659"/>
                          <a:ext cx="27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270339">
                                            <p:txEl>
                                              <p:pRg st="12" end="12"/>
                                            </p:txEl>
                                          </p:spTgt>
                                        </p:tgtEl>
                                        <p:attrNameLst>
                                          <p:attrName>style.visibility</p:attrName>
                                        </p:attrNameLst>
                                      </p:cBhvr>
                                      <p:to>
                                        <p:strVal val="visible"/>
                                      </p:to>
                                    </p:set>
                                    <p:animEffect transition="in" filter="strips(downRight)">
                                      <p:cBhvr>
                                        <p:cTn id="15" dur="500"/>
                                        <p:tgtEl>
                                          <p:spTgt spid="270339">
                                            <p:txEl>
                                              <p:pRg st="12" end="1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270339">
                                            <p:txEl>
                                              <p:pRg st="13" end="13"/>
                                            </p:txEl>
                                          </p:spTgt>
                                        </p:tgtEl>
                                        <p:attrNameLst>
                                          <p:attrName>style.visibility</p:attrName>
                                        </p:attrNameLst>
                                      </p:cBhvr>
                                      <p:to>
                                        <p:strVal val="visible"/>
                                      </p:to>
                                    </p:set>
                                    <p:animEffect transition="in" filter="strips(downRight)">
                                      <p:cBhvr>
                                        <p:cTn id="18" dur="500"/>
                                        <p:tgtEl>
                                          <p:spTgt spid="270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F1D64A-0581-48F6-A892-24AD3C427C12}" type="slidenum">
              <a:rPr lang="en-US" altLang="zh-CN" smtClean="0"/>
              <a:pPr/>
              <a:t>70</a:t>
            </a:fld>
            <a:endParaRPr lang="en-US" altLang="zh-CN"/>
          </a:p>
        </p:txBody>
      </p:sp>
      <p:pic>
        <p:nvPicPr>
          <p:cNvPr id="3" name="Picture 2" descr="http://5b0988e595225.cdn.sohucs.com/images/20181008/ae3ebabb85a24def9f1008b460234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7" y="2327275"/>
            <a:ext cx="66034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5b0988e595225.cdn.sohucs.com/images/20181008/66e9ce1d4c1e4a939873885efbf4f93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26100"/>
            <a:ext cx="6481464" cy="223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a:extLst>
              <a:ext uri="{FF2B5EF4-FFF2-40B4-BE49-F238E27FC236}">
                <a16:creationId xmlns="" xmlns:a16="http://schemas.microsoft.com/office/drawing/2014/main" id="{060E465F-345D-3B54-6074-7E7894BD7EF0}"/>
              </a:ext>
            </a:extLst>
          </p:cNvPr>
          <p:cNvSpPr txBox="1">
            <a:spLocks noChangeArrowheads="1"/>
          </p:cNvSpPr>
          <p:nvPr/>
        </p:nvSpPr>
        <p:spPr bwMode="auto">
          <a:xfrm>
            <a:off x="1187624" y="3717032"/>
            <a:ext cx="588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1600">
                <a:solidFill>
                  <a:schemeClr val="bg1"/>
                </a:solidFill>
              </a:rPr>
              <a:t>Wifi 7 identifies devices that support 802.be technology</a:t>
            </a:r>
            <a:endParaRPr lang="zh-CN" altLang="en-US" sz="1600">
              <a:solidFill>
                <a:schemeClr val="bg1"/>
              </a:solidFill>
            </a:endParaRPr>
          </a:p>
        </p:txBody>
      </p:sp>
    </p:spTree>
    <p:extLst>
      <p:ext uri="{BB962C8B-B14F-4D97-AF65-F5344CB8AC3E}">
        <p14:creationId xmlns:p14="http://schemas.microsoft.com/office/powerpoint/2010/main" val="3661337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3081DBF-56FA-4098-B1F9-6B4697503EC0}" type="slidenum">
              <a:rPr lang="en-US" altLang="zh-CN" sz="1400" b="0"/>
              <a:pPr eaLnBrk="1" hangingPunct="1"/>
              <a:t>71</a:t>
            </a:fld>
            <a:endParaRPr lang="en-US" altLang="zh-CN" sz="1400" b="0"/>
          </a:p>
        </p:txBody>
      </p:sp>
      <p:sp>
        <p:nvSpPr>
          <p:cNvPr id="81923" name="Rectangle 2"/>
          <p:cNvSpPr>
            <a:spLocks noGrp="1" noChangeArrowheads="1"/>
          </p:cNvSpPr>
          <p:nvPr>
            <p:ph type="title"/>
          </p:nvPr>
        </p:nvSpPr>
        <p:spPr/>
        <p:txBody>
          <a:bodyPr/>
          <a:lstStyle/>
          <a:p>
            <a:pPr eaLnBrk="1" hangingPunct="1"/>
            <a:r>
              <a:rPr lang="zh-CN" altLang="en-US"/>
              <a:t>体系结构</a:t>
            </a:r>
          </a:p>
        </p:txBody>
      </p:sp>
      <p:sp>
        <p:nvSpPr>
          <p:cNvPr id="81924" name="Rectangle 3"/>
          <p:cNvSpPr>
            <a:spLocks noRot="1" noChangeArrowheads="1"/>
          </p:cNvSpPr>
          <p:nvPr/>
        </p:nvSpPr>
        <p:spPr bwMode="auto">
          <a:xfrm>
            <a:off x="755650" y="2062163"/>
            <a:ext cx="74390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Font typeface="Arial" panose="020B0604020202020204" pitchFamily="34" charset="0"/>
              <a:buNone/>
            </a:pPr>
            <a:r>
              <a:rPr lang="zh-CN" altLang="en-US" sz="2000">
                <a:latin typeface="Calibri" panose="020F0502020204030204" pitchFamily="34" charset="0"/>
              </a:rPr>
              <a:t>采用</a:t>
            </a:r>
            <a:r>
              <a:rPr lang="en-US" altLang="zh-CN" sz="2000">
                <a:latin typeface="Calibri" panose="020F0502020204030204" pitchFamily="34" charset="0"/>
              </a:rPr>
              <a:t>IEEE802</a:t>
            </a:r>
            <a:r>
              <a:rPr lang="zh-CN" altLang="en-US" sz="2000">
                <a:latin typeface="Calibri" panose="020F0502020204030204" pitchFamily="34" charset="0"/>
              </a:rPr>
              <a:t>参考模型</a:t>
            </a:r>
          </a:p>
        </p:txBody>
      </p:sp>
      <p:grpSp>
        <p:nvGrpSpPr>
          <p:cNvPr id="81925" name="Group 5"/>
          <p:cNvGrpSpPr>
            <a:grpSpLocks/>
          </p:cNvGrpSpPr>
          <p:nvPr/>
        </p:nvGrpSpPr>
        <p:grpSpPr bwMode="auto">
          <a:xfrm>
            <a:off x="1090613" y="2687638"/>
            <a:ext cx="1595437" cy="2362200"/>
            <a:chOff x="1008" y="2640"/>
            <a:chExt cx="1248" cy="1488"/>
          </a:xfrm>
        </p:grpSpPr>
        <p:sp>
          <p:nvSpPr>
            <p:cNvPr id="81937" name="Rectangle 6"/>
            <p:cNvSpPr>
              <a:spLocks noChangeArrowheads="1"/>
            </p:cNvSpPr>
            <p:nvPr/>
          </p:nvSpPr>
          <p:spPr bwMode="auto">
            <a:xfrm>
              <a:off x="1008" y="2640"/>
              <a:ext cx="1248" cy="1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kumimoji="1" lang="zh-CN" altLang="en-US">
                  <a:latin typeface="Arial Narrow" panose="020B0606020202030204" pitchFamily="34" charset="0"/>
                </a:rPr>
                <a:t>网络层</a:t>
              </a:r>
            </a:p>
            <a:p>
              <a:pPr algn="ctr" eaLnBrk="1" hangingPunct="1">
                <a:spcBef>
                  <a:spcPct val="0"/>
                </a:spcBef>
              </a:pPr>
              <a:endParaRPr kumimoji="1" lang="zh-CN" altLang="en-US">
                <a:latin typeface="Arial Narrow" panose="020B0606020202030204" pitchFamily="34" charset="0"/>
              </a:endParaRPr>
            </a:p>
            <a:p>
              <a:pPr algn="ctr" eaLnBrk="1" hangingPunct="1">
                <a:spcBef>
                  <a:spcPct val="0"/>
                </a:spcBef>
              </a:pPr>
              <a:r>
                <a:rPr kumimoji="1" lang="zh-CN" altLang="en-US">
                  <a:latin typeface="Arial Narrow" panose="020B0606020202030204" pitchFamily="34" charset="0"/>
                </a:rPr>
                <a:t>数据链路层</a:t>
              </a:r>
            </a:p>
            <a:p>
              <a:pPr algn="ctr" eaLnBrk="1" hangingPunct="1">
                <a:spcBef>
                  <a:spcPct val="0"/>
                </a:spcBef>
              </a:pPr>
              <a:endParaRPr kumimoji="1" lang="zh-CN" altLang="en-US">
                <a:latin typeface="Arial Narrow" panose="020B0606020202030204" pitchFamily="34" charset="0"/>
              </a:endParaRPr>
            </a:p>
            <a:p>
              <a:pPr algn="ctr" eaLnBrk="1" hangingPunct="1">
                <a:spcBef>
                  <a:spcPct val="0"/>
                </a:spcBef>
              </a:pPr>
              <a:r>
                <a:rPr kumimoji="1" lang="zh-CN" altLang="en-US">
                  <a:latin typeface="Arial Narrow" panose="020B0606020202030204" pitchFamily="34" charset="0"/>
                </a:rPr>
                <a:t>物理层</a:t>
              </a:r>
            </a:p>
          </p:txBody>
        </p:sp>
        <p:sp>
          <p:nvSpPr>
            <p:cNvPr id="81938" name="Line 7"/>
            <p:cNvSpPr>
              <a:spLocks noChangeShapeType="1"/>
            </p:cNvSpPr>
            <p:nvPr/>
          </p:nvSpPr>
          <p:spPr bwMode="auto">
            <a:xfrm>
              <a:off x="1008" y="3024"/>
              <a:ext cx="1248"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39" name="Line 8"/>
            <p:cNvSpPr>
              <a:spLocks noChangeShapeType="1"/>
            </p:cNvSpPr>
            <p:nvPr/>
          </p:nvSpPr>
          <p:spPr bwMode="auto">
            <a:xfrm>
              <a:off x="1008" y="3696"/>
              <a:ext cx="1248"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grpSp>
      <p:sp>
        <p:nvSpPr>
          <p:cNvPr id="81926" name="Rectangle 9"/>
          <p:cNvSpPr>
            <a:spLocks noChangeArrowheads="1"/>
          </p:cNvSpPr>
          <p:nvPr/>
        </p:nvSpPr>
        <p:spPr bwMode="auto">
          <a:xfrm>
            <a:off x="3829050" y="3297238"/>
            <a:ext cx="1509713" cy="175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kumimoji="1" lang="en-US" altLang="zh-CN" sz="2000" b="0">
                <a:latin typeface="Arial Narrow" panose="020B0606020202030204" pitchFamily="34" charset="0"/>
              </a:rPr>
              <a:t>LLC</a:t>
            </a:r>
          </a:p>
          <a:p>
            <a:pPr algn="ctr" eaLnBrk="1" hangingPunct="1">
              <a:spcBef>
                <a:spcPct val="0"/>
              </a:spcBef>
            </a:pPr>
            <a:endParaRPr kumimoji="1" lang="en-US" altLang="zh-CN" sz="2000" b="0">
              <a:latin typeface="Arial Narrow" panose="020B0606020202030204" pitchFamily="34" charset="0"/>
            </a:endParaRPr>
          </a:p>
          <a:p>
            <a:pPr algn="ctr" eaLnBrk="1" hangingPunct="1">
              <a:spcBef>
                <a:spcPct val="0"/>
              </a:spcBef>
            </a:pPr>
            <a:r>
              <a:rPr kumimoji="1" lang="en-US" altLang="zh-CN" sz="2000" b="0">
                <a:latin typeface="Arial Narrow" panose="020B0606020202030204" pitchFamily="34" charset="0"/>
              </a:rPr>
              <a:t>MAC</a:t>
            </a:r>
          </a:p>
          <a:p>
            <a:pPr algn="ctr" eaLnBrk="1" hangingPunct="1">
              <a:spcBef>
                <a:spcPct val="0"/>
              </a:spcBef>
            </a:pPr>
            <a:endParaRPr kumimoji="1" lang="en-US" altLang="zh-CN" sz="2000" b="0">
              <a:latin typeface="Arial Narrow" panose="020B0606020202030204" pitchFamily="34" charset="0"/>
            </a:endParaRPr>
          </a:p>
          <a:p>
            <a:pPr algn="ctr" eaLnBrk="1" hangingPunct="1">
              <a:spcBef>
                <a:spcPct val="0"/>
              </a:spcBef>
            </a:pPr>
            <a:r>
              <a:rPr kumimoji="1" lang="zh-CN" altLang="en-US" sz="2000" b="0">
                <a:latin typeface="Arial Narrow" panose="020B0606020202030204" pitchFamily="34" charset="0"/>
              </a:rPr>
              <a:t>物理层</a:t>
            </a:r>
          </a:p>
        </p:txBody>
      </p:sp>
      <p:sp>
        <p:nvSpPr>
          <p:cNvPr id="81927" name="Line 10"/>
          <p:cNvSpPr>
            <a:spLocks noChangeShapeType="1"/>
          </p:cNvSpPr>
          <p:nvPr/>
        </p:nvSpPr>
        <p:spPr bwMode="auto">
          <a:xfrm>
            <a:off x="3829050" y="4364038"/>
            <a:ext cx="1509713" cy="1587"/>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28" name="Line 11"/>
          <p:cNvSpPr>
            <a:spLocks noChangeShapeType="1"/>
          </p:cNvSpPr>
          <p:nvPr/>
        </p:nvSpPr>
        <p:spPr bwMode="auto">
          <a:xfrm>
            <a:off x="3829050" y="3297238"/>
            <a:ext cx="1509713" cy="1587"/>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29" name="Line 12"/>
          <p:cNvSpPr>
            <a:spLocks noChangeShapeType="1"/>
          </p:cNvSpPr>
          <p:nvPr/>
        </p:nvSpPr>
        <p:spPr bwMode="auto">
          <a:xfrm>
            <a:off x="3829050" y="3906838"/>
            <a:ext cx="1509713" cy="1587"/>
          </a:xfrm>
          <a:prstGeom prst="line">
            <a:avLst/>
          </a:prstGeom>
          <a:noFill/>
          <a:ln w="28575">
            <a:solidFill>
              <a:srgbClr val="00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30" name="Line 13"/>
          <p:cNvSpPr>
            <a:spLocks noChangeShapeType="1"/>
          </p:cNvSpPr>
          <p:nvPr/>
        </p:nvSpPr>
        <p:spPr bwMode="auto">
          <a:xfrm>
            <a:off x="2673350" y="4389438"/>
            <a:ext cx="1150938"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81931" name="Line 14"/>
          <p:cNvSpPr>
            <a:spLocks noChangeShapeType="1"/>
          </p:cNvSpPr>
          <p:nvPr/>
        </p:nvSpPr>
        <p:spPr bwMode="auto">
          <a:xfrm>
            <a:off x="2673350" y="3309938"/>
            <a:ext cx="1150938"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81932" name="Text Box 15"/>
          <p:cNvSpPr txBox="1">
            <a:spLocks noChangeArrowheads="1"/>
          </p:cNvSpPr>
          <p:nvPr/>
        </p:nvSpPr>
        <p:spPr bwMode="auto">
          <a:xfrm>
            <a:off x="874713" y="508635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OSI</a:t>
            </a:r>
            <a:r>
              <a:rPr lang="zh-CN" altLang="en-US" sz="1800">
                <a:latin typeface="Arial" panose="020B0604020202020204" pitchFamily="34" charset="0"/>
              </a:rPr>
              <a:t>参考模型</a:t>
            </a:r>
          </a:p>
        </p:txBody>
      </p:sp>
      <p:sp>
        <p:nvSpPr>
          <p:cNvPr id="81933" name="Text Box 16"/>
          <p:cNvSpPr txBox="1">
            <a:spLocks noChangeArrowheads="1"/>
          </p:cNvSpPr>
          <p:nvPr/>
        </p:nvSpPr>
        <p:spPr bwMode="auto">
          <a:xfrm>
            <a:off x="3681413" y="5057775"/>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IEEE 802</a:t>
            </a:r>
            <a:r>
              <a:rPr lang="zh-CN" altLang="en-US" sz="1800">
                <a:latin typeface="Arial" panose="020B0604020202020204" pitchFamily="34" charset="0"/>
              </a:rPr>
              <a:t>参考模型</a:t>
            </a:r>
          </a:p>
        </p:txBody>
      </p:sp>
      <p:sp>
        <p:nvSpPr>
          <p:cNvPr id="81934" name="AutoShape 17"/>
          <p:cNvSpPr>
            <a:spLocks noChangeArrowheads="1"/>
          </p:cNvSpPr>
          <p:nvPr/>
        </p:nvSpPr>
        <p:spPr bwMode="auto">
          <a:xfrm>
            <a:off x="5399088" y="2989263"/>
            <a:ext cx="3349625" cy="1512887"/>
          </a:xfrm>
          <a:prstGeom prst="cloudCallout">
            <a:avLst>
              <a:gd name="adj1" fmla="val -49954"/>
              <a:gd name="adj2" fmla="val 53463"/>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600">
                <a:latin typeface="Arial" panose="020B0604020202020204" pitchFamily="34" charset="0"/>
              </a:rPr>
              <a:t>IEEE 802</a:t>
            </a:r>
            <a:r>
              <a:rPr lang="zh-CN" altLang="en-US" sz="1600">
                <a:latin typeface="Arial" panose="020B0604020202020204" pitchFamily="34" charset="0"/>
              </a:rPr>
              <a:t>参考模型由</a:t>
            </a:r>
            <a:r>
              <a:rPr lang="en-US" altLang="zh-CN" sz="1600">
                <a:latin typeface="Arial" panose="020B0604020202020204" pitchFamily="34" charset="0"/>
              </a:rPr>
              <a:t>IEEE 802</a:t>
            </a:r>
            <a:r>
              <a:rPr lang="zh-CN" altLang="en-US" sz="1600">
                <a:latin typeface="Arial" panose="020B0604020202020204" pitchFamily="34" charset="0"/>
              </a:rPr>
              <a:t>委员会开发</a:t>
            </a:r>
            <a:r>
              <a:rPr lang="en-US" altLang="zh-CN" sz="1600">
                <a:latin typeface="Arial" panose="020B0604020202020204" pitchFamily="34" charset="0"/>
              </a:rPr>
              <a:t>,</a:t>
            </a:r>
            <a:r>
              <a:rPr lang="zh-CN" altLang="en-US" sz="1600">
                <a:latin typeface="Arial" panose="020B0604020202020204" pitchFamily="34" charset="0"/>
              </a:rPr>
              <a:t>并且被所有的制定</a:t>
            </a:r>
            <a:r>
              <a:rPr lang="en-US" altLang="zh-CN" sz="1600">
                <a:latin typeface="Arial" panose="020B0604020202020204" pitchFamily="34" charset="0"/>
              </a:rPr>
              <a:t>LAN</a:t>
            </a:r>
            <a:r>
              <a:rPr lang="zh-CN" altLang="en-US" sz="1600">
                <a:latin typeface="Arial" panose="020B0604020202020204" pitchFamily="34" charset="0"/>
              </a:rPr>
              <a:t>标准的组织所采用 </a:t>
            </a:r>
          </a:p>
        </p:txBody>
      </p:sp>
      <p:sp>
        <p:nvSpPr>
          <p:cNvPr id="85011" name="AutoShape 19"/>
          <p:cNvSpPr>
            <a:spLocks noChangeArrowheads="1"/>
          </p:cNvSpPr>
          <p:nvPr/>
        </p:nvSpPr>
        <p:spPr bwMode="auto">
          <a:xfrm>
            <a:off x="874713" y="5516563"/>
            <a:ext cx="7416800" cy="1127147"/>
          </a:xfrm>
          <a:prstGeom prst="roundRect">
            <a:avLst>
              <a:gd name="adj" fmla="val 16667"/>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buFont typeface="Wingdings" panose="05000000000000000000" pitchFamily="2" charset="2"/>
              <a:buChar char="Ø"/>
            </a:pPr>
            <a:r>
              <a:rPr lang="zh-CN" altLang="en-US" sz="2800" dirty="0">
                <a:latin typeface="Arial" panose="020B0604020202020204" pitchFamily="34" charset="0"/>
              </a:rPr>
              <a:t>所有</a:t>
            </a:r>
            <a:r>
              <a:rPr lang="en-US" altLang="zh-CN" sz="2800" dirty="0">
                <a:latin typeface="Arial" panose="020B0604020202020204" pitchFamily="34" charset="0"/>
              </a:rPr>
              <a:t>802.11</a:t>
            </a:r>
            <a:r>
              <a:rPr lang="zh-CN" altLang="en-US" sz="2800" dirty="0">
                <a:latin typeface="Arial" panose="020B0604020202020204" pitchFamily="34" charset="0"/>
              </a:rPr>
              <a:t>系列协议具有相同的</a:t>
            </a:r>
            <a:r>
              <a:rPr lang="en-US" altLang="zh-CN" sz="2800" dirty="0">
                <a:latin typeface="Arial" panose="020B0604020202020204" pitchFamily="34" charset="0"/>
              </a:rPr>
              <a:t>MAC</a:t>
            </a:r>
            <a:r>
              <a:rPr lang="zh-CN" altLang="en-US" sz="2800" dirty="0">
                <a:latin typeface="Arial" panose="020B0604020202020204" pitchFamily="34" charset="0"/>
              </a:rPr>
              <a:t>子层，不同的是物理层</a:t>
            </a:r>
          </a:p>
        </p:txBody>
      </p:sp>
      <p:sp>
        <p:nvSpPr>
          <p:cNvPr id="81936" name="Rectangle 5"/>
          <p:cNvSpPr>
            <a:spLocks noChangeArrowheads="1"/>
          </p:cNvSpPr>
          <p:nvPr/>
        </p:nvSpPr>
        <p:spPr bwMode="auto">
          <a:xfrm>
            <a:off x="2916238" y="2420938"/>
            <a:ext cx="5976937" cy="266700"/>
          </a:xfrm>
          <a:prstGeom prst="rect">
            <a:avLst/>
          </a:prstGeom>
          <a:solidFill>
            <a:schemeClr val="bg1"/>
          </a:solidFill>
          <a:ln w="9525" algn="ctr">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600">
                <a:latin typeface="Arial" panose="020B0604020202020204" pitchFamily="34" charset="0"/>
              </a:rPr>
              <a:t>LLC</a:t>
            </a:r>
            <a:r>
              <a:rPr lang="zh-CN" altLang="en-US" sz="1600">
                <a:latin typeface="Arial" panose="020B0604020202020204" pitchFamily="34" charset="0"/>
              </a:rPr>
              <a:t>：</a:t>
            </a:r>
            <a:r>
              <a:rPr lang="en-US" altLang="zh-CN" sz="1600">
                <a:latin typeface="Arial" panose="020B0604020202020204" pitchFamily="34" charset="0"/>
              </a:rPr>
              <a:t>Logical Link Control   MAC</a:t>
            </a:r>
            <a:r>
              <a:rPr lang="zh-CN" altLang="en-US" sz="1600">
                <a:latin typeface="Arial" panose="020B0604020202020204" pitchFamily="34" charset="0"/>
              </a:rPr>
              <a:t>：</a:t>
            </a:r>
            <a:r>
              <a:rPr lang="en-US" altLang="zh-CN" sz="1600">
                <a:latin typeface="Arial" panose="020B0604020202020204" pitchFamily="34" charset="0"/>
              </a:rPr>
              <a:t>Medium Access Control </a:t>
            </a:r>
          </a:p>
        </p:txBody>
      </p:sp>
    </p:spTree>
    <p:extLst>
      <p:ext uri="{BB962C8B-B14F-4D97-AF65-F5344CB8AC3E}">
        <p14:creationId xmlns:p14="http://schemas.microsoft.com/office/powerpoint/2010/main" val="29793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011"/>
                                        </p:tgtEl>
                                        <p:attrNameLst>
                                          <p:attrName>style.visibility</p:attrName>
                                        </p:attrNameLst>
                                      </p:cBhvr>
                                      <p:to>
                                        <p:strVal val="visible"/>
                                      </p:to>
                                    </p:set>
                                    <p:animEffect transition="in" filter="blinds(horizontal)">
                                      <p:cBhvr>
                                        <p:cTn id="7" dur="500"/>
                                        <p:tgtEl>
                                          <p:spTgt spid="85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C0E5F047-E53A-4F0A-8B8B-EC880DAFB8E6}" type="slidenum">
              <a:rPr lang="en-US" altLang="zh-CN" sz="1400" b="0"/>
              <a:pPr eaLnBrk="1" hangingPunct="1"/>
              <a:t>72</a:t>
            </a:fld>
            <a:endParaRPr lang="en-US" altLang="zh-CN" sz="1400" b="0"/>
          </a:p>
        </p:txBody>
      </p:sp>
      <p:sp>
        <p:nvSpPr>
          <p:cNvPr id="82947" name="Rectangle 2"/>
          <p:cNvSpPr>
            <a:spLocks noGrp="1" noChangeArrowheads="1"/>
          </p:cNvSpPr>
          <p:nvPr>
            <p:ph type="title"/>
          </p:nvPr>
        </p:nvSpPr>
        <p:spPr/>
        <p:txBody>
          <a:bodyPr/>
          <a:lstStyle/>
          <a:p>
            <a:pPr eaLnBrk="1" hangingPunct="1"/>
            <a:r>
              <a:rPr lang="zh-CN" altLang="en-US"/>
              <a:t>信道划分</a:t>
            </a:r>
          </a:p>
        </p:txBody>
      </p:sp>
      <p:sp>
        <p:nvSpPr>
          <p:cNvPr id="82948" name="Rectangle 3"/>
          <p:cNvSpPr>
            <a:spLocks noGrp="1" noChangeArrowheads="1"/>
          </p:cNvSpPr>
          <p:nvPr>
            <p:ph type="body" idx="1"/>
          </p:nvPr>
        </p:nvSpPr>
        <p:spPr>
          <a:xfrm>
            <a:off x="179388" y="2017713"/>
            <a:ext cx="3887787" cy="3211487"/>
          </a:xfrm>
        </p:spPr>
        <p:txBody>
          <a:bodyPr>
            <a:normAutofit lnSpcReduction="10000"/>
          </a:bodyPr>
          <a:lstStyle/>
          <a:p>
            <a:pPr eaLnBrk="1" hangingPunct="1">
              <a:lnSpc>
                <a:spcPct val="90000"/>
              </a:lnSpc>
            </a:pPr>
            <a:r>
              <a:rPr lang="en-US" altLang="zh-CN" sz="2400" b="1" dirty="0"/>
              <a:t>802.11</a:t>
            </a:r>
            <a:r>
              <a:rPr lang="zh-CN" altLang="en-US" sz="2400" b="1" dirty="0"/>
              <a:t>工作在两个</a:t>
            </a:r>
            <a:r>
              <a:rPr lang="en-US" altLang="zh-CN" sz="2400" b="1" dirty="0"/>
              <a:t>ISM</a:t>
            </a:r>
            <a:r>
              <a:rPr lang="zh-CN" altLang="en-US" sz="2400" b="1" dirty="0"/>
              <a:t>频段（非授权频段），即</a:t>
            </a:r>
            <a:r>
              <a:rPr lang="en-US" altLang="zh-CN" sz="2400" b="1" dirty="0"/>
              <a:t>2.4GHz</a:t>
            </a:r>
            <a:r>
              <a:rPr lang="zh-CN" altLang="en-US" sz="2400" b="1" dirty="0"/>
              <a:t>频段和</a:t>
            </a:r>
            <a:r>
              <a:rPr lang="en-US" altLang="zh-CN" sz="2400" b="1" dirty="0"/>
              <a:t>5GHz</a:t>
            </a:r>
          </a:p>
          <a:p>
            <a:pPr eaLnBrk="1" hangingPunct="1">
              <a:lnSpc>
                <a:spcPct val="90000"/>
              </a:lnSpc>
            </a:pPr>
            <a:r>
              <a:rPr lang="zh-CN" altLang="en-US" sz="2400" b="1" dirty="0"/>
              <a:t>对于</a:t>
            </a:r>
            <a:r>
              <a:rPr lang="en-US" altLang="zh-CN" sz="2400" b="1" dirty="0"/>
              <a:t>802.11b</a:t>
            </a:r>
            <a:r>
              <a:rPr lang="zh-CN" altLang="en-US" sz="2400" b="1" dirty="0"/>
              <a:t>整个</a:t>
            </a:r>
            <a:r>
              <a:rPr lang="en-US" altLang="zh-CN" sz="2400" b="1" dirty="0"/>
              <a:t>2.4G</a:t>
            </a:r>
            <a:r>
              <a:rPr lang="zh-CN" altLang="en-US" sz="2400" b="1" dirty="0"/>
              <a:t>频段被划分为</a:t>
            </a:r>
            <a:r>
              <a:rPr lang="en-US" altLang="zh-CN" sz="2400" b="1" dirty="0"/>
              <a:t>14</a:t>
            </a:r>
            <a:r>
              <a:rPr lang="zh-CN" altLang="en-US" sz="2400" b="1" dirty="0"/>
              <a:t>个信道</a:t>
            </a:r>
            <a:r>
              <a:rPr lang="en-US" altLang="zh-CN" sz="2400" b="1" dirty="0"/>
              <a:t>,</a:t>
            </a:r>
            <a:r>
              <a:rPr lang="zh-CN" altLang="en-US" sz="2400" b="1" dirty="0"/>
              <a:t>每个信道的带宽为</a:t>
            </a:r>
            <a:r>
              <a:rPr lang="en-US" altLang="zh-CN" sz="2400" b="1" dirty="0"/>
              <a:t>22MHz</a:t>
            </a:r>
          </a:p>
          <a:p>
            <a:pPr eaLnBrk="1" hangingPunct="1">
              <a:lnSpc>
                <a:spcPct val="90000"/>
              </a:lnSpc>
            </a:pPr>
            <a:r>
              <a:rPr lang="zh-CN" altLang="en-US" sz="2400" b="1" dirty="0"/>
              <a:t>在</a:t>
            </a:r>
            <a:r>
              <a:rPr lang="en-US" altLang="zh-CN" sz="2400" b="1" dirty="0"/>
              <a:t>802.11</a:t>
            </a:r>
            <a:r>
              <a:rPr lang="zh-CN" altLang="en-US" sz="2400" b="1" dirty="0"/>
              <a:t>中</a:t>
            </a:r>
            <a:r>
              <a:rPr lang="en-US" altLang="zh-CN" sz="2400" b="1" dirty="0"/>
              <a:t>,</a:t>
            </a:r>
            <a:r>
              <a:rPr lang="zh-CN" altLang="en-US" sz="2400" b="1" dirty="0"/>
              <a:t>每个站点或者</a:t>
            </a:r>
            <a:r>
              <a:rPr lang="en-US" altLang="zh-CN" sz="2400" b="1" dirty="0"/>
              <a:t>AP</a:t>
            </a:r>
            <a:r>
              <a:rPr lang="zh-CN" altLang="en-US" sz="2400" b="1" dirty="0"/>
              <a:t>使用某个信道</a:t>
            </a:r>
            <a:r>
              <a:rPr lang="en-US" altLang="zh-CN" sz="2400" b="1" dirty="0"/>
              <a:t>,</a:t>
            </a:r>
            <a:r>
              <a:rPr lang="zh-CN" altLang="en-US" sz="2400" b="1" dirty="0"/>
              <a:t>也被称为工作信道</a:t>
            </a:r>
          </a:p>
        </p:txBody>
      </p:sp>
      <p:graphicFrame>
        <p:nvGraphicFramePr>
          <p:cNvPr id="412759" name="Group 87"/>
          <p:cNvGraphicFramePr>
            <a:graphicFrameLocks noGrp="1"/>
          </p:cNvGraphicFramePr>
          <p:nvPr/>
        </p:nvGraphicFramePr>
        <p:xfrm>
          <a:off x="4643438" y="1974850"/>
          <a:ext cx="3744912" cy="4195812"/>
        </p:xfrm>
        <a:graphic>
          <a:graphicData uri="http://schemas.openxmlformats.org/drawingml/2006/table">
            <a:tbl>
              <a:tblPr/>
              <a:tblGrid>
                <a:gridCol w="568325">
                  <a:extLst>
                    <a:ext uri="{9D8B030D-6E8A-4147-A177-3AD203B41FA5}">
                      <a16:colId xmlns="" xmlns:a16="http://schemas.microsoft.com/office/drawing/2014/main" val="20000"/>
                    </a:ext>
                  </a:extLst>
                </a:gridCol>
                <a:gridCol w="1135062">
                  <a:extLst>
                    <a:ext uri="{9D8B030D-6E8A-4147-A177-3AD203B41FA5}">
                      <a16:colId xmlns="" xmlns:a16="http://schemas.microsoft.com/office/drawing/2014/main" val="20001"/>
                    </a:ext>
                  </a:extLst>
                </a:gridCol>
                <a:gridCol w="1089025">
                  <a:extLst>
                    <a:ext uri="{9D8B030D-6E8A-4147-A177-3AD203B41FA5}">
                      <a16:colId xmlns="" xmlns:a16="http://schemas.microsoft.com/office/drawing/2014/main" val="20002"/>
                    </a:ext>
                  </a:extLst>
                </a:gridCol>
                <a:gridCol w="952500">
                  <a:extLst>
                    <a:ext uri="{9D8B030D-6E8A-4147-A177-3AD203B41FA5}">
                      <a16:colId xmlns="" xmlns:a16="http://schemas.microsoft.com/office/drawing/2014/main" val="20003"/>
                    </a:ext>
                  </a:extLst>
                </a:gridCol>
              </a:tblGrid>
              <a:tr h="426688">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信道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美国和加拿大</a:t>
                      </a:r>
                    </a:p>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(MHz</a:t>
                      </a: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欧洲</a:t>
                      </a:r>
                    </a:p>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MHz</a:t>
                      </a: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zh-CN" altLang="en-US"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中国和日本</a:t>
                      </a:r>
                    </a:p>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(MHz)</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3344">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2417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3</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7302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4</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2427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7461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5</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7302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6</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2437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7302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8</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2447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9</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2457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7144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11</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2462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2462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2462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6985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X</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2467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2467</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7302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13</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X</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2472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2472</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98427">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14</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X</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X</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Tx/>
                        <a:buNone/>
                        <a:tabLst/>
                      </a:pP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2484</a:t>
                      </a:r>
                      <a:endParaRPr kumimoji="0" lang="en-US" altLang="zh-CN" sz="1400" b="1" i="0" u="none" strike="noStrike" cap="none" normalizeH="0" baseline="0">
                        <a:ln>
                          <a:noFill/>
                        </a:ln>
                        <a:solidFill>
                          <a:schemeClr val="tx1"/>
                        </a:solidFill>
                        <a:effectLst/>
                        <a:latin typeface="Tahom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bl>
          </a:graphicData>
        </a:graphic>
      </p:graphicFrame>
      <p:sp>
        <p:nvSpPr>
          <p:cNvPr id="6" name="Rectangle 3"/>
          <p:cNvSpPr txBox="1">
            <a:spLocks/>
          </p:cNvSpPr>
          <p:nvPr/>
        </p:nvSpPr>
        <p:spPr bwMode="auto">
          <a:xfrm>
            <a:off x="9036496" y="3501008"/>
            <a:ext cx="3894413" cy="86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nSpc>
                <a:spcPct val="90000"/>
              </a:lnSpc>
              <a:spcBef>
                <a:spcPct val="20000"/>
              </a:spcBef>
              <a:buFont typeface="Arial" panose="020B0604020202020204" pitchFamily="34" charset="0"/>
              <a:buChar char="•"/>
            </a:pPr>
            <a:endParaRPr lang="zh-CN" altLang="en-US" dirty="0">
              <a:solidFill>
                <a:srgbClr val="000000"/>
              </a:solidFill>
              <a:latin typeface="Calibri" panose="020F0502020204030204" pitchFamily="34" charset="0"/>
            </a:endParaRPr>
          </a:p>
        </p:txBody>
      </p:sp>
      <p:sp>
        <p:nvSpPr>
          <p:cNvPr id="2" name="文本框 1"/>
          <p:cNvSpPr txBox="1"/>
          <p:nvPr/>
        </p:nvSpPr>
        <p:spPr>
          <a:xfrm>
            <a:off x="186149" y="5229200"/>
            <a:ext cx="4174763" cy="1508105"/>
          </a:xfrm>
          <a:prstGeom prst="rect">
            <a:avLst/>
          </a:prstGeom>
          <a:noFill/>
          <a:ln>
            <a:solidFill>
              <a:schemeClr val="tx1"/>
            </a:solidFill>
          </a:ln>
        </p:spPr>
        <p:txBody>
          <a:bodyPr wrap="square" rtlCol="0">
            <a:spAutoFit/>
          </a:bodyPr>
          <a:lstStyle/>
          <a:p>
            <a:r>
              <a:rPr lang="zh-CN" altLang="en-US" sz="2300" i="1" dirty="0">
                <a:solidFill>
                  <a:srgbClr val="000000"/>
                </a:solidFill>
                <a:latin typeface="Calibri" panose="020F0502020204030204" pitchFamily="34" charset="0"/>
              </a:rPr>
              <a:t>对于</a:t>
            </a:r>
            <a:r>
              <a:rPr lang="en-US" altLang="zh-CN" sz="2300" i="1" dirty="0">
                <a:solidFill>
                  <a:srgbClr val="000000"/>
                </a:solidFill>
                <a:latin typeface="Calibri" panose="020F0502020204030204" pitchFamily="34" charset="0"/>
              </a:rPr>
              <a:t>Ad Hoc</a:t>
            </a:r>
            <a:r>
              <a:rPr lang="zh-CN" altLang="en-US" sz="2300" i="1" dirty="0">
                <a:solidFill>
                  <a:srgbClr val="000000"/>
                </a:solidFill>
                <a:latin typeface="Calibri" panose="020F0502020204030204" pitchFamily="34" charset="0"/>
              </a:rPr>
              <a:t>网络，要求所有的</a:t>
            </a:r>
            <a:r>
              <a:rPr lang="en-US" altLang="zh-CN" sz="2300" i="1" dirty="0">
                <a:solidFill>
                  <a:srgbClr val="000000"/>
                </a:solidFill>
                <a:latin typeface="Calibri" panose="020F0502020204030204" pitchFamily="34" charset="0"/>
              </a:rPr>
              <a:t>STA</a:t>
            </a:r>
            <a:r>
              <a:rPr lang="zh-CN" altLang="en-US" sz="2300" i="1" dirty="0">
                <a:solidFill>
                  <a:srgbClr val="000000"/>
                </a:solidFill>
                <a:latin typeface="Calibri" panose="020F0502020204030204" pitchFamily="34" charset="0"/>
              </a:rPr>
              <a:t>都工作在同一个</a:t>
            </a:r>
            <a:r>
              <a:rPr lang="zh-CN" altLang="en-US" sz="2300" i="1" dirty="0" smtClean="0">
                <a:solidFill>
                  <a:srgbClr val="000000"/>
                </a:solidFill>
                <a:latin typeface="Calibri" panose="020F0502020204030204" pitchFamily="34" charset="0"/>
              </a:rPr>
              <a:t>信道，而</a:t>
            </a:r>
            <a:r>
              <a:rPr lang="zh-CN" altLang="en-US" sz="2300" i="1" dirty="0">
                <a:solidFill>
                  <a:srgbClr val="000000"/>
                </a:solidFill>
                <a:latin typeface="Calibri" panose="020F0502020204030204" pitchFamily="34" charset="0"/>
              </a:rPr>
              <a:t>对于基础设施网络，</a:t>
            </a:r>
            <a:r>
              <a:rPr lang="en-US" altLang="zh-CN" sz="2300" i="1" dirty="0">
                <a:solidFill>
                  <a:srgbClr val="000000"/>
                </a:solidFill>
                <a:latin typeface="Calibri" panose="020F0502020204030204" pitchFamily="34" charset="0"/>
              </a:rPr>
              <a:t>STA</a:t>
            </a:r>
            <a:r>
              <a:rPr lang="zh-CN" altLang="en-US" sz="2300" i="1" dirty="0">
                <a:solidFill>
                  <a:srgbClr val="000000"/>
                </a:solidFill>
                <a:latin typeface="Calibri" panose="020F0502020204030204" pitchFamily="34" charset="0"/>
              </a:rPr>
              <a:t>必须和其关联的</a:t>
            </a:r>
            <a:r>
              <a:rPr lang="en-US" altLang="zh-CN" sz="2300" i="1" dirty="0">
                <a:solidFill>
                  <a:srgbClr val="000000"/>
                </a:solidFill>
                <a:latin typeface="Calibri" panose="020F0502020204030204" pitchFamily="34" charset="0"/>
              </a:rPr>
              <a:t>AP</a:t>
            </a:r>
            <a:r>
              <a:rPr lang="zh-CN" altLang="en-US" sz="2300" i="1" dirty="0">
                <a:solidFill>
                  <a:srgbClr val="000000"/>
                </a:solidFill>
                <a:latin typeface="Calibri" panose="020F0502020204030204" pitchFamily="34" charset="0"/>
              </a:rPr>
              <a:t>工作在同一个</a:t>
            </a:r>
            <a:r>
              <a:rPr lang="zh-CN" altLang="en-US" sz="2300" i="1" dirty="0" smtClean="0">
                <a:solidFill>
                  <a:srgbClr val="000000"/>
                </a:solidFill>
                <a:latin typeface="Calibri" panose="020F0502020204030204" pitchFamily="34" charset="0"/>
              </a:rPr>
              <a:t>信道</a:t>
            </a:r>
            <a:endParaRPr lang="zh-CN" altLang="en-US" sz="23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1635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12759"/>
                                        </p:tgtEl>
                                        <p:attrNameLst>
                                          <p:attrName>style.visibility</p:attrName>
                                        </p:attrNameLst>
                                      </p:cBhvr>
                                      <p:to>
                                        <p:strVal val="visible"/>
                                      </p:to>
                                    </p:set>
                                    <p:animEffect transition="in" filter="blinds(horizontal)">
                                      <p:cBhvr>
                                        <p:cTn id="7" dur="500"/>
                                        <p:tgtEl>
                                          <p:spTgt spid="41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D6260DF3-D1E7-4891-AE21-3C552D1E40DF}" type="slidenum">
              <a:rPr lang="en-US" altLang="zh-CN" sz="1400" b="0"/>
              <a:pPr eaLnBrk="1" hangingPunct="1"/>
              <a:t>73</a:t>
            </a:fld>
            <a:endParaRPr lang="en-US" altLang="zh-CN" sz="1400" b="0"/>
          </a:p>
        </p:txBody>
      </p:sp>
      <p:pic>
        <p:nvPicPr>
          <p:cNvPr id="84995" name="Picture 10" descr="802.11 Frequency channe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1" name="Text Box 3"/>
          <p:cNvSpPr txBox="1">
            <a:spLocks noChangeArrowheads="1"/>
          </p:cNvSpPr>
          <p:nvPr/>
        </p:nvSpPr>
        <p:spPr bwMode="auto">
          <a:xfrm>
            <a:off x="179388" y="5988050"/>
            <a:ext cx="8785225" cy="825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en-US" altLang="zh-CN" sz="1600">
                <a:solidFill>
                  <a:srgbClr val="0C0500"/>
                </a:solidFill>
                <a:latin typeface="Arial" panose="020B0604020202020204" pitchFamily="34" charset="0"/>
              </a:rPr>
              <a:t>11</a:t>
            </a:r>
            <a:r>
              <a:rPr lang="zh-CN" altLang="en-US" sz="1600">
                <a:solidFill>
                  <a:srgbClr val="0C0500"/>
                </a:solidFill>
                <a:latin typeface="Arial" panose="020B0604020202020204" pitchFamily="34" charset="0"/>
              </a:rPr>
              <a:t>个信道 ：每个信道占用</a:t>
            </a:r>
            <a:r>
              <a:rPr lang="en-US" altLang="zh-CN" sz="1600">
                <a:solidFill>
                  <a:srgbClr val="0C0500"/>
                </a:solidFill>
                <a:latin typeface="Arial" panose="020B0604020202020204" pitchFamily="34" charset="0"/>
              </a:rPr>
              <a:t>22 MHz</a:t>
            </a:r>
            <a:r>
              <a:rPr lang="zh-CN" altLang="en-US" sz="1600">
                <a:solidFill>
                  <a:srgbClr val="0C0500"/>
                </a:solidFill>
                <a:latin typeface="Arial" panose="020B0604020202020204" pitchFamily="34" charset="0"/>
              </a:rPr>
              <a:t>，有且只有</a:t>
            </a:r>
            <a:r>
              <a:rPr lang="en-US" altLang="zh-CN" sz="1600">
                <a:solidFill>
                  <a:srgbClr val="0C0500"/>
                </a:solidFill>
                <a:latin typeface="Arial" panose="020B0604020202020204" pitchFamily="34" charset="0"/>
              </a:rPr>
              <a:t>1</a:t>
            </a:r>
            <a:r>
              <a:rPr lang="zh-CN" altLang="en-US" sz="1600">
                <a:solidFill>
                  <a:srgbClr val="0C0500"/>
                </a:solidFill>
                <a:latin typeface="Arial" panose="020B0604020202020204" pitchFamily="34" charset="0"/>
              </a:rPr>
              <a:t>个信道集合中有</a:t>
            </a:r>
            <a:r>
              <a:rPr lang="en-US" altLang="zh-CN" sz="1600">
                <a:solidFill>
                  <a:srgbClr val="0C0500"/>
                </a:solidFill>
                <a:latin typeface="Arial" panose="020B0604020202020204" pitchFamily="34" charset="0"/>
              </a:rPr>
              <a:t>3</a:t>
            </a:r>
            <a:r>
              <a:rPr lang="zh-CN" altLang="en-US" sz="1600">
                <a:solidFill>
                  <a:srgbClr val="0C0500"/>
                </a:solidFill>
                <a:latin typeface="Arial" panose="020B0604020202020204" pitchFamily="34" charset="0"/>
              </a:rPr>
              <a:t>个互不重叠的信道</a:t>
            </a:r>
            <a:r>
              <a:rPr lang="en-US" altLang="zh-CN" sz="1600">
                <a:solidFill>
                  <a:srgbClr val="0C0500"/>
                </a:solidFill>
                <a:latin typeface="Arial" panose="020B0604020202020204" pitchFamily="34" charset="0"/>
              </a:rPr>
              <a:t>{1, 6, 11}</a:t>
            </a:r>
          </a:p>
          <a:p>
            <a:pPr eaLnBrk="1" hangingPunct="1">
              <a:spcBef>
                <a:spcPct val="0"/>
              </a:spcBef>
            </a:pPr>
            <a:r>
              <a:rPr lang="en-US" altLang="zh-CN" sz="1600">
                <a:solidFill>
                  <a:srgbClr val="0C0500"/>
                </a:solidFill>
                <a:latin typeface="Arial" panose="020B0604020202020204" pitchFamily="34" charset="0"/>
              </a:rPr>
              <a:t>14</a:t>
            </a:r>
            <a:r>
              <a:rPr lang="zh-CN" altLang="en-US" sz="1600">
                <a:solidFill>
                  <a:srgbClr val="0C0500"/>
                </a:solidFill>
                <a:latin typeface="Arial" panose="020B0604020202020204" pitchFamily="34" charset="0"/>
              </a:rPr>
              <a:t>信道 ：每个信道占用</a:t>
            </a:r>
            <a:r>
              <a:rPr lang="en-US" altLang="zh-CN" sz="1600">
                <a:solidFill>
                  <a:srgbClr val="0C0500"/>
                </a:solidFill>
                <a:latin typeface="Arial" panose="020B0604020202020204" pitchFamily="34" charset="0"/>
              </a:rPr>
              <a:t>22MHz</a:t>
            </a:r>
            <a:r>
              <a:rPr lang="zh-CN" altLang="en-US" sz="1600">
                <a:solidFill>
                  <a:srgbClr val="0C0500"/>
                </a:solidFill>
                <a:latin typeface="Arial" panose="020B0604020202020204" pitchFamily="34" charset="0"/>
              </a:rPr>
              <a:t>，可划分为</a:t>
            </a:r>
            <a:r>
              <a:rPr lang="en-US" altLang="zh-CN" sz="1600">
                <a:solidFill>
                  <a:srgbClr val="0C0500"/>
                </a:solidFill>
                <a:latin typeface="Arial" panose="020B0604020202020204" pitchFamily="34" charset="0"/>
              </a:rPr>
              <a:t>4</a:t>
            </a:r>
            <a:r>
              <a:rPr lang="zh-CN" altLang="en-US" sz="1600">
                <a:solidFill>
                  <a:srgbClr val="0C0500"/>
                </a:solidFill>
                <a:latin typeface="Arial" panose="020B0604020202020204" pitchFamily="34" charset="0"/>
              </a:rPr>
              <a:t>个具有</a:t>
            </a:r>
            <a:r>
              <a:rPr lang="en-US" altLang="zh-CN" sz="1600">
                <a:solidFill>
                  <a:srgbClr val="0C0500"/>
                </a:solidFill>
                <a:latin typeface="Arial" panose="020B0604020202020204" pitchFamily="34" charset="0"/>
              </a:rPr>
              <a:t>3</a:t>
            </a:r>
            <a:r>
              <a:rPr lang="zh-CN" altLang="en-US" sz="1600">
                <a:solidFill>
                  <a:srgbClr val="0C0500"/>
                </a:solidFill>
                <a:latin typeface="Arial" panose="020B0604020202020204" pitchFamily="34" charset="0"/>
              </a:rPr>
              <a:t>个互不重叠信道的信道集合 </a:t>
            </a:r>
            <a:r>
              <a:rPr lang="en-US" altLang="zh-CN" sz="1600">
                <a:solidFill>
                  <a:srgbClr val="0C0500"/>
                </a:solidFill>
                <a:latin typeface="Arial" panose="020B0604020202020204" pitchFamily="34" charset="0"/>
              </a:rPr>
              <a:t>{1, 6, 11}, {2, 7, 12}, {3, 8, 13}, {4, 9, 14}</a:t>
            </a:r>
            <a:r>
              <a:rPr lang="zh-CN" altLang="en-US" sz="1600">
                <a:solidFill>
                  <a:srgbClr val="0C0500"/>
                </a:solidFill>
                <a:latin typeface="Arial" panose="020B0604020202020204" pitchFamily="34" charset="0"/>
              </a:rPr>
              <a:t>，但每次只能使用一个信道集合</a:t>
            </a:r>
          </a:p>
        </p:txBody>
      </p:sp>
      <p:sp>
        <p:nvSpPr>
          <p:cNvPr id="82947" name="Rectangle 5"/>
          <p:cNvSpPr>
            <a:spLocks noChangeArrowheads="1"/>
          </p:cNvSpPr>
          <p:nvPr/>
        </p:nvSpPr>
        <p:spPr bwMode="auto">
          <a:xfrm>
            <a:off x="323850" y="5373688"/>
            <a:ext cx="8424863" cy="571500"/>
          </a:xfrm>
          <a:prstGeom prst="rect">
            <a:avLst/>
          </a:prstGeom>
          <a:solidFill>
            <a:srgbClr val="EBF7FF"/>
          </a:solidFill>
          <a:ln w="9525" algn="ctr">
            <a:solidFill>
              <a:schemeClr val="tx1"/>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600">
                <a:solidFill>
                  <a:srgbClr val="0C0500"/>
                </a:solidFill>
                <a:latin typeface="Arial" panose="020B0604020202020204" pitchFamily="34" charset="0"/>
              </a:rPr>
              <a:t>为了避免信道间干扰，同一区域内的</a:t>
            </a:r>
            <a:r>
              <a:rPr lang="en-US" altLang="zh-CN" sz="1600">
                <a:solidFill>
                  <a:srgbClr val="0C0500"/>
                </a:solidFill>
                <a:latin typeface="Arial" panose="020B0604020202020204" pitchFamily="34" charset="0"/>
              </a:rPr>
              <a:t>Ad Hoc</a:t>
            </a:r>
            <a:r>
              <a:rPr lang="zh-CN" altLang="en-US" sz="1600">
                <a:solidFill>
                  <a:srgbClr val="0C0500"/>
                </a:solidFill>
                <a:latin typeface="Arial" panose="020B0604020202020204" pitchFamily="34" charset="0"/>
              </a:rPr>
              <a:t>网络或</a:t>
            </a:r>
            <a:r>
              <a:rPr lang="en-US" altLang="zh-CN" sz="1600">
                <a:solidFill>
                  <a:srgbClr val="0C0500"/>
                </a:solidFill>
                <a:latin typeface="Arial" panose="020B0604020202020204" pitchFamily="34" charset="0"/>
              </a:rPr>
              <a:t>AP</a:t>
            </a:r>
            <a:r>
              <a:rPr lang="zh-CN" altLang="en-US" sz="1600">
                <a:solidFill>
                  <a:srgbClr val="0C0500"/>
                </a:solidFill>
                <a:latin typeface="Arial" panose="020B0604020202020204" pitchFamily="34" charset="0"/>
              </a:rPr>
              <a:t>的工作信道不能重叠，中心频率间隔最少为</a:t>
            </a:r>
            <a:r>
              <a:rPr lang="en-US" altLang="zh-CN" sz="1600">
                <a:solidFill>
                  <a:srgbClr val="0C0500"/>
                </a:solidFill>
                <a:latin typeface="Arial" panose="020B0604020202020204" pitchFamily="34" charset="0"/>
              </a:rPr>
              <a:t>25MHz</a:t>
            </a:r>
            <a:r>
              <a:rPr lang="zh-CN" altLang="en-US" sz="1600">
                <a:solidFill>
                  <a:srgbClr val="0C0500"/>
                </a:solidFill>
                <a:latin typeface="Arial" panose="020B0604020202020204" pitchFamily="34" charset="0"/>
              </a:rPr>
              <a:t>，因此同一区域最多只能有</a:t>
            </a:r>
            <a:r>
              <a:rPr lang="en-US" altLang="zh-CN" sz="1600">
                <a:solidFill>
                  <a:srgbClr val="0C0500"/>
                </a:solidFill>
                <a:latin typeface="Arial" panose="020B0604020202020204" pitchFamily="34" charset="0"/>
              </a:rPr>
              <a:t>3</a:t>
            </a:r>
            <a:r>
              <a:rPr lang="zh-CN" altLang="en-US" sz="1600">
                <a:solidFill>
                  <a:srgbClr val="0C0500"/>
                </a:solidFill>
                <a:latin typeface="Arial" panose="020B0604020202020204" pitchFamily="34" charset="0"/>
              </a:rPr>
              <a:t>个工作在不同信道的</a:t>
            </a:r>
            <a:r>
              <a:rPr lang="en-US" altLang="zh-CN" sz="1600">
                <a:solidFill>
                  <a:srgbClr val="0C0500"/>
                </a:solidFill>
                <a:latin typeface="Arial" panose="020B0604020202020204" pitchFamily="34" charset="0"/>
              </a:rPr>
              <a:t>Ad Hoc</a:t>
            </a:r>
            <a:r>
              <a:rPr lang="zh-CN" altLang="en-US" sz="1600">
                <a:solidFill>
                  <a:srgbClr val="0C0500"/>
                </a:solidFill>
                <a:latin typeface="Arial" panose="020B0604020202020204" pitchFamily="34" charset="0"/>
              </a:rPr>
              <a:t>网络或</a:t>
            </a:r>
            <a:r>
              <a:rPr lang="en-US" altLang="zh-CN" sz="1600">
                <a:solidFill>
                  <a:srgbClr val="0C0500"/>
                </a:solidFill>
                <a:latin typeface="Arial" panose="020B0604020202020204" pitchFamily="34" charset="0"/>
              </a:rPr>
              <a:t>AP</a:t>
            </a:r>
          </a:p>
        </p:txBody>
      </p:sp>
    </p:spTree>
    <p:extLst>
      <p:ext uri="{BB962C8B-B14F-4D97-AF65-F5344CB8AC3E}">
        <p14:creationId xmlns:p14="http://schemas.microsoft.com/office/powerpoint/2010/main" val="68182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81"/>
                                        </p:tgtEl>
                                        <p:attrNameLst>
                                          <p:attrName>style.visibility</p:attrName>
                                        </p:attrNameLst>
                                      </p:cBhvr>
                                      <p:to>
                                        <p:strVal val="visible"/>
                                      </p:to>
                                    </p:set>
                                    <p:animEffect transition="in" filter="blinds(horizontal)">
                                      <p:cBhvr>
                                        <p:cTn id="12" dur="500"/>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8294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of Channel Deployment</a:t>
            </a:r>
            <a:endParaRPr lang="zh-CN" altLang="en-US" dirty="0"/>
          </a:p>
        </p:txBody>
      </p:sp>
      <p:sp>
        <p:nvSpPr>
          <p:cNvPr id="4" name="灯片编号占位符 3"/>
          <p:cNvSpPr>
            <a:spLocks noGrp="1"/>
          </p:cNvSpPr>
          <p:nvPr>
            <p:ph type="sldNum" sz="quarter" idx="12"/>
          </p:nvPr>
        </p:nvSpPr>
        <p:spPr/>
        <p:txBody>
          <a:bodyPr/>
          <a:lstStyle/>
          <a:p>
            <a:fld id="{6AD00D0F-399A-4701-AC01-D85705F5294D}" type="slidenum">
              <a:rPr lang="en-US" altLang="zh-CN" smtClean="0"/>
              <a:pPr/>
              <a:t>74</a:t>
            </a:fld>
            <a:endParaRPr lang="en-US" altLang="zh-CN"/>
          </a:p>
        </p:txBody>
      </p:sp>
      <p:grpSp>
        <p:nvGrpSpPr>
          <p:cNvPr id="3" name="组合 2"/>
          <p:cNvGrpSpPr/>
          <p:nvPr/>
        </p:nvGrpSpPr>
        <p:grpSpPr>
          <a:xfrm>
            <a:off x="1547664" y="2060848"/>
            <a:ext cx="5688632" cy="4752322"/>
            <a:chOff x="4646613" y="2232047"/>
            <a:chExt cx="4462462" cy="3769582"/>
          </a:xfrm>
        </p:grpSpPr>
        <p:pic>
          <p:nvPicPr>
            <p:cNvPr id="10" name="Picture 6" descr="https://www1.aerohive.com/wp-content/uploads/681554077_figure_2_w640.png"/>
            <p:cNvPicPr>
              <a:picLocks noChangeAspect="1" noChangeArrowheads="1"/>
            </p:cNvPicPr>
            <p:nvPr/>
          </p:nvPicPr>
          <p:blipFill>
            <a:blip r:embed="rId2"/>
            <a:srcRect/>
            <a:stretch>
              <a:fillRect/>
            </a:stretch>
          </p:blipFill>
          <p:spPr bwMode="auto">
            <a:xfrm>
              <a:off x="4646613" y="2232047"/>
              <a:ext cx="4427537" cy="3405187"/>
            </a:xfrm>
            <a:prstGeom prst="rect">
              <a:avLst/>
            </a:prstGeom>
            <a:noFill/>
            <a:ln w="9525">
              <a:noFill/>
              <a:miter lim="800000"/>
              <a:headEnd/>
              <a:tailEnd/>
            </a:ln>
          </p:spPr>
        </p:pic>
        <p:sp>
          <p:nvSpPr>
            <p:cNvPr id="11" name="文本框 11"/>
            <p:cNvSpPr txBox="1">
              <a:spLocks noChangeArrowheads="1"/>
            </p:cNvSpPr>
            <p:nvPr/>
          </p:nvSpPr>
          <p:spPr bwMode="auto">
            <a:xfrm>
              <a:off x="4786313" y="5708672"/>
              <a:ext cx="4322762" cy="292957"/>
            </a:xfrm>
            <a:prstGeom prst="rect">
              <a:avLst/>
            </a:prstGeom>
            <a:noFill/>
            <a:ln w="9525">
              <a:noFill/>
              <a:miter lim="800000"/>
              <a:headEnd/>
              <a:tailEnd/>
            </a:ln>
          </p:spPr>
          <p:txBody>
            <a:bodyPr>
              <a:spAutoFit/>
            </a:bodyPr>
            <a:lstStyle/>
            <a:p>
              <a:pPr algn="ctr"/>
              <a:r>
                <a:rPr lang="en-US" altLang="zh-CN" sz="1800" dirty="0"/>
                <a:t>A floor plan using 7 APs to provide coverage </a:t>
              </a:r>
              <a:endParaRPr lang="zh-CN" altLang="en-US" sz="1800" dirty="0"/>
            </a:p>
          </p:txBody>
        </p:sp>
        <p:sp>
          <p:nvSpPr>
            <p:cNvPr id="12" name="文本框 12"/>
            <p:cNvSpPr txBox="1">
              <a:spLocks noChangeArrowheads="1"/>
            </p:cNvSpPr>
            <p:nvPr/>
          </p:nvSpPr>
          <p:spPr bwMode="auto">
            <a:xfrm>
              <a:off x="4806149" y="2688986"/>
              <a:ext cx="647700" cy="338137"/>
            </a:xfrm>
            <a:prstGeom prst="rect">
              <a:avLst/>
            </a:prstGeom>
            <a:solidFill>
              <a:schemeClr val="bg1"/>
            </a:solidFill>
            <a:ln w="9525">
              <a:noFill/>
              <a:miter lim="800000"/>
              <a:headEnd/>
              <a:tailEnd/>
            </a:ln>
          </p:spPr>
          <p:txBody>
            <a:bodyPr>
              <a:spAutoFit/>
            </a:bodyPr>
            <a:lstStyle/>
            <a:p>
              <a:pPr algn="ctr"/>
              <a:r>
                <a:rPr lang="en-US" altLang="zh-CN" sz="1600" dirty="0"/>
                <a:t>ch6</a:t>
              </a:r>
              <a:endParaRPr lang="zh-CN" altLang="en-US" sz="1600" dirty="0"/>
            </a:p>
          </p:txBody>
        </p:sp>
        <p:sp>
          <p:nvSpPr>
            <p:cNvPr id="13" name="文本框 14"/>
            <p:cNvSpPr txBox="1">
              <a:spLocks noChangeArrowheads="1"/>
            </p:cNvSpPr>
            <p:nvPr/>
          </p:nvSpPr>
          <p:spPr bwMode="auto">
            <a:xfrm>
              <a:off x="5694234" y="3467998"/>
              <a:ext cx="791741" cy="338137"/>
            </a:xfrm>
            <a:prstGeom prst="rect">
              <a:avLst/>
            </a:prstGeom>
            <a:solidFill>
              <a:schemeClr val="bg1"/>
            </a:solidFill>
            <a:ln w="9525">
              <a:noFill/>
              <a:miter lim="800000"/>
              <a:headEnd/>
              <a:tailEnd/>
            </a:ln>
          </p:spPr>
          <p:txBody>
            <a:bodyPr wrap="square">
              <a:spAutoFit/>
            </a:bodyPr>
            <a:lstStyle/>
            <a:p>
              <a:pPr algn="ctr"/>
              <a:r>
                <a:rPr lang="en-US" altLang="zh-CN" sz="1600" dirty="0"/>
                <a:t>ch11</a:t>
              </a:r>
              <a:endParaRPr lang="zh-CN" altLang="en-US" sz="1600" dirty="0"/>
            </a:p>
          </p:txBody>
        </p:sp>
        <p:sp>
          <p:nvSpPr>
            <p:cNvPr id="14" name="文本框 15"/>
            <p:cNvSpPr txBox="1">
              <a:spLocks noChangeArrowheads="1"/>
            </p:cNvSpPr>
            <p:nvPr/>
          </p:nvSpPr>
          <p:spPr bwMode="auto">
            <a:xfrm>
              <a:off x="6162124" y="4459624"/>
              <a:ext cx="647700" cy="338137"/>
            </a:xfrm>
            <a:prstGeom prst="rect">
              <a:avLst/>
            </a:prstGeom>
            <a:solidFill>
              <a:schemeClr val="bg1"/>
            </a:solidFill>
            <a:ln w="9525">
              <a:noFill/>
              <a:miter lim="800000"/>
              <a:headEnd/>
              <a:tailEnd/>
            </a:ln>
          </p:spPr>
          <p:txBody>
            <a:bodyPr>
              <a:spAutoFit/>
            </a:bodyPr>
            <a:lstStyle/>
            <a:p>
              <a:pPr algn="ctr"/>
              <a:r>
                <a:rPr lang="en-US" altLang="zh-CN" sz="1600" dirty="0"/>
                <a:t>ch1</a:t>
              </a:r>
              <a:endParaRPr lang="zh-CN" altLang="en-US" sz="1600" dirty="0"/>
            </a:p>
          </p:txBody>
        </p:sp>
        <p:sp>
          <p:nvSpPr>
            <p:cNvPr id="15" name="文本框 16"/>
            <p:cNvSpPr txBox="1">
              <a:spLocks noChangeArrowheads="1"/>
            </p:cNvSpPr>
            <p:nvPr/>
          </p:nvSpPr>
          <p:spPr bwMode="auto">
            <a:xfrm>
              <a:off x="4929047" y="5161878"/>
              <a:ext cx="647700" cy="338137"/>
            </a:xfrm>
            <a:prstGeom prst="rect">
              <a:avLst/>
            </a:prstGeom>
            <a:solidFill>
              <a:schemeClr val="bg1"/>
            </a:solidFill>
            <a:ln w="9525">
              <a:noFill/>
              <a:miter lim="800000"/>
              <a:headEnd/>
              <a:tailEnd/>
            </a:ln>
          </p:spPr>
          <p:txBody>
            <a:bodyPr>
              <a:spAutoFit/>
            </a:bodyPr>
            <a:lstStyle/>
            <a:p>
              <a:pPr algn="ctr"/>
              <a:r>
                <a:rPr lang="en-US" altLang="zh-CN" sz="1600" dirty="0"/>
                <a:t>ch6</a:t>
              </a:r>
              <a:endParaRPr lang="zh-CN" altLang="en-US" sz="1600" dirty="0"/>
            </a:p>
          </p:txBody>
        </p:sp>
        <p:sp>
          <p:nvSpPr>
            <p:cNvPr id="16" name="文本框 17"/>
            <p:cNvSpPr txBox="1">
              <a:spLocks noChangeArrowheads="1"/>
            </p:cNvSpPr>
            <p:nvPr/>
          </p:nvSpPr>
          <p:spPr bwMode="auto">
            <a:xfrm>
              <a:off x="7565145" y="4459624"/>
              <a:ext cx="753683" cy="338138"/>
            </a:xfrm>
            <a:prstGeom prst="rect">
              <a:avLst/>
            </a:prstGeom>
            <a:solidFill>
              <a:schemeClr val="bg1"/>
            </a:solidFill>
            <a:ln w="9525">
              <a:noFill/>
              <a:miter lim="800000"/>
              <a:headEnd/>
              <a:tailEnd/>
            </a:ln>
          </p:spPr>
          <p:txBody>
            <a:bodyPr wrap="square">
              <a:spAutoFit/>
            </a:bodyPr>
            <a:lstStyle/>
            <a:p>
              <a:pPr algn="ctr"/>
              <a:r>
                <a:rPr lang="en-US" altLang="zh-CN" sz="1600" dirty="0"/>
                <a:t>ch11</a:t>
              </a:r>
              <a:endParaRPr lang="zh-CN" altLang="en-US" sz="1600" dirty="0"/>
            </a:p>
          </p:txBody>
        </p:sp>
        <p:sp>
          <p:nvSpPr>
            <p:cNvPr id="17" name="文本框 18"/>
            <p:cNvSpPr txBox="1">
              <a:spLocks noChangeArrowheads="1"/>
            </p:cNvSpPr>
            <p:nvPr/>
          </p:nvSpPr>
          <p:spPr bwMode="auto">
            <a:xfrm>
              <a:off x="8100634" y="2688986"/>
              <a:ext cx="647700" cy="338137"/>
            </a:xfrm>
            <a:prstGeom prst="rect">
              <a:avLst/>
            </a:prstGeom>
            <a:solidFill>
              <a:schemeClr val="bg1"/>
            </a:solidFill>
            <a:ln w="9525">
              <a:noFill/>
              <a:miter lim="800000"/>
              <a:headEnd/>
              <a:tailEnd/>
            </a:ln>
          </p:spPr>
          <p:txBody>
            <a:bodyPr>
              <a:spAutoFit/>
            </a:bodyPr>
            <a:lstStyle/>
            <a:p>
              <a:pPr algn="ctr"/>
              <a:r>
                <a:rPr lang="en-US" altLang="zh-CN" sz="1600"/>
                <a:t>ch1</a:t>
              </a:r>
              <a:endParaRPr lang="zh-CN" altLang="en-US" sz="1600"/>
            </a:p>
          </p:txBody>
        </p:sp>
        <p:sp>
          <p:nvSpPr>
            <p:cNvPr id="18" name="文本框 19"/>
            <p:cNvSpPr txBox="1">
              <a:spLocks noChangeArrowheads="1"/>
            </p:cNvSpPr>
            <p:nvPr/>
          </p:nvSpPr>
          <p:spPr bwMode="auto">
            <a:xfrm>
              <a:off x="6744334" y="2580588"/>
              <a:ext cx="647700" cy="338137"/>
            </a:xfrm>
            <a:prstGeom prst="rect">
              <a:avLst/>
            </a:prstGeom>
            <a:solidFill>
              <a:schemeClr val="bg1"/>
            </a:solidFill>
            <a:ln w="9525">
              <a:noFill/>
              <a:miter lim="800000"/>
              <a:headEnd/>
              <a:tailEnd/>
            </a:ln>
          </p:spPr>
          <p:txBody>
            <a:bodyPr>
              <a:spAutoFit/>
            </a:bodyPr>
            <a:lstStyle/>
            <a:p>
              <a:pPr algn="ctr"/>
              <a:r>
                <a:rPr lang="en-US" altLang="zh-CN" sz="1600" dirty="0"/>
                <a:t>ch6</a:t>
              </a:r>
              <a:endParaRPr lang="zh-CN" altLang="en-US" sz="1600" dirty="0"/>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183F39AA-3BA2-4B55-B49F-85F0630008DE}" type="slidenum">
              <a:rPr lang="en-US" altLang="zh-CN" sz="1400" b="0"/>
              <a:pPr eaLnBrk="1" hangingPunct="1"/>
              <a:t>75</a:t>
            </a:fld>
            <a:endParaRPr lang="en-US" altLang="zh-CN" sz="1400" b="0"/>
          </a:p>
        </p:txBody>
      </p:sp>
      <p:sp>
        <p:nvSpPr>
          <p:cNvPr id="86019" name="Rectangle 2"/>
          <p:cNvSpPr>
            <a:spLocks noGrp="1" noChangeArrowheads="1"/>
          </p:cNvSpPr>
          <p:nvPr>
            <p:ph type="title"/>
          </p:nvPr>
        </p:nvSpPr>
        <p:spPr/>
        <p:txBody>
          <a:bodyPr/>
          <a:lstStyle/>
          <a:p>
            <a:pPr eaLnBrk="1" hangingPunct="1"/>
            <a:r>
              <a:rPr lang="en-US" altLang="zh-CN"/>
              <a:t>MAC</a:t>
            </a:r>
            <a:r>
              <a:rPr lang="zh-CN" altLang="en-US"/>
              <a:t>子层</a:t>
            </a:r>
          </a:p>
        </p:txBody>
      </p:sp>
      <p:sp>
        <p:nvSpPr>
          <p:cNvPr id="414723" name="Rectangle 3"/>
          <p:cNvSpPr>
            <a:spLocks noGrp="1" noChangeArrowheads="1"/>
          </p:cNvSpPr>
          <p:nvPr>
            <p:ph type="body" idx="1"/>
          </p:nvPr>
        </p:nvSpPr>
        <p:spPr>
          <a:xfrm>
            <a:off x="539552" y="3684588"/>
            <a:ext cx="7772400" cy="2559050"/>
          </a:xfrm>
        </p:spPr>
        <p:txBody>
          <a:bodyPr/>
          <a:lstStyle/>
          <a:p>
            <a:pPr eaLnBrk="1" hangingPunct="1"/>
            <a:r>
              <a:rPr lang="en-US" altLang="zh-CN" b="1" dirty="0"/>
              <a:t>MAC</a:t>
            </a:r>
            <a:r>
              <a:rPr lang="zh-CN" altLang="en-US" b="1" dirty="0"/>
              <a:t>子层功能</a:t>
            </a:r>
          </a:p>
          <a:p>
            <a:pPr lvl="1" eaLnBrk="1" hangingPunct="1"/>
            <a:r>
              <a:rPr lang="zh-CN" altLang="en-US" b="1" dirty="0">
                <a:solidFill>
                  <a:schemeClr val="hlink"/>
                </a:solidFill>
              </a:rPr>
              <a:t>无线信道的访问控制</a:t>
            </a:r>
          </a:p>
          <a:p>
            <a:pPr lvl="1" eaLnBrk="1" hangingPunct="1"/>
            <a:r>
              <a:rPr lang="zh-CN" altLang="en-US" b="1" dirty="0"/>
              <a:t>寻址</a:t>
            </a:r>
            <a:endParaRPr lang="en-US" altLang="zh-CN" b="1" dirty="0"/>
          </a:p>
          <a:p>
            <a:pPr lvl="1" eaLnBrk="1" hangingPunct="1"/>
            <a:r>
              <a:rPr lang="zh-CN" altLang="en-US" b="1" dirty="0"/>
              <a:t>差错控制</a:t>
            </a:r>
          </a:p>
          <a:p>
            <a:pPr lvl="1" eaLnBrk="1" hangingPunct="1"/>
            <a:r>
              <a:rPr lang="zh-CN" altLang="en-US" b="1" dirty="0"/>
              <a:t>无线站点的移动管理</a:t>
            </a:r>
            <a:endParaRPr lang="en-US" altLang="zh-CN" b="1" dirty="0"/>
          </a:p>
        </p:txBody>
      </p:sp>
      <p:sp>
        <p:nvSpPr>
          <p:cNvPr id="205829" name="AutoShape 5"/>
          <p:cNvSpPr>
            <a:spLocks noChangeArrowheads="1"/>
          </p:cNvSpPr>
          <p:nvPr/>
        </p:nvSpPr>
        <p:spPr bwMode="auto">
          <a:xfrm>
            <a:off x="467544" y="2239014"/>
            <a:ext cx="7704138" cy="1223963"/>
          </a:xfrm>
          <a:prstGeom prst="roundRect">
            <a:avLst>
              <a:gd name="adj" fmla="val 16667"/>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dirty="0">
                <a:solidFill>
                  <a:srgbClr val="0C0500"/>
                </a:solidFill>
                <a:latin typeface="Arial" panose="020B0604020202020204" pitchFamily="34" charset="0"/>
              </a:rPr>
              <a:t>由于无线环境的不可靠性，</a:t>
            </a:r>
            <a:r>
              <a:rPr lang="en-US" altLang="zh-CN" dirty="0">
                <a:solidFill>
                  <a:srgbClr val="0C0500"/>
                </a:solidFill>
                <a:latin typeface="Arial" panose="020B0604020202020204" pitchFamily="34" charset="0"/>
              </a:rPr>
              <a:t>802.11</a:t>
            </a:r>
            <a:r>
              <a:rPr lang="zh-CN" altLang="en-US" dirty="0">
                <a:solidFill>
                  <a:srgbClr val="0C0500"/>
                </a:solidFill>
                <a:latin typeface="Arial" panose="020B0604020202020204" pitchFamily="34" charset="0"/>
              </a:rPr>
              <a:t>在</a:t>
            </a:r>
            <a:r>
              <a:rPr lang="en-US" altLang="zh-CN" dirty="0">
                <a:solidFill>
                  <a:srgbClr val="0C0500"/>
                </a:solidFill>
                <a:latin typeface="Arial" panose="020B0604020202020204" pitchFamily="34" charset="0"/>
              </a:rPr>
              <a:t>LLC</a:t>
            </a:r>
            <a:r>
              <a:rPr lang="zh-CN" altLang="en-US" dirty="0">
                <a:solidFill>
                  <a:srgbClr val="0C0500"/>
                </a:solidFill>
                <a:latin typeface="Arial" panose="020B0604020202020204" pitchFamily="34" charset="0"/>
              </a:rPr>
              <a:t>子层使用确认无连接的服务。</a:t>
            </a:r>
            <a:r>
              <a:rPr lang="en-US" altLang="zh-CN" dirty="0">
                <a:solidFill>
                  <a:srgbClr val="0C0500"/>
                </a:solidFill>
                <a:latin typeface="Arial" panose="020B0604020202020204" pitchFamily="34" charset="0"/>
              </a:rPr>
              <a:t>LLC</a:t>
            </a:r>
            <a:r>
              <a:rPr lang="zh-CN" altLang="en-US" dirty="0">
                <a:solidFill>
                  <a:srgbClr val="0C0500"/>
                </a:solidFill>
                <a:latin typeface="Arial" panose="020B0604020202020204" pitchFamily="34" charset="0"/>
              </a:rPr>
              <a:t>子层对于所有基于</a:t>
            </a:r>
            <a:r>
              <a:rPr lang="en-US" altLang="zh-CN" dirty="0">
                <a:solidFill>
                  <a:srgbClr val="0C0500"/>
                </a:solidFill>
                <a:latin typeface="Arial" panose="020B0604020202020204" pitchFamily="34" charset="0"/>
              </a:rPr>
              <a:t>802.11</a:t>
            </a:r>
            <a:r>
              <a:rPr lang="zh-CN" altLang="en-US" dirty="0">
                <a:solidFill>
                  <a:srgbClr val="0C0500"/>
                </a:solidFill>
                <a:latin typeface="Arial" panose="020B0604020202020204" pitchFamily="34" charset="0"/>
              </a:rPr>
              <a:t>参考模型的协议都是一样的，我们将主要关注</a:t>
            </a:r>
            <a:r>
              <a:rPr lang="en-US" altLang="zh-CN" dirty="0">
                <a:solidFill>
                  <a:srgbClr val="0C0500"/>
                </a:solidFill>
                <a:latin typeface="Arial" panose="020B0604020202020204" pitchFamily="34" charset="0"/>
              </a:rPr>
              <a:t>MAC</a:t>
            </a:r>
            <a:r>
              <a:rPr lang="zh-CN" altLang="en-US" dirty="0">
                <a:solidFill>
                  <a:srgbClr val="0C0500"/>
                </a:solidFill>
                <a:latin typeface="Arial" panose="020B0604020202020204" pitchFamily="34" charset="0"/>
              </a:rPr>
              <a:t>子层的功能</a:t>
            </a:r>
          </a:p>
        </p:txBody>
      </p:sp>
    </p:spTree>
    <p:extLst>
      <p:ext uri="{BB962C8B-B14F-4D97-AF65-F5344CB8AC3E}">
        <p14:creationId xmlns:p14="http://schemas.microsoft.com/office/powerpoint/2010/main" val="3840876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strips(downRight)">
                                      <p:cBhvr>
                                        <p:cTn id="7" dur="500"/>
                                        <p:tgtEl>
                                          <p:spTgt spid="41472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14723">
                                            <p:txEl>
                                              <p:pRg st="1" end="1"/>
                                            </p:txEl>
                                          </p:spTgt>
                                        </p:tgtEl>
                                        <p:attrNameLst>
                                          <p:attrName>style.visibility</p:attrName>
                                        </p:attrNameLst>
                                      </p:cBhvr>
                                      <p:to>
                                        <p:strVal val="visible"/>
                                      </p:to>
                                    </p:set>
                                    <p:animEffect transition="in" filter="strips(downRight)">
                                      <p:cBhvr>
                                        <p:cTn id="10" dur="500"/>
                                        <p:tgtEl>
                                          <p:spTgt spid="41472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414723">
                                            <p:txEl>
                                              <p:pRg st="4" end="4"/>
                                            </p:txEl>
                                          </p:spTgt>
                                        </p:tgtEl>
                                        <p:attrNameLst>
                                          <p:attrName>style.visibility</p:attrName>
                                        </p:attrNameLst>
                                      </p:cBhvr>
                                      <p:to>
                                        <p:strVal val="visible"/>
                                      </p:to>
                                    </p:set>
                                    <p:animEffect transition="in" filter="strips(downRight)">
                                      <p:cBhvr>
                                        <p:cTn id="13" dur="500"/>
                                        <p:tgtEl>
                                          <p:spTgt spid="414723">
                                            <p:txEl>
                                              <p:pRg st="4" end="4"/>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414723">
                                            <p:txEl>
                                              <p:pRg st="3" end="3"/>
                                            </p:txEl>
                                          </p:spTgt>
                                        </p:tgtEl>
                                        <p:attrNameLst>
                                          <p:attrName>style.visibility</p:attrName>
                                        </p:attrNameLst>
                                      </p:cBhvr>
                                      <p:to>
                                        <p:strVal val="visible"/>
                                      </p:to>
                                    </p:set>
                                    <p:animEffect transition="in" filter="strips(downRight)">
                                      <p:cBhvr>
                                        <p:cTn id="16" dur="500"/>
                                        <p:tgtEl>
                                          <p:spTgt spid="414723">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414723">
                                            <p:txEl>
                                              <p:pRg st="2" end="2"/>
                                            </p:txEl>
                                          </p:spTgt>
                                        </p:tgtEl>
                                        <p:attrNameLst>
                                          <p:attrName>style.visibility</p:attrName>
                                        </p:attrNameLst>
                                      </p:cBhvr>
                                      <p:to>
                                        <p:strVal val="visible"/>
                                      </p:to>
                                    </p:set>
                                    <p:animEffect transition="in" filter="strips(downRight)">
                                      <p:cBhvr>
                                        <p:cTn id="19" dur="500"/>
                                        <p:tgtEl>
                                          <p:spTgt spid="414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83C21D6-0C83-4343-BDE3-0FA07D6E3D01}" type="slidenum">
              <a:rPr lang="en-US" altLang="zh-CN" sz="1400" b="0"/>
              <a:pPr eaLnBrk="1" hangingPunct="1"/>
              <a:t>76</a:t>
            </a:fld>
            <a:endParaRPr lang="en-US" altLang="zh-CN" sz="1400" b="0"/>
          </a:p>
        </p:txBody>
      </p:sp>
      <p:sp>
        <p:nvSpPr>
          <p:cNvPr id="87043" name="Rectangle 2"/>
          <p:cNvSpPr>
            <a:spLocks noGrp="1" noChangeArrowheads="1"/>
          </p:cNvSpPr>
          <p:nvPr>
            <p:ph type="title"/>
          </p:nvPr>
        </p:nvSpPr>
        <p:spPr/>
        <p:txBody>
          <a:bodyPr/>
          <a:lstStyle/>
          <a:p>
            <a:pPr eaLnBrk="1" hangingPunct="1"/>
            <a:r>
              <a:rPr lang="zh-CN" altLang="en-US"/>
              <a:t>访问控制</a:t>
            </a:r>
            <a:r>
              <a:rPr lang="en-US" altLang="zh-CN">
                <a:latin typeface="Arial" panose="020B0604020202020204" pitchFamily="34" charset="0"/>
              </a:rPr>
              <a:t>—</a:t>
            </a:r>
            <a:r>
              <a:rPr lang="zh-CN" altLang="en-US"/>
              <a:t>概述</a:t>
            </a:r>
          </a:p>
        </p:txBody>
      </p:sp>
      <p:sp>
        <p:nvSpPr>
          <p:cNvPr id="87044" name="Rectangle 3"/>
          <p:cNvSpPr>
            <a:spLocks noGrp="1" noChangeArrowheads="1"/>
          </p:cNvSpPr>
          <p:nvPr>
            <p:ph type="body" idx="1"/>
          </p:nvPr>
        </p:nvSpPr>
        <p:spPr/>
        <p:txBody>
          <a:bodyPr/>
          <a:lstStyle/>
          <a:p>
            <a:pPr eaLnBrk="1" hangingPunct="1">
              <a:lnSpc>
                <a:spcPct val="90000"/>
              </a:lnSpc>
            </a:pPr>
            <a:r>
              <a:rPr lang="en-US" altLang="zh-CN" sz="2800" b="1" dirty="0"/>
              <a:t>MAC</a:t>
            </a:r>
            <a:r>
              <a:rPr lang="zh-CN" altLang="en-US" sz="2800" b="1" dirty="0"/>
              <a:t>子层功能</a:t>
            </a:r>
          </a:p>
          <a:p>
            <a:pPr eaLnBrk="1" hangingPunct="1">
              <a:lnSpc>
                <a:spcPct val="90000"/>
              </a:lnSpc>
            </a:pPr>
            <a:r>
              <a:rPr lang="zh-CN" altLang="en-US" sz="2800" b="1" dirty="0"/>
              <a:t>确定由多个无线站点共享的无线信道的使用方式，也就是当信道空闲时，决定下一个该由谁传输数据</a:t>
            </a:r>
          </a:p>
          <a:p>
            <a:pPr eaLnBrk="1" hangingPunct="1">
              <a:lnSpc>
                <a:spcPct val="90000"/>
              </a:lnSpc>
            </a:pPr>
            <a:r>
              <a:rPr lang="zh-CN" altLang="en-US" sz="2800" b="1" dirty="0"/>
              <a:t>信道的传输能力被划分为一个个时槽（</a:t>
            </a:r>
            <a:r>
              <a:rPr lang="en-US" altLang="zh-CN" sz="2800" b="1" dirty="0"/>
              <a:t>time slot</a:t>
            </a:r>
            <a:r>
              <a:rPr lang="zh-CN" altLang="en-US" sz="2800" b="1" dirty="0"/>
              <a:t>），由访问控制来决定每个时槽由哪个无线站点或者接入点使用</a:t>
            </a:r>
          </a:p>
        </p:txBody>
      </p:sp>
    </p:spTree>
    <p:extLst>
      <p:ext uri="{BB962C8B-B14F-4D97-AF65-F5344CB8AC3E}">
        <p14:creationId xmlns:p14="http://schemas.microsoft.com/office/powerpoint/2010/main" val="13433907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E9D02E28-1F13-4C4D-86FC-BD2F3CC84748}" type="slidenum">
              <a:rPr lang="en-US" altLang="zh-CN" sz="1400" b="0"/>
              <a:pPr eaLnBrk="1" hangingPunct="1"/>
              <a:t>77</a:t>
            </a:fld>
            <a:endParaRPr lang="en-US" altLang="zh-CN" sz="1400" b="0"/>
          </a:p>
        </p:txBody>
      </p:sp>
      <p:sp>
        <p:nvSpPr>
          <p:cNvPr id="8196" name="Rectangle 2"/>
          <p:cNvSpPr>
            <a:spLocks noGrp="1" noChangeArrowheads="1"/>
          </p:cNvSpPr>
          <p:nvPr>
            <p:ph type="title"/>
          </p:nvPr>
        </p:nvSpPr>
        <p:spPr/>
        <p:txBody>
          <a:bodyPr/>
          <a:lstStyle/>
          <a:p>
            <a:pPr eaLnBrk="1" hangingPunct="1"/>
            <a:r>
              <a:rPr lang="zh-CN" altLang="en-US"/>
              <a:t>访问控制</a:t>
            </a:r>
            <a:r>
              <a:rPr lang="en-US" altLang="zh-CN">
                <a:latin typeface="Arial" panose="020B0604020202020204" pitchFamily="34" charset="0"/>
              </a:rPr>
              <a:t>—</a:t>
            </a:r>
            <a:r>
              <a:rPr lang="en-US" altLang="zh-CN"/>
              <a:t>CSMA/CA</a:t>
            </a:r>
          </a:p>
        </p:txBody>
      </p:sp>
      <p:sp>
        <p:nvSpPr>
          <p:cNvPr id="8197" name="Rectangle 3"/>
          <p:cNvSpPr>
            <a:spLocks noGrp="1" noChangeArrowheads="1"/>
          </p:cNvSpPr>
          <p:nvPr>
            <p:ph type="body" idx="1"/>
          </p:nvPr>
        </p:nvSpPr>
        <p:spPr>
          <a:xfrm>
            <a:off x="1182688" y="1844675"/>
            <a:ext cx="7772400" cy="979488"/>
          </a:xfrm>
        </p:spPr>
        <p:txBody>
          <a:bodyPr/>
          <a:lstStyle/>
          <a:p>
            <a:pPr eaLnBrk="1" hangingPunct="1">
              <a:lnSpc>
                <a:spcPct val="80000"/>
              </a:lnSpc>
            </a:pPr>
            <a:r>
              <a:rPr lang="en-US" altLang="zh-CN" sz="2400" b="1"/>
              <a:t>Why CSMA/CA?</a:t>
            </a:r>
          </a:p>
          <a:p>
            <a:pPr lvl="1" eaLnBrk="1" hangingPunct="1">
              <a:lnSpc>
                <a:spcPct val="80000"/>
              </a:lnSpc>
            </a:pPr>
            <a:r>
              <a:rPr lang="zh-CN" altLang="en-US" sz="2000" b="1"/>
              <a:t>以太网采用的是带冲突避免的载波侦听多路访问机制（</a:t>
            </a:r>
            <a:r>
              <a:rPr lang="en-US" altLang="zh-CN" sz="2000" b="1"/>
              <a:t>CSMA/CD)</a:t>
            </a:r>
          </a:p>
        </p:txBody>
      </p:sp>
      <p:sp>
        <p:nvSpPr>
          <p:cNvPr id="215045" name="AutoShape 5"/>
          <p:cNvSpPr>
            <a:spLocks noChangeArrowheads="1"/>
          </p:cNvSpPr>
          <p:nvPr/>
        </p:nvSpPr>
        <p:spPr bwMode="auto">
          <a:xfrm>
            <a:off x="1187450" y="2852738"/>
            <a:ext cx="6408738" cy="504825"/>
          </a:xfrm>
          <a:prstGeom prst="roundRect">
            <a:avLst>
              <a:gd name="adj" fmla="val 16667"/>
            </a:avLst>
          </a:prstGeom>
          <a:solidFill>
            <a:srgbClr val="EBF7FF"/>
          </a:solidFill>
          <a:ln w="9525">
            <a:solidFill>
              <a:srgbClr val="007A77"/>
            </a:solidFill>
            <a:round/>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2000">
                <a:latin typeface="Arial" panose="020B0604020202020204" pitchFamily="34" charset="0"/>
              </a:rPr>
              <a:t>CSMA/CD VS. CSMA/CA</a:t>
            </a:r>
          </a:p>
        </p:txBody>
      </p:sp>
      <p:graphicFrame>
        <p:nvGraphicFramePr>
          <p:cNvPr id="4098" name="Object 5"/>
          <p:cNvGraphicFramePr>
            <a:graphicFrameLocks noChangeAspect="1"/>
          </p:cNvGraphicFramePr>
          <p:nvPr/>
        </p:nvGraphicFramePr>
        <p:xfrm>
          <a:off x="5003800" y="3429000"/>
          <a:ext cx="2952750" cy="1887538"/>
        </p:xfrm>
        <a:graphic>
          <a:graphicData uri="http://schemas.openxmlformats.org/presentationml/2006/ole">
            <mc:AlternateContent xmlns:mc="http://schemas.openxmlformats.org/markup-compatibility/2006">
              <mc:Choice xmlns:v="urn:schemas-microsoft-com:vml" Requires="v">
                <p:oleObj spid="_x0000_s7205" name="Visio" r:id="rId3" imgW="2710967" imgH="1711414" progId="Visio.Drawing.11">
                  <p:embed/>
                </p:oleObj>
              </mc:Choice>
              <mc:Fallback>
                <p:oleObj name="Visio" r:id="rId3" imgW="2710967" imgH="1711414" progId="Visio.Drawing.11">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429000"/>
                        <a:ext cx="295275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6" name="Text Box 16"/>
          <p:cNvSpPr txBox="1">
            <a:spLocks noChangeArrowheads="1"/>
          </p:cNvSpPr>
          <p:nvPr/>
        </p:nvSpPr>
        <p:spPr bwMode="auto">
          <a:xfrm>
            <a:off x="250825" y="5308600"/>
            <a:ext cx="4176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latin typeface="Arial" panose="020B0604020202020204" pitchFamily="34" charset="0"/>
              </a:rPr>
              <a:t>有线：任何主机传输数据其它主机都能侦听得到</a:t>
            </a:r>
          </a:p>
        </p:txBody>
      </p:sp>
      <p:sp>
        <p:nvSpPr>
          <p:cNvPr id="215057" name="Text Box 17"/>
          <p:cNvSpPr txBox="1">
            <a:spLocks noChangeArrowheads="1"/>
          </p:cNvSpPr>
          <p:nvPr/>
        </p:nvSpPr>
        <p:spPr bwMode="auto">
          <a:xfrm>
            <a:off x="4787900" y="5373688"/>
            <a:ext cx="4248150" cy="119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latin typeface="Arial" panose="020B0604020202020204" pitchFamily="34" charset="0"/>
              </a:rPr>
              <a:t>无线：由于覆盖范围有限</a:t>
            </a:r>
          </a:p>
          <a:p>
            <a:pPr eaLnBrk="1" hangingPunct="1"/>
            <a:r>
              <a:rPr lang="en-US" altLang="zh-CN" sz="1800">
                <a:latin typeface="Arial" panose="020B0604020202020204" pitchFamily="34" charset="0"/>
              </a:rPr>
              <a:t>1</a:t>
            </a:r>
            <a:r>
              <a:rPr lang="zh-CN" altLang="en-US" sz="1800">
                <a:latin typeface="Arial" panose="020B0604020202020204" pitchFamily="34" charset="0"/>
              </a:rPr>
              <a:t>）</a:t>
            </a:r>
            <a:r>
              <a:rPr lang="en-US" altLang="zh-CN" sz="1800">
                <a:latin typeface="Arial" panose="020B0604020202020204" pitchFamily="34" charset="0"/>
              </a:rPr>
              <a:t>A</a:t>
            </a:r>
            <a:r>
              <a:rPr lang="zh-CN" altLang="en-US" sz="1800">
                <a:latin typeface="Arial" panose="020B0604020202020204" pitchFamily="34" charset="0"/>
              </a:rPr>
              <a:t>无法侦听到数据传输</a:t>
            </a:r>
            <a:r>
              <a:rPr lang="en-US" altLang="zh-CN" sz="1800">
                <a:latin typeface="Arial" panose="020B0604020202020204" pitchFamily="34" charset="0"/>
              </a:rPr>
              <a:t>--〉A CS</a:t>
            </a:r>
            <a:r>
              <a:rPr lang="zh-CN" altLang="en-US" sz="1800">
                <a:latin typeface="Arial" panose="020B0604020202020204" pitchFamily="34" charset="0"/>
              </a:rPr>
              <a:t>失败</a:t>
            </a:r>
          </a:p>
          <a:p>
            <a:pPr eaLnBrk="1" hangingPunct="1"/>
            <a:r>
              <a:rPr lang="en-US" altLang="zh-CN" sz="1800">
                <a:latin typeface="Arial" panose="020B0604020202020204" pitchFamily="34" charset="0"/>
              </a:rPr>
              <a:t>2</a:t>
            </a:r>
            <a:r>
              <a:rPr lang="zh-CN" altLang="en-US" sz="1800">
                <a:latin typeface="Arial" panose="020B0604020202020204" pitchFamily="34" charset="0"/>
              </a:rPr>
              <a:t>）</a:t>
            </a:r>
            <a:r>
              <a:rPr lang="en-US" altLang="zh-CN" sz="1800">
                <a:latin typeface="Arial" panose="020B0604020202020204" pitchFamily="34" charset="0"/>
              </a:rPr>
              <a:t>C</a:t>
            </a:r>
            <a:r>
              <a:rPr lang="zh-CN" altLang="en-US" sz="1800">
                <a:latin typeface="Arial" panose="020B0604020202020204" pitchFamily="34" charset="0"/>
              </a:rPr>
              <a:t>无法侦听到冲突</a:t>
            </a:r>
            <a:r>
              <a:rPr lang="en-US" altLang="zh-CN" sz="1800">
                <a:latin typeface="Arial" panose="020B0604020202020204" pitchFamily="34" charset="0"/>
              </a:rPr>
              <a:t>--〉C CD</a:t>
            </a:r>
            <a:r>
              <a:rPr lang="zh-CN" altLang="en-US" sz="1800">
                <a:latin typeface="Arial" panose="020B0604020202020204" pitchFamily="34" charset="0"/>
              </a:rPr>
              <a:t>失败</a:t>
            </a:r>
          </a:p>
        </p:txBody>
      </p:sp>
      <p:grpSp>
        <p:nvGrpSpPr>
          <p:cNvPr id="2" name="Group 20"/>
          <p:cNvGrpSpPr>
            <a:grpSpLocks/>
          </p:cNvGrpSpPr>
          <p:nvPr/>
        </p:nvGrpSpPr>
        <p:grpSpPr bwMode="auto">
          <a:xfrm>
            <a:off x="395288" y="3787775"/>
            <a:ext cx="3743325" cy="1309688"/>
            <a:chOff x="431" y="2658"/>
            <a:chExt cx="2358" cy="825"/>
          </a:xfrm>
        </p:grpSpPr>
        <p:pic>
          <p:nvPicPr>
            <p:cNvPr id="820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 y="2658"/>
              <a:ext cx="2268"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7"/>
            <p:cNvSpPr txBox="1">
              <a:spLocks noChangeArrowheads="1"/>
            </p:cNvSpPr>
            <p:nvPr/>
          </p:nvSpPr>
          <p:spPr bwMode="auto">
            <a:xfrm>
              <a:off x="431" y="3022"/>
              <a:ext cx="272" cy="237"/>
            </a:xfrm>
            <a:prstGeom prst="rect">
              <a:avLst/>
            </a:prstGeom>
            <a:solidFill>
              <a:schemeClr val="bg1"/>
            </a:solidFill>
            <a:ln w="9525" algn="ctr">
              <a:solidFill>
                <a:schemeClr val="bg1"/>
              </a:solidFill>
              <a:miter lim="800000"/>
              <a:headEnd/>
              <a:tailEnd/>
            </a:ln>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A</a:t>
              </a:r>
            </a:p>
          </p:txBody>
        </p:sp>
        <p:sp>
          <p:nvSpPr>
            <p:cNvPr id="8204" name="Text Box 18"/>
            <p:cNvSpPr txBox="1">
              <a:spLocks noChangeArrowheads="1"/>
            </p:cNvSpPr>
            <p:nvPr/>
          </p:nvSpPr>
          <p:spPr bwMode="auto">
            <a:xfrm>
              <a:off x="1247" y="3022"/>
              <a:ext cx="272" cy="237"/>
            </a:xfrm>
            <a:prstGeom prst="rect">
              <a:avLst/>
            </a:prstGeom>
            <a:solidFill>
              <a:schemeClr val="bg1"/>
            </a:solidFill>
            <a:ln w="9525" algn="ctr">
              <a:solidFill>
                <a:schemeClr val="bg1"/>
              </a:solidFill>
              <a:miter lim="800000"/>
              <a:headEnd/>
              <a:tailEnd/>
            </a:ln>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B</a:t>
              </a:r>
            </a:p>
          </p:txBody>
        </p:sp>
        <p:sp>
          <p:nvSpPr>
            <p:cNvPr id="8205" name="Text Box 19"/>
            <p:cNvSpPr txBox="1">
              <a:spLocks noChangeArrowheads="1"/>
            </p:cNvSpPr>
            <p:nvPr/>
          </p:nvSpPr>
          <p:spPr bwMode="auto">
            <a:xfrm>
              <a:off x="2154" y="3022"/>
              <a:ext cx="272" cy="237"/>
            </a:xfrm>
            <a:prstGeom prst="rect">
              <a:avLst/>
            </a:prstGeom>
            <a:solidFill>
              <a:schemeClr val="bg1"/>
            </a:solidFill>
            <a:ln w="9525" algn="ctr">
              <a:solidFill>
                <a:schemeClr val="bg1"/>
              </a:solidFill>
              <a:miter lim="800000"/>
              <a:headEnd/>
              <a:tailEnd/>
            </a:ln>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C</a:t>
              </a:r>
            </a:p>
          </p:txBody>
        </p:sp>
      </p:grpSp>
    </p:spTree>
    <p:extLst>
      <p:ext uri="{BB962C8B-B14F-4D97-AF65-F5344CB8AC3E}">
        <p14:creationId xmlns:p14="http://schemas.microsoft.com/office/powerpoint/2010/main" val="1378914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blinds(horizontal)">
                                      <p:cBhvr>
                                        <p:cTn id="7" dur="500"/>
                                        <p:tgtEl>
                                          <p:spTgt spid="215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5056"/>
                                        </p:tgtEl>
                                        <p:attrNameLst>
                                          <p:attrName>style.visibility</p:attrName>
                                        </p:attrNameLst>
                                      </p:cBhvr>
                                      <p:to>
                                        <p:strVal val="visible"/>
                                      </p:to>
                                    </p:set>
                                    <p:animEffect transition="in" filter="blinds(horizontal)">
                                      <p:cBhvr>
                                        <p:cTn id="15" dur="500"/>
                                        <p:tgtEl>
                                          <p:spTgt spid="2150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5057"/>
                                        </p:tgtEl>
                                        <p:attrNameLst>
                                          <p:attrName>style.visibility</p:attrName>
                                        </p:attrNameLst>
                                      </p:cBhvr>
                                      <p:to>
                                        <p:strVal val="visible"/>
                                      </p:to>
                                    </p:set>
                                    <p:animEffect transition="in" filter="blinds(horizontal)">
                                      <p:cBhvr>
                                        <p:cTn id="23" dur="500"/>
                                        <p:tgtEl>
                                          <p:spTgt spid="21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56" grpId="0"/>
      <p:bldP spid="2150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E05265CD-5958-48C7-8350-8DDEF46DEDC0}" type="slidenum">
              <a:rPr lang="en-US" altLang="zh-CN" sz="1400" b="0"/>
              <a:pPr eaLnBrk="1" hangingPunct="1"/>
              <a:t>78</a:t>
            </a:fld>
            <a:endParaRPr lang="en-US" altLang="zh-CN" sz="1400" b="0"/>
          </a:p>
        </p:txBody>
      </p:sp>
      <p:sp>
        <p:nvSpPr>
          <p:cNvPr id="90115" name="Rectangle 2"/>
          <p:cNvSpPr>
            <a:spLocks noGrp="1" noChangeArrowheads="1"/>
          </p:cNvSpPr>
          <p:nvPr>
            <p:ph type="title"/>
          </p:nvPr>
        </p:nvSpPr>
        <p:spPr/>
        <p:txBody>
          <a:bodyPr/>
          <a:lstStyle/>
          <a:p>
            <a:pPr eaLnBrk="1" hangingPunct="1"/>
            <a:r>
              <a:rPr lang="en-US" altLang="zh-CN" dirty="0"/>
              <a:t>CSMA/CA</a:t>
            </a:r>
            <a:r>
              <a:rPr lang="zh-CN" altLang="en-US" dirty="0"/>
              <a:t>（</a:t>
            </a:r>
            <a:r>
              <a:rPr lang="en-US" altLang="zh-CN" dirty="0"/>
              <a:t>1</a:t>
            </a:r>
            <a:r>
              <a:rPr lang="zh-CN" altLang="en-US" dirty="0"/>
              <a:t>）</a:t>
            </a:r>
          </a:p>
        </p:txBody>
      </p:sp>
      <p:sp>
        <p:nvSpPr>
          <p:cNvPr id="90116" name="Rectangle 3"/>
          <p:cNvSpPr>
            <a:spLocks noGrp="1" noChangeArrowheads="1"/>
          </p:cNvSpPr>
          <p:nvPr>
            <p:ph type="body" idx="1"/>
          </p:nvPr>
        </p:nvSpPr>
        <p:spPr/>
        <p:txBody>
          <a:bodyPr/>
          <a:lstStyle/>
          <a:p>
            <a:pPr eaLnBrk="1" hangingPunct="1">
              <a:lnSpc>
                <a:spcPct val="90000"/>
              </a:lnSpc>
            </a:pPr>
            <a:r>
              <a:rPr lang="zh-CN" altLang="en-US" sz="2800" b="1"/>
              <a:t>包括载波侦听和冲突避免两个过程</a:t>
            </a:r>
          </a:p>
          <a:p>
            <a:pPr lvl="1" eaLnBrk="1" hangingPunct="1">
              <a:lnSpc>
                <a:spcPct val="90000"/>
              </a:lnSpc>
            </a:pPr>
            <a:r>
              <a:rPr lang="zh-CN" altLang="en-US" sz="2400" b="1"/>
              <a:t>载波侦听 ：站点在发送帧之前侦听无线信道是否空闲，如果是，则</a:t>
            </a:r>
            <a:r>
              <a:rPr lang="zh-CN" altLang="en-US" sz="2400" b="1">
                <a:solidFill>
                  <a:srgbClr val="FF0000"/>
                </a:solidFill>
              </a:rPr>
              <a:t>进入冲突避免阶段</a:t>
            </a:r>
            <a:r>
              <a:rPr lang="zh-CN" altLang="en-US" sz="2400" b="1"/>
              <a:t>，如果当前信道忙，说明现在有其它站点正在传输数据，则延迟发送帧直到侦听到信道空闲 </a:t>
            </a:r>
          </a:p>
          <a:p>
            <a:pPr lvl="1" eaLnBrk="1" hangingPunct="1">
              <a:lnSpc>
                <a:spcPct val="90000"/>
              </a:lnSpc>
            </a:pPr>
            <a:r>
              <a:rPr lang="zh-CN" altLang="en-US" sz="2400" b="1"/>
              <a:t>冲突避免：站点在发送帧之前要先等待一个帧间间隔</a:t>
            </a:r>
            <a:r>
              <a:rPr lang="en-US" altLang="zh-CN" sz="2400" b="1"/>
              <a:t>IFS</a:t>
            </a:r>
            <a:r>
              <a:rPr lang="zh-CN" altLang="en-US" sz="2400" b="1"/>
              <a:t>（</a:t>
            </a:r>
            <a:r>
              <a:rPr lang="en-US" altLang="zh-CN" sz="2400" b="1"/>
              <a:t>InterFrame Spacing</a:t>
            </a:r>
            <a:r>
              <a:rPr lang="zh-CN" altLang="en-US" sz="2400" b="1"/>
              <a:t>），并且确保在</a:t>
            </a:r>
            <a:r>
              <a:rPr lang="en-US" altLang="zh-CN" sz="2400" b="1"/>
              <a:t>IFS</a:t>
            </a:r>
            <a:r>
              <a:rPr lang="zh-CN" altLang="en-US" sz="2400" b="1"/>
              <a:t>时间内信道空闲</a:t>
            </a:r>
          </a:p>
          <a:p>
            <a:pPr lvl="2" eaLnBrk="1" hangingPunct="1">
              <a:lnSpc>
                <a:spcPct val="90000"/>
              </a:lnSpc>
            </a:pPr>
            <a:r>
              <a:rPr lang="zh-CN" altLang="en-US" sz="2000" b="1"/>
              <a:t>为了防止多个站点在等待</a:t>
            </a:r>
            <a:r>
              <a:rPr lang="en-US" altLang="zh-CN" sz="2000" b="1"/>
              <a:t>IFS</a:t>
            </a:r>
            <a:r>
              <a:rPr lang="zh-CN" altLang="en-US" sz="2000" b="1"/>
              <a:t>时间后同时发送而导致冲突，与以太网类似，引入了一个随机退避算法来选择一个退避时间 （</a:t>
            </a:r>
            <a:r>
              <a:rPr lang="en-US" altLang="zh-CN" sz="2000" b="1"/>
              <a:t>backoff time</a:t>
            </a:r>
            <a:r>
              <a:rPr lang="zh-CN" altLang="en-US" sz="2000" b="1"/>
              <a:t>）</a:t>
            </a:r>
          </a:p>
        </p:txBody>
      </p:sp>
    </p:spTree>
    <p:extLst>
      <p:ext uri="{BB962C8B-B14F-4D97-AF65-F5344CB8AC3E}">
        <p14:creationId xmlns:p14="http://schemas.microsoft.com/office/powerpoint/2010/main" val="16664133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8149EDD-71D8-4028-87D6-A2D41E8B05BA}" type="slidenum">
              <a:rPr lang="en-US" altLang="zh-CN" sz="1400" b="0"/>
              <a:pPr eaLnBrk="1" hangingPunct="1"/>
              <a:t>79</a:t>
            </a:fld>
            <a:endParaRPr lang="en-US" altLang="zh-CN" sz="1400" b="0"/>
          </a:p>
        </p:txBody>
      </p:sp>
      <p:sp>
        <p:nvSpPr>
          <p:cNvPr id="9220" name="Rectangle 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21" name="Text Box 6"/>
          <p:cNvSpPr txBox="1">
            <a:spLocks noChangeArrowheads="1"/>
          </p:cNvSpPr>
          <p:nvPr/>
        </p:nvSpPr>
        <p:spPr bwMode="auto">
          <a:xfrm>
            <a:off x="2411413" y="115888"/>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a:solidFill>
                  <a:srgbClr val="0C0500"/>
                </a:solidFill>
                <a:latin typeface="Arial" panose="020B0604020202020204" pitchFamily="34" charset="0"/>
              </a:rPr>
              <a:t>具体流程</a:t>
            </a:r>
          </a:p>
        </p:txBody>
      </p:sp>
      <p:graphicFrame>
        <p:nvGraphicFramePr>
          <p:cNvPr id="51" name="Object 4"/>
          <p:cNvGraphicFramePr>
            <a:graphicFrameLocks noChangeAspect="1"/>
          </p:cNvGraphicFramePr>
          <p:nvPr/>
        </p:nvGraphicFramePr>
        <p:xfrm>
          <a:off x="539750" y="1185883"/>
          <a:ext cx="8280400" cy="4740275"/>
        </p:xfrm>
        <a:graphic>
          <a:graphicData uri="http://schemas.openxmlformats.org/presentationml/2006/ole">
            <mc:AlternateContent xmlns:mc="http://schemas.openxmlformats.org/markup-compatibility/2006">
              <mc:Choice xmlns:v="urn:schemas-microsoft-com:vml" Requires="v">
                <p:oleObj spid="_x0000_s8229" name="Visio" r:id="rId3" imgW="3926157" imgH="2351294" progId="Visio.Drawing.11">
                  <p:embed/>
                </p:oleObj>
              </mc:Choice>
              <mc:Fallback>
                <p:oleObj name="Visio" r:id="rId3" imgW="3926157" imgH="2351294" progId="Visio.Drawing.11">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85883"/>
                        <a:ext cx="8280400"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 name="直接连接符 51"/>
          <p:cNvCxnSpPr/>
          <p:nvPr/>
        </p:nvCxnSpPr>
        <p:spPr>
          <a:xfrm>
            <a:off x="1619250" y="1403370"/>
            <a:ext cx="0" cy="2663825"/>
          </a:xfrm>
          <a:prstGeom prst="line">
            <a:avLst/>
          </a:prstGeom>
          <a:noFill/>
          <a:ln w="28575" cap="flat" cmpd="sng" algn="ctr">
            <a:solidFill>
              <a:srgbClr val="FF0000"/>
            </a:solidFill>
            <a:prstDash val="solid"/>
          </a:ln>
          <a:effectLst/>
        </p:spPr>
      </p:cxnSp>
      <p:cxnSp>
        <p:nvCxnSpPr>
          <p:cNvPr id="53" name="直接连接符 52"/>
          <p:cNvCxnSpPr/>
          <p:nvPr/>
        </p:nvCxnSpPr>
        <p:spPr>
          <a:xfrm>
            <a:off x="1619250" y="4067195"/>
            <a:ext cx="1657350" cy="0"/>
          </a:xfrm>
          <a:prstGeom prst="line">
            <a:avLst/>
          </a:prstGeom>
          <a:noFill/>
          <a:ln w="28575" cap="flat" cmpd="sng" algn="ctr">
            <a:solidFill>
              <a:srgbClr val="FF0000"/>
            </a:solidFill>
            <a:prstDash val="solid"/>
          </a:ln>
          <a:effectLst/>
        </p:spPr>
      </p:cxnSp>
      <p:cxnSp>
        <p:nvCxnSpPr>
          <p:cNvPr id="54" name="直接连接符 53"/>
          <p:cNvCxnSpPr/>
          <p:nvPr/>
        </p:nvCxnSpPr>
        <p:spPr>
          <a:xfrm>
            <a:off x="3276600" y="4067195"/>
            <a:ext cx="0" cy="1800225"/>
          </a:xfrm>
          <a:prstGeom prst="line">
            <a:avLst/>
          </a:prstGeom>
          <a:noFill/>
          <a:ln w="28575" cap="flat" cmpd="sng" algn="ctr">
            <a:solidFill>
              <a:srgbClr val="FF0000"/>
            </a:solidFill>
            <a:prstDash val="solid"/>
          </a:ln>
          <a:effectLst/>
        </p:spPr>
      </p:cxnSp>
      <p:sp>
        <p:nvSpPr>
          <p:cNvPr id="55" name="TextBox 54"/>
          <p:cNvSpPr txBox="1">
            <a:spLocks noChangeArrowheads="1"/>
          </p:cNvSpPr>
          <p:nvPr/>
        </p:nvSpPr>
        <p:spPr bwMode="auto">
          <a:xfrm>
            <a:off x="2484438" y="5916633"/>
            <a:ext cx="1582737" cy="369887"/>
          </a:xfrm>
          <a:prstGeom prst="rect">
            <a:avLst/>
          </a:prstGeom>
          <a:solidFill>
            <a:srgbClr val="FFFFFF"/>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a:ln>
                  <a:noFill/>
                </a:ln>
                <a:solidFill>
                  <a:sysClr val="windowText" lastClr="000000"/>
                </a:solidFill>
                <a:effectLst/>
                <a:uLnTx/>
                <a:uFillTx/>
              </a:rPr>
              <a:t>信道始终空闲</a:t>
            </a:r>
          </a:p>
        </p:txBody>
      </p:sp>
      <p:cxnSp>
        <p:nvCxnSpPr>
          <p:cNvPr id="56" name="直接连接符 55"/>
          <p:cNvCxnSpPr/>
          <p:nvPr/>
        </p:nvCxnSpPr>
        <p:spPr>
          <a:xfrm>
            <a:off x="1835150" y="1462108"/>
            <a:ext cx="0" cy="1584325"/>
          </a:xfrm>
          <a:prstGeom prst="line">
            <a:avLst/>
          </a:prstGeom>
          <a:noFill/>
          <a:ln w="28575" cap="flat" cmpd="sng" algn="ctr">
            <a:solidFill>
              <a:srgbClr val="0070C0"/>
            </a:solidFill>
            <a:prstDash val="solid"/>
          </a:ln>
          <a:effectLst/>
        </p:spPr>
      </p:cxnSp>
      <p:cxnSp>
        <p:nvCxnSpPr>
          <p:cNvPr id="57" name="直接连接符 56"/>
          <p:cNvCxnSpPr/>
          <p:nvPr/>
        </p:nvCxnSpPr>
        <p:spPr>
          <a:xfrm>
            <a:off x="1835150" y="3046433"/>
            <a:ext cx="865188" cy="0"/>
          </a:xfrm>
          <a:prstGeom prst="line">
            <a:avLst/>
          </a:prstGeom>
          <a:noFill/>
          <a:ln w="28575" cap="flat" cmpd="sng" algn="ctr">
            <a:solidFill>
              <a:srgbClr val="0070C0"/>
            </a:solidFill>
            <a:prstDash val="solid"/>
          </a:ln>
          <a:effectLst/>
        </p:spPr>
      </p:cxnSp>
      <p:cxnSp>
        <p:nvCxnSpPr>
          <p:cNvPr id="58" name="直接连接符 57"/>
          <p:cNvCxnSpPr/>
          <p:nvPr/>
        </p:nvCxnSpPr>
        <p:spPr>
          <a:xfrm flipV="1">
            <a:off x="2700338" y="1822470"/>
            <a:ext cx="0" cy="1223963"/>
          </a:xfrm>
          <a:prstGeom prst="line">
            <a:avLst/>
          </a:prstGeom>
          <a:noFill/>
          <a:ln w="28575" cap="flat" cmpd="sng" algn="ctr">
            <a:solidFill>
              <a:srgbClr val="0070C0"/>
            </a:solidFill>
            <a:prstDash val="solid"/>
          </a:ln>
          <a:effectLst/>
        </p:spPr>
      </p:cxnSp>
      <p:cxnSp>
        <p:nvCxnSpPr>
          <p:cNvPr id="59" name="直接连接符 58"/>
          <p:cNvCxnSpPr/>
          <p:nvPr/>
        </p:nvCxnSpPr>
        <p:spPr>
          <a:xfrm>
            <a:off x="2700338" y="1822470"/>
            <a:ext cx="2447925" cy="0"/>
          </a:xfrm>
          <a:prstGeom prst="line">
            <a:avLst/>
          </a:prstGeom>
          <a:noFill/>
          <a:ln w="28575" cap="flat" cmpd="sng" algn="ctr">
            <a:solidFill>
              <a:srgbClr val="0070C0"/>
            </a:solidFill>
            <a:prstDash val="solid"/>
          </a:ln>
          <a:effectLst/>
        </p:spPr>
      </p:cxnSp>
      <p:cxnSp>
        <p:nvCxnSpPr>
          <p:cNvPr id="60" name="直接连接符 59"/>
          <p:cNvCxnSpPr/>
          <p:nvPr/>
        </p:nvCxnSpPr>
        <p:spPr>
          <a:xfrm>
            <a:off x="5148263" y="1822470"/>
            <a:ext cx="0" cy="2374900"/>
          </a:xfrm>
          <a:prstGeom prst="line">
            <a:avLst/>
          </a:prstGeom>
          <a:noFill/>
          <a:ln w="28575" cap="flat" cmpd="sng" algn="ctr">
            <a:solidFill>
              <a:srgbClr val="0070C0"/>
            </a:solidFill>
            <a:prstDash val="solid"/>
          </a:ln>
          <a:effectLst/>
        </p:spPr>
      </p:cxnSp>
      <p:cxnSp>
        <p:nvCxnSpPr>
          <p:cNvPr id="61" name="直接连接符 60"/>
          <p:cNvCxnSpPr/>
          <p:nvPr/>
        </p:nvCxnSpPr>
        <p:spPr>
          <a:xfrm>
            <a:off x="1835150" y="3046433"/>
            <a:ext cx="0" cy="863600"/>
          </a:xfrm>
          <a:prstGeom prst="line">
            <a:avLst/>
          </a:prstGeom>
          <a:noFill/>
          <a:ln w="28575" cap="flat" cmpd="sng" algn="ctr">
            <a:solidFill>
              <a:srgbClr val="0070C0"/>
            </a:solidFill>
            <a:prstDash val="solid"/>
          </a:ln>
          <a:effectLst/>
        </p:spPr>
      </p:cxnSp>
      <p:cxnSp>
        <p:nvCxnSpPr>
          <p:cNvPr id="62" name="直接连接符 61"/>
          <p:cNvCxnSpPr/>
          <p:nvPr/>
        </p:nvCxnSpPr>
        <p:spPr>
          <a:xfrm>
            <a:off x="1835150" y="3910033"/>
            <a:ext cx="1657350" cy="0"/>
          </a:xfrm>
          <a:prstGeom prst="line">
            <a:avLst/>
          </a:prstGeom>
          <a:noFill/>
          <a:ln w="28575" cap="flat" cmpd="sng" algn="ctr">
            <a:solidFill>
              <a:srgbClr val="0070C0"/>
            </a:solidFill>
            <a:prstDash val="solid"/>
          </a:ln>
          <a:effectLst/>
        </p:spPr>
      </p:cxnSp>
      <p:cxnSp>
        <p:nvCxnSpPr>
          <p:cNvPr id="63" name="直接连接符 62"/>
          <p:cNvCxnSpPr/>
          <p:nvPr/>
        </p:nvCxnSpPr>
        <p:spPr>
          <a:xfrm flipV="1">
            <a:off x="3492500" y="1822470"/>
            <a:ext cx="0" cy="2087563"/>
          </a:xfrm>
          <a:prstGeom prst="line">
            <a:avLst/>
          </a:prstGeom>
          <a:noFill/>
          <a:ln w="28575" cap="flat" cmpd="sng" algn="ctr">
            <a:solidFill>
              <a:srgbClr val="0070C0"/>
            </a:solidFill>
            <a:prstDash val="solid"/>
          </a:ln>
          <a:effectLst/>
        </p:spPr>
      </p:cxnSp>
      <p:sp>
        <p:nvSpPr>
          <p:cNvPr id="64" name="圆角矩形 63"/>
          <p:cNvSpPr/>
          <p:nvPr/>
        </p:nvSpPr>
        <p:spPr>
          <a:xfrm>
            <a:off x="4140200" y="1606570"/>
            <a:ext cx="1800225" cy="2735263"/>
          </a:xfrm>
          <a:prstGeom prst="roundRect">
            <a:avLst/>
          </a:prstGeom>
          <a:noFill/>
          <a:ln w="25400" cap="flat" cmpd="sng" algn="ctr">
            <a:solidFill>
              <a:srgbClr val="1F497D">
                <a:lumMod val="60000"/>
                <a:lumOff val="40000"/>
              </a:srgbClr>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rgbClr val="FFFFFF"/>
              </a:solidFill>
              <a:effectLst/>
              <a:uLnTx/>
              <a:uFillTx/>
              <a:latin typeface="Calibri"/>
              <a:ea typeface="宋体"/>
              <a:cs typeface="+mn-cs"/>
            </a:endParaRPr>
          </a:p>
        </p:txBody>
      </p:sp>
      <p:sp>
        <p:nvSpPr>
          <p:cNvPr id="65" name="TextBox 64"/>
          <p:cNvSpPr txBox="1"/>
          <p:nvPr/>
        </p:nvSpPr>
        <p:spPr>
          <a:xfrm>
            <a:off x="4356100" y="1077933"/>
            <a:ext cx="1584325" cy="584200"/>
          </a:xfrm>
          <a:prstGeom prst="rect">
            <a:avLst/>
          </a:prstGeom>
          <a:solidFill>
            <a:srgbClr val="FFFFFF">
              <a:alpha val="5098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srgbClr val="1F497D">
                    <a:lumMod val="60000"/>
                    <a:lumOff val="40000"/>
                  </a:srgbClr>
                </a:solidFill>
                <a:effectLst/>
                <a:uLnTx/>
                <a:uFillTx/>
              </a:rPr>
              <a:t>确保</a:t>
            </a:r>
            <a:r>
              <a:rPr kumimoji="0" lang="en-US" altLang="zh-CN" sz="1600" i="0" u="none" strike="noStrike" kern="0" cap="none" spc="0" normalizeH="0" baseline="0" noProof="0" dirty="0">
                <a:ln>
                  <a:noFill/>
                </a:ln>
                <a:solidFill>
                  <a:srgbClr val="1F497D">
                    <a:lumMod val="60000"/>
                    <a:lumOff val="40000"/>
                  </a:srgbClr>
                </a:solidFill>
                <a:effectLst/>
                <a:uLnTx/>
                <a:uFillTx/>
              </a:rPr>
              <a:t>IFS</a:t>
            </a:r>
            <a:r>
              <a:rPr kumimoji="0" lang="zh-CN" altLang="en-US" sz="1600" i="0" u="none" strike="noStrike" kern="0" cap="none" spc="0" normalizeH="0" baseline="0" noProof="0" dirty="0">
                <a:ln>
                  <a:noFill/>
                </a:ln>
                <a:solidFill>
                  <a:srgbClr val="1F497D">
                    <a:lumMod val="60000"/>
                    <a:lumOff val="40000"/>
                  </a:srgbClr>
                </a:solidFill>
                <a:effectLst/>
                <a:uLnTx/>
                <a:uFillTx/>
              </a:rPr>
              <a:t>时间内信道一直空闲</a:t>
            </a:r>
          </a:p>
        </p:txBody>
      </p:sp>
      <p:cxnSp>
        <p:nvCxnSpPr>
          <p:cNvPr id="66" name="直接连接符 65"/>
          <p:cNvCxnSpPr/>
          <p:nvPr/>
        </p:nvCxnSpPr>
        <p:spPr>
          <a:xfrm>
            <a:off x="5148263" y="4197370"/>
            <a:ext cx="0" cy="720725"/>
          </a:xfrm>
          <a:prstGeom prst="line">
            <a:avLst/>
          </a:prstGeom>
          <a:noFill/>
          <a:ln w="28575" cap="flat" cmpd="sng" algn="ctr">
            <a:solidFill>
              <a:srgbClr val="7030A0"/>
            </a:solidFill>
            <a:prstDash val="solid"/>
          </a:ln>
          <a:effectLst/>
        </p:spPr>
      </p:cxnSp>
      <p:cxnSp>
        <p:nvCxnSpPr>
          <p:cNvPr id="67" name="直接连接符 66"/>
          <p:cNvCxnSpPr/>
          <p:nvPr/>
        </p:nvCxnSpPr>
        <p:spPr>
          <a:xfrm>
            <a:off x="5148263" y="4918095"/>
            <a:ext cx="1439862" cy="0"/>
          </a:xfrm>
          <a:prstGeom prst="line">
            <a:avLst/>
          </a:prstGeom>
          <a:noFill/>
          <a:ln w="28575" cap="flat" cmpd="sng" algn="ctr">
            <a:solidFill>
              <a:srgbClr val="7030A0"/>
            </a:solidFill>
            <a:prstDash val="solid"/>
          </a:ln>
          <a:effectLst/>
        </p:spPr>
      </p:cxnSp>
      <p:cxnSp>
        <p:nvCxnSpPr>
          <p:cNvPr id="68" name="直接连接符 67"/>
          <p:cNvCxnSpPr/>
          <p:nvPr/>
        </p:nvCxnSpPr>
        <p:spPr>
          <a:xfrm flipV="1">
            <a:off x="6588125" y="3694133"/>
            <a:ext cx="0" cy="1223962"/>
          </a:xfrm>
          <a:prstGeom prst="line">
            <a:avLst/>
          </a:prstGeom>
          <a:noFill/>
          <a:ln w="28575" cap="flat" cmpd="sng" algn="ctr">
            <a:solidFill>
              <a:srgbClr val="7030A0"/>
            </a:solidFill>
            <a:prstDash val="solid"/>
          </a:ln>
          <a:effectLst/>
        </p:spPr>
      </p:cxnSp>
      <p:sp>
        <p:nvSpPr>
          <p:cNvPr id="69" name="圆角矩形 68"/>
          <p:cNvSpPr/>
          <p:nvPr/>
        </p:nvSpPr>
        <p:spPr>
          <a:xfrm>
            <a:off x="6011863" y="3046433"/>
            <a:ext cx="2881312" cy="2735262"/>
          </a:xfrm>
          <a:prstGeom prst="roundRect">
            <a:avLst/>
          </a:prstGeom>
          <a:noFill/>
          <a:ln w="25400" cap="flat" cmpd="sng" algn="ctr">
            <a:solidFill>
              <a:srgbClr val="AE4845">
                <a:lumMod val="60000"/>
                <a:lumOff val="40000"/>
              </a:srgbClr>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rgbClr val="FFFFFF"/>
              </a:solidFill>
              <a:effectLst/>
              <a:uLnTx/>
              <a:uFillTx/>
              <a:latin typeface="Calibri"/>
              <a:ea typeface="宋体"/>
              <a:cs typeface="+mn-cs"/>
            </a:endParaRPr>
          </a:p>
        </p:txBody>
      </p:sp>
      <p:sp>
        <p:nvSpPr>
          <p:cNvPr id="70" name="TextBox 69"/>
          <p:cNvSpPr txBox="1"/>
          <p:nvPr/>
        </p:nvSpPr>
        <p:spPr>
          <a:xfrm>
            <a:off x="6948488" y="2460645"/>
            <a:ext cx="1727200" cy="585788"/>
          </a:xfrm>
          <a:prstGeom prst="rect">
            <a:avLst/>
          </a:prstGeom>
          <a:solidFill>
            <a:srgbClr val="FFFFFF">
              <a:alpha val="5098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srgbClr val="AE4845">
                    <a:lumMod val="60000"/>
                    <a:lumOff val="40000"/>
                  </a:srgbClr>
                </a:solidFill>
                <a:effectLst/>
                <a:uLnTx/>
                <a:uFillTx/>
              </a:rPr>
              <a:t>确保总的空闲时隙数等于退避值</a:t>
            </a:r>
          </a:p>
        </p:txBody>
      </p:sp>
      <p:cxnSp>
        <p:nvCxnSpPr>
          <p:cNvPr id="71" name="直接连接符 70"/>
          <p:cNvCxnSpPr/>
          <p:nvPr/>
        </p:nvCxnSpPr>
        <p:spPr>
          <a:xfrm flipV="1">
            <a:off x="6588125" y="1246208"/>
            <a:ext cx="0" cy="2447925"/>
          </a:xfrm>
          <a:prstGeom prst="line">
            <a:avLst/>
          </a:prstGeom>
          <a:noFill/>
          <a:ln w="28575" cap="flat" cmpd="sng" algn="ctr">
            <a:solidFill>
              <a:srgbClr val="00B050"/>
            </a:solidFill>
            <a:prstDash val="solid"/>
          </a:ln>
          <a:effectLst/>
        </p:spPr>
      </p:cxnSp>
    </p:spTree>
    <p:extLst>
      <p:ext uri="{BB962C8B-B14F-4D97-AF65-F5344CB8AC3E}">
        <p14:creationId xmlns:p14="http://schemas.microsoft.com/office/powerpoint/2010/main" val="6024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downRight)">
                                      <p:cBhvr>
                                        <p:cTn id="7" dur="500"/>
                                        <p:tgtEl>
                                          <p:spTgt spid="5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trips(downRight)">
                                      <p:cBhvr>
                                        <p:cTn id="11" dur="500"/>
                                        <p:tgtEl>
                                          <p:spTgt spid="53"/>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trips(downRight)">
                                      <p:cBhvr>
                                        <p:cTn id="15" dur="500"/>
                                        <p:tgtEl>
                                          <p:spTgt spid="5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linds(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strips(downRight)">
                                      <p:cBhvr>
                                        <p:cTn id="24" dur="500"/>
                                        <p:tgtEl>
                                          <p:spTgt spid="56"/>
                                        </p:tgtEl>
                                      </p:cBhvr>
                                    </p:animEffect>
                                  </p:childTnLst>
                                </p:cTn>
                              </p:par>
                            </p:childTnLst>
                          </p:cTn>
                        </p:par>
                        <p:par>
                          <p:cTn id="25" fill="hold">
                            <p:stCondLst>
                              <p:cond delay="500"/>
                            </p:stCondLst>
                            <p:childTnLst>
                              <p:par>
                                <p:cTn id="26" presetID="18" presetClass="entr" presetSubtype="6"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strips(downRight)">
                                      <p:cBhvr>
                                        <p:cTn id="28" dur="500"/>
                                        <p:tgtEl>
                                          <p:spTgt spid="61"/>
                                        </p:tgtEl>
                                      </p:cBhvr>
                                    </p:animEffect>
                                  </p:childTnLst>
                                </p:cTn>
                              </p:par>
                              <p:par>
                                <p:cTn id="29" presetID="18" presetClass="entr" presetSubtype="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trips(downRight)">
                                      <p:cBhvr>
                                        <p:cTn id="31" dur="500"/>
                                        <p:tgtEl>
                                          <p:spTgt spid="57"/>
                                        </p:tgtEl>
                                      </p:cBhvr>
                                    </p:animEffect>
                                  </p:childTnLst>
                                </p:cTn>
                              </p:par>
                            </p:childTnLst>
                          </p:cTn>
                        </p:par>
                        <p:par>
                          <p:cTn id="32" fill="hold">
                            <p:stCondLst>
                              <p:cond delay="1000"/>
                            </p:stCondLst>
                            <p:childTnLst>
                              <p:par>
                                <p:cTn id="33" presetID="18" presetClass="entr" presetSubtype="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strips(downRight)">
                                      <p:cBhvr>
                                        <p:cTn id="35" dur="500"/>
                                        <p:tgtEl>
                                          <p:spTgt spid="62"/>
                                        </p:tgtEl>
                                      </p:cBhvr>
                                    </p:animEffect>
                                  </p:childTnLst>
                                </p:cTn>
                              </p:par>
                              <p:par>
                                <p:cTn id="36" presetID="18" presetClass="entr" presetSubtype="3"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strips(upRight)">
                                      <p:cBhvr>
                                        <p:cTn id="38" dur="500"/>
                                        <p:tgtEl>
                                          <p:spTgt spid="58"/>
                                        </p:tgtEl>
                                      </p:cBhvr>
                                    </p:animEffect>
                                  </p:childTnLst>
                                </p:cTn>
                              </p:par>
                            </p:childTnLst>
                          </p:cTn>
                        </p:par>
                        <p:par>
                          <p:cTn id="39" fill="hold">
                            <p:stCondLst>
                              <p:cond delay="1500"/>
                            </p:stCondLst>
                            <p:childTnLst>
                              <p:par>
                                <p:cTn id="40" presetID="18" presetClass="entr" presetSubtype="6"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strips(downRight)">
                                      <p:cBhvr>
                                        <p:cTn id="42" dur="500"/>
                                        <p:tgtEl>
                                          <p:spTgt spid="59"/>
                                        </p:tgtEl>
                                      </p:cBhvr>
                                    </p:animEffect>
                                  </p:childTnLst>
                                </p:cTn>
                              </p:par>
                              <p:par>
                                <p:cTn id="43" presetID="18" presetClass="entr" presetSubtype="3"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strips(upRight)">
                                      <p:cBhvr>
                                        <p:cTn id="45" dur="500"/>
                                        <p:tgtEl>
                                          <p:spTgt spid="63"/>
                                        </p:tgtEl>
                                      </p:cBhvr>
                                    </p:animEffect>
                                  </p:childTnLst>
                                </p:cTn>
                              </p:par>
                            </p:childTnLst>
                          </p:cTn>
                        </p:par>
                        <p:par>
                          <p:cTn id="46" fill="hold">
                            <p:stCondLst>
                              <p:cond delay="2000"/>
                            </p:stCondLst>
                            <p:childTnLst>
                              <p:par>
                                <p:cTn id="47" presetID="18" presetClass="entr" presetSubtype="6"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strips(downRight)">
                                      <p:cBhvr>
                                        <p:cTn id="49" dur="500"/>
                                        <p:tgtEl>
                                          <p:spTgt spid="6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linds(horizontal)">
                                      <p:cBhvr>
                                        <p:cTn id="54" dur="500"/>
                                        <p:tgtEl>
                                          <p:spTgt spid="6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linds(horizontal)">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strips(downRight)">
                                      <p:cBhvr>
                                        <p:cTn id="62" dur="500"/>
                                        <p:tgtEl>
                                          <p:spTgt spid="66"/>
                                        </p:tgtEl>
                                      </p:cBhvr>
                                    </p:animEffect>
                                  </p:childTnLst>
                                </p:cTn>
                              </p:par>
                            </p:childTnLst>
                          </p:cTn>
                        </p:par>
                        <p:par>
                          <p:cTn id="63" fill="hold">
                            <p:stCondLst>
                              <p:cond delay="500"/>
                            </p:stCondLst>
                            <p:childTnLst>
                              <p:par>
                                <p:cTn id="64" presetID="18" presetClass="entr" presetSubtype="3"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strips(upRight)">
                                      <p:cBhvr>
                                        <p:cTn id="66" dur="500"/>
                                        <p:tgtEl>
                                          <p:spTgt spid="67"/>
                                        </p:tgtEl>
                                      </p:cBhvr>
                                    </p:animEffect>
                                  </p:childTnLst>
                                </p:cTn>
                              </p:par>
                            </p:childTnLst>
                          </p:cTn>
                        </p:par>
                        <p:par>
                          <p:cTn id="67" fill="hold">
                            <p:stCondLst>
                              <p:cond delay="1000"/>
                            </p:stCondLst>
                            <p:childTnLst>
                              <p:par>
                                <p:cTn id="68" presetID="18" presetClass="entr" presetSubtype="3"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strips(upRight)">
                                      <p:cBhvr>
                                        <p:cTn id="70" dur="5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blinds(horizontal)">
                                      <p:cBhvr>
                                        <p:cTn id="75" dur="500"/>
                                        <p:tgtEl>
                                          <p:spTgt spid="6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linds(horizontal)">
                                      <p:cBhvr>
                                        <p:cTn id="78" dur="5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3" fill="hold" nodeType="click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strips(upRight)">
                                      <p:cBhvr>
                                        <p:cTn id="8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animBg="1"/>
      <p:bldP spid="65" grpId="0" animBg="1"/>
      <p:bldP spid="69"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2CC2081F-6BAD-4E1C-B86C-9C36EDE52AAC}" type="slidenum">
              <a:rPr lang="en-US" altLang="zh-CN" sz="1400" b="0"/>
              <a:pPr eaLnBrk="1" hangingPunct="1"/>
              <a:t>8</a:t>
            </a:fld>
            <a:endParaRPr lang="en-US" altLang="zh-CN" sz="1400" b="0"/>
          </a:p>
        </p:txBody>
      </p:sp>
      <p:sp>
        <p:nvSpPr>
          <p:cNvPr id="24579" name="Rectangle 2"/>
          <p:cNvSpPr>
            <a:spLocks noGrp="1" noChangeArrowheads="1"/>
          </p:cNvSpPr>
          <p:nvPr>
            <p:ph type="title"/>
          </p:nvPr>
        </p:nvSpPr>
        <p:spPr/>
        <p:txBody>
          <a:bodyPr/>
          <a:lstStyle/>
          <a:p>
            <a:pPr eaLnBrk="1" hangingPunct="1"/>
            <a:r>
              <a:rPr lang="zh-CN" altLang="en-US"/>
              <a:t>局域网参考模型</a:t>
            </a:r>
          </a:p>
        </p:txBody>
      </p:sp>
      <p:sp>
        <p:nvSpPr>
          <p:cNvPr id="24580" name="Rectangle 3"/>
          <p:cNvSpPr>
            <a:spLocks noGrp="1" noChangeArrowheads="1"/>
          </p:cNvSpPr>
          <p:nvPr>
            <p:ph type="body" idx="1"/>
          </p:nvPr>
        </p:nvSpPr>
        <p:spPr>
          <a:xfrm>
            <a:off x="1182688" y="2017713"/>
            <a:ext cx="7772400" cy="474662"/>
          </a:xfrm>
        </p:spPr>
        <p:txBody>
          <a:bodyPr/>
          <a:lstStyle/>
          <a:p>
            <a:pPr eaLnBrk="1" hangingPunct="1">
              <a:lnSpc>
                <a:spcPct val="80000"/>
              </a:lnSpc>
            </a:pPr>
            <a:r>
              <a:rPr lang="zh-CN" altLang="en-US" sz="2400" b="1"/>
              <a:t>也称为</a:t>
            </a:r>
            <a:r>
              <a:rPr lang="en-US" altLang="zh-CN" sz="2800" b="1"/>
              <a:t>IEEE 802</a:t>
            </a:r>
            <a:r>
              <a:rPr lang="zh-CN" altLang="en-US" sz="2800" b="1"/>
              <a:t>参考模型</a:t>
            </a:r>
          </a:p>
        </p:txBody>
      </p:sp>
      <p:sp>
        <p:nvSpPr>
          <p:cNvPr id="24581" name="AutoShape 5"/>
          <p:cNvSpPr>
            <a:spLocks noChangeArrowheads="1"/>
          </p:cNvSpPr>
          <p:nvPr/>
        </p:nvSpPr>
        <p:spPr bwMode="auto">
          <a:xfrm>
            <a:off x="1258888" y="5157788"/>
            <a:ext cx="6696075" cy="1150937"/>
          </a:xfrm>
          <a:prstGeom prst="roundRect">
            <a:avLst>
              <a:gd name="adj" fmla="val 16667"/>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buFont typeface="Wingdings" panose="05000000000000000000" pitchFamily="2" charset="2"/>
              <a:buChar char="ü"/>
            </a:pPr>
            <a:r>
              <a:rPr lang="zh-CN" altLang="en-US" sz="1800">
                <a:latin typeface="Arial" panose="020B0604020202020204" pitchFamily="34" charset="0"/>
              </a:rPr>
              <a:t>物理层对应着</a:t>
            </a:r>
            <a:r>
              <a:rPr lang="en-US" altLang="zh-CN" sz="1800">
                <a:latin typeface="Arial" panose="020B0604020202020204" pitchFamily="34" charset="0"/>
              </a:rPr>
              <a:t>OSI</a:t>
            </a:r>
            <a:r>
              <a:rPr lang="zh-CN" altLang="en-US" sz="1800">
                <a:latin typeface="Arial" panose="020B0604020202020204" pitchFamily="34" charset="0"/>
              </a:rPr>
              <a:t>参考模型的物理层</a:t>
            </a:r>
          </a:p>
          <a:p>
            <a:pPr lvl="1" eaLnBrk="1" hangingPunct="1">
              <a:spcBef>
                <a:spcPct val="0"/>
              </a:spcBef>
              <a:buFont typeface="Wingdings" panose="05000000000000000000" pitchFamily="2" charset="2"/>
              <a:buChar char="ü"/>
            </a:pPr>
            <a:r>
              <a:rPr lang="zh-CN" altLang="en-US" sz="1800">
                <a:latin typeface="Arial" panose="020B0604020202020204" pitchFamily="34" charset="0"/>
              </a:rPr>
              <a:t>对传输介质和拓扑的规定 </a:t>
            </a:r>
          </a:p>
          <a:p>
            <a:pPr eaLnBrk="1" hangingPunct="1">
              <a:spcBef>
                <a:spcPct val="0"/>
              </a:spcBef>
              <a:buFont typeface="Wingdings" panose="05000000000000000000" pitchFamily="2" charset="2"/>
              <a:buChar char="ü"/>
            </a:pPr>
            <a:r>
              <a:rPr lang="en-US" altLang="zh-CN" sz="1800">
                <a:latin typeface="Arial" panose="020B0604020202020204" pitchFamily="34" charset="0"/>
              </a:rPr>
              <a:t>OSI</a:t>
            </a:r>
            <a:r>
              <a:rPr lang="zh-CN" altLang="en-US" sz="1800">
                <a:latin typeface="Arial" panose="020B0604020202020204" pitchFamily="34" charset="0"/>
              </a:rPr>
              <a:t>参考模型的数据链路层被划分为两个子层，即逻辑链路控制</a:t>
            </a:r>
            <a:r>
              <a:rPr lang="en-US" altLang="zh-CN" sz="1800">
                <a:latin typeface="Arial" panose="020B0604020202020204" pitchFamily="34" charset="0"/>
              </a:rPr>
              <a:t>(LLC)</a:t>
            </a:r>
            <a:r>
              <a:rPr lang="zh-CN" altLang="en-US" sz="1800">
                <a:latin typeface="Arial" panose="020B0604020202020204" pitchFamily="34" charset="0"/>
              </a:rPr>
              <a:t>子层和介质访问控制</a:t>
            </a:r>
            <a:r>
              <a:rPr lang="en-US" altLang="zh-CN" sz="1800">
                <a:latin typeface="Arial" panose="020B0604020202020204" pitchFamily="34" charset="0"/>
              </a:rPr>
              <a:t>(MAC)</a:t>
            </a:r>
            <a:r>
              <a:rPr lang="zh-CN" altLang="en-US" sz="1800">
                <a:latin typeface="Arial" panose="020B0604020202020204" pitchFamily="34" charset="0"/>
              </a:rPr>
              <a:t>子层</a:t>
            </a:r>
          </a:p>
        </p:txBody>
      </p:sp>
      <p:grpSp>
        <p:nvGrpSpPr>
          <p:cNvPr id="24582" name="Group 20"/>
          <p:cNvGrpSpPr>
            <a:grpSpLocks/>
          </p:cNvGrpSpPr>
          <p:nvPr/>
        </p:nvGrpSpPr>
        <p:grpSpPr bwMode="auto">
          <a:xfrm>
            <a:off x="827088" y="2420938"/>
            <a:ext cx="7704137" cy="2592387"/>
            <a:chOff x="839" y="1661"/>
            <a:chExt cx="4853" cy="1633"/>
          </a:xfrm>
        </p:grpSpPr>
        <p:grpSp>
          <p:nvGrpSpPr>
            <p:cNvPr id="24583" name="Group 5"/>
            <p:cNvGrpSpPr>
              <a:grpSpLocks/>
            </p:cNvGrpSpPr>
            <p:nvPr/>
          </p:nvGrpSpPr>
          <p:grpSpPr bwMode="auto">
            <a:xfrm>
              <a:off x="1112" y="1954"/>
              <a:ext cx="1005" cy="1104"/>
              <a:chOff x="1008" y="3024"/>
              <a:chExt cx="1248" cy="1104"/>
            </a:xfrm>
          </p:grpSpPr>
          <p:sp>
            <p:nvSpPr>
              <p:cNvPr id="24593" name="Rectangle 6"/>
              <p:cNvSpPr>
                <a:spLocks noChangeArrowheads="1"/>
              </p:cNvSpPr>
              <p:nvPr/>
            </p:nvSpPr>
            <p:spPr bwMode="auto">
              <a:xfrm>
                <a:off x="1008" y="3045"/>
                <a:ext cx="1248" cy="1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kumimoji="1" lang="en-US" altLang="zh-CN" b="0">
                  <a:solidFill>
                    <a:srgbClr val="000000"/>
                  </a:solidFill>
                  <a:latin typeface="Arial Narrow" panose="020B0606020202030204" pitchFamily="34" charset="0"/>
                </a:endParaRPr>
              </a:p>
              <a:p>
                <a:pPr algn="ctr" eaLnBrk="1" hangingPunct="1">
                  <a:spcBef>
                    <a:spcPct val="0"/>
                  </a:spcBef>
                </a:pPr>
                <a:r>
                  <a:rPr kumimoji="1" lang="zh-CN" altLang="en-US" b="0">
                    <a:solidFill>
                      <a:srgbClr val="000000"/>
                    </a:solidFill>
                    <a:latin typeface="Arial Narrow" panose="020B0606020202030204" pitchFamily="34" charset="0"/>
                  </a:rPr>
                  <a:t>数据链路层</a:t>
                </a:r>
              </a:p>
              <a:p>
                <a:pPr algn="ctr" eaLnBrk="1" hangingPunct="1">
                  <a:spcBef>
                    <a:spcPct val="0"/>
                  </a:spcBef>
                </a:pPr>
                <a:endParaRPr kumimoji="1" lang="zh-CN" altLang="en-US" b="0">
                  <a:solidFill>
                    <a:srgbClr val="000000"/>
                  </a:solidFill>
                  <a:latin typeface="Arial Narrow" panose="020B0606020202030204" pitchFamily="34" charset="0"/>
                </a:endParaRPr>
              </a:p>
              <a:p>
                <a:pPr algn="ctr" eaLnBrk="1" hangingPunct="1">
                  <a:spcBef>
                    <a:spcPct val="0"/>
                  </a:spcBef>
                </a:pPr>
                <a:r>
                  <a:rPr kumimoji="1" lang="zh-CN" altLang="en-US" b="0">
                    <a:solidFill>
                      <a:srgbClr val="000000"/>
                    </a:solidFill>
                    <a:latin typeface="Arial Narrow" panose="020B0606020202030204" pitchFamily="34" charset="0"/>
                  </a:rPr>
                  <a:t>物理层</a:t>
                </a:r>
              </a:p>
            </p:txBody>
          </p:sp>
          <p:sp>
            <p:nvSpPr>
              <p:cNvPr id="24594" name="Line 7"/>
              <p:cNvSpPr>
                <a:spLocks noChangeShapeType="1"/>
              </p:cNvSpPr>
              <p:nvPr/>
            </p:nvSpPr>
            <p:spPr bwMode="auto">
              <a:xfrm>
                <a:off x="1008" y="3024"/>
                <a:ext cx="1248"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4595" name="Line 8"/>
              <p:cNvSpPr>
                <a:spLocks noChangeShapeType="1"/>
              </p:cNvSpPr>
              <p:nvPr/>
            </p:nvSpPr>
            <p:spPr bwMode="auto">
              <a:xfrm>
                <a:off x="1008" y="3696"/>
                <a:ext cx="1248"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grpSp>
        <p:sp>
          <p:nvSpPr>
            <p:cNvPr id="24584" name="Rectangle 9"/>
            <p:cNvSpPr>
              <a:spLocks noChangeArrowheads="1"/>
            </p:cNvSpPr>
            <p:nvPr/>
          </p:nvSpPr>
          <p:spPr bwMode="auto">
            <a:xfrm>
              <a:off x="2837" y="1954"/>
              <a:ext cx="951" cy="1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kumimoji="1" lang="en-US" altLang="zh-CN" sz="2000" b="0">
                  <a:solidFill>
                    <a:srgbClr val="000000"/>
                  </a:solidFill>
                  <a:latin typeface="Arial Narrow" panose="020B0606020202030204" pitchFamily="34" charset="0"/>
                </a:rPr>
                <a:t>LLC</a:t>
              </a:r>
            </a:p>
            <a:p>
              <a:pPr algn="ctr" eaLnBrk="1" hangingPunct="1">
                <a:spcBef>
                  <a:spcPct val="0"/>
                </a:spcBef>
              </a:pPr>
              <a:endParaRPr kumimoji="1" lang="en-US" altLang="zh-CN" sz="2000" b="0">
                <a:solidFill>
                  <a:srgbClr val="000000"/>
                </a:solidFill>
                <a:latin typeface="Arial Narrow" panose="020B0606020202030204" pitchFamily="34" charset="0"/>
              </a:endParaRPr>
            </a:p>
            <a:p>
              <a:pPr algn="ctr" eaLnBrk="1" hangingPunct="1">
                <a:spcBef>
                  <a:spcPct val="0"/>
                </a:spcBef>
              </a:pPr>
              <a:r>
                <a:rPr kumimoji="1" lang="en-US" altLang="zh-CN" sz="2000" b="0">
                  <a:solidFill>
                    <a:srgbClr val="000000"/>
                  </a:solidFill>
                  <a:latin typeface="Arial Narrow" panose="020B0606020202030204" pitchFamily="34" charset="0"/>
                </a:rPr>
                <a:t>MAC</a:t>
              </a:r>
            </a:p>
            <a:p>
              <a:pPr algn="ctr" eaLnBrk="1" hangingPunct="1">
                <a:spcBef>
                  <a:spcPct val="0"/>
                </a:spcBef>
              </a:pPr>
              <a:endParaRPr kumimoji="1" lang="en-US" altLang="zh-CN" sz="2000" b="0">
                <a:solidFill>
                  <a:srgbClr val="000000"/>
                </a:solidFill>
                <a:latin typeface="Arial Narrow" panose="020B0606020202030204" pitchFamily="34" charset="0"/>
              </a:endParaRPr>
            </a:p>
            <a:p>
              <a:pPr algn="ctr" eaLnBrk="1" hangingPunct="1">
                <a:spcBef>
                  <a:spcPct val="0"/>
                </a:spcBef>
              </a:pPr>
              <a:r>
                <a:rPr kumimoji="1" lang="zh-CN" altLang="en-US" sz="2000" b="0">
                  <a:solidFill>
                    <a:srgbClr val="000000"/>
                  </a:solidFill>
                  <a:latin typeface="Arial Narrow" panose="020B0606020202030204" pitchFamily="34" charset="0"/>
                </a:rPr>
                <a:t>物理层</a:t>
              </a:r>
            </a:p>
          </p:txBody>
        </p:sp>
        <p:sp>
          <p:nvSpPr>
            <p:cNvPr id="24585" name="Line 10"/>
            <p:cNvSpPr>
              <a:spLocks noChangeShapeType="1"/>
            </p:cNvSpPr>
            <p:nvPr/>
          </p:nvSpPr>
          <p:spPr bwMode="auto">
            <a:xfrm>
              <a:off x="2837" y="2626"/>
              <a:ext cx="951" cy="1"/>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4586" name="Line 11"/>
            <p:cNvSpPr>
              <a:spLocks noChangeShapeType="1"/>
            </p:cNvSpPr>
            <p:nvPr/>
          </p:nvSpPr>
          <p:spPr bwMode="auto">
            <a:xfrm>
              <a:off x="2837" y="1954"/>
              <a:ext cx="951" cy="1"/>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4587" name="Line 12"/>
            <p:cNvSpPr>
              <a:spLocks noChangeShapeType="1"/>
            </p:cNvSpPr>
            <p:nvPr/>
          </p:nvSpPr>
          <p:spPr bwMode="auto">
            <a:xfrm>
              <a:off x="2837" y="2338"/>
              <a:ext cx="951" cy="1"/>
            </a:xfrm>
            <a:prstGeom prst="line">
              <a:avLst/>
            </a:prstGeom>
            <a:noFill/>
            <a:ln w="28575">
              <a:solidFill>
                <a:srgbClr val="00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4588" name="Line 13"/>
            <p:cNvSpPr>
              <a:spLocks noChangeShapeType="1"/>
            </p:cNvSpPr>
            <p:nvPr/>
          </p:nvSpPr>
          <p:spPr bwMode="auto">
            <a:xfrm>
              <a:off x="2109" y="2642"/>
              <a:ext cx="7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89" name="Line 14"/>
            <p:cNvSpPr>
              <a:spLocks noChangeShapeType="1"/>
            </p:cNvSpPr>
            <p:nvPr/>
          </p:nvSpPr>
          <p:spPr bwMode="auto">
            <a:xfrm>
              <a:off x="2109" y="1962"/>
              <a:ext cx="7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0" name="Text Box 15"/>
            <p:cNvSpPr txBox="1">
              <a:spLocks noChangeArrowheads="1"/>
            </p:cNvSpPr>
            <p:nvPr/>
          </p:nvSpPr>
          <p:spPr bwMode="auto">
            <a:xfrm>
              <a:off x="839" y="3063"/>
              <a:ext cx="1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OSI</a:t>
              </a:r>
              <a:r>
                <a:rPr lang="zh-CN" altLang="en-US" sz="1800">
                  <a:latin typeface="Arial" panose="020B0604020202020204" pitchFamily="34" charset="0"/>
                </a:rPr>
                <a:t>参考模型</a:t>
              </a:r>
            </a:p>
          </p:txBody>
        </p:sp>
        <p:sp>
          <p:nvSpPr>
            <p:cNvPr id="24591" name="Text Box 16"/>
            <p:cNvSpPr txBox="1">
              <a:spLocks noChangeArrowheads="1"/>
            </p:cNvSpPr>
            <p:nvPr/>
          </p:nvSpPr>
          <p:spPr bwMode="auto">
            <a:xfrm>
              <a:off x="2744" y="3063"/>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IEEE 802</a:t>
              </a:r>
              <a:r>
                <a:rPr lang="zh-CN" altLang="en-US" sz="1800">
                  <a:latin typeface="Arial" panose="020B0604020202020204" pitchFamily="34" charset="0"/>
                </a:rPr>
                <a:t>参考模型</a:t>
              </a:r>
            </a:p>
          </p:txBody>
        </p:sp>
        <p:sp>
          <p:nvSpPr>
            <p:cNvPr id="24592" name="AutoShape 17"/>
            <p:cNvSpPr>
              <a:spLocks noChangeArrowheads="1"/>
            </p:cNvSpPr>
            <p:nvPr/>
          </p:nvSpPr>
          <p:spPr bwMode="auto">
            <a:xfrm>
              <a:off x="3787" y="1661"/>
              <a:ext cx="1905" cy="953"/>
            </a:xfrm>
            <a:prstGeom prst="cloudCallout">
              <a:avLst>
                <a:gd name="adj1" fmla="val -46639"/>
                <a:gd name="adj2" fmla="val 7487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400">
                  <a:latin typeface="Arial" panose="020B0604020202020204" pitchFamily="34" charset="0"/>
                </a:rPr>
                <a:t>IEEE 802</a:t>
              </a:r>
              <a:r>
                <a:rPr lang="zh-CN" altLang="en-US" sz="1400">
                  <a:latin typeface="Arial" panose="020B0604020202020204" pitchFamily="34" charset="0"/>
                </a:rPr>
                <a:t>参考模型由</a:t>
              </a:r>
              <a:r>
                <a:rPr lang="en-US" altLang="zh-CN" sz="1400">
                  <a:latin typeface="Arial" panose="020B0604020202020204" pitchFamily="34" charset="0"/>
                </a:rPr>
                <a:t>IEEE 802</a:t>
              </a:r>
              <a:r>
                <a:rPr lang="zh-CN" altLang="en-US" sz="1400">
                  <a:latin typeface="Arial" panose="020B0604020202020204" pitchFamily="34" charset="0"/>
                </a:rPr>
                <a:t>委员会开发</a:t>
              </a:r>
              <a:r>
                <a:rPr lang="en-US" altLang="zh-CN" sz="1400">
                  <a:latin typeface="Arial" panose="020B0604020202020204" pitchFamily="34" charset="0"/>
                </a:rPr>
                <a:t>,</a:t>
              </a:r>
              <a:r>
                <a:rPr lang="zh-CN" altLang="en-US" sz="1400">
                  <a:latin typeface="Arial" panose="020B0604020202020204" pitchFamily="34" charset="0"/>
                </a:rPr>
                <a:t>并且被所有的制定</a:t>
              </a:r>
              <a:r>
                <a:rPr lang="en-US" altLang="zh-CN" sz="1400">
                  <a:latin typeface="Arial" panose="020B0604020202020204" pitchFamily="34" charset="0"/>
                </a:rPr>
                <a:t>LAN</a:t>
              </a:r>
              <a:r>
                <a:rPr lang="zh-CN" altLang="en-US" sz="1400">
                  <a:latin typeface="Arial" panose="020B0604020202020204" pitchFamily="34" charset="0"/>
                </a:rPr>
                <a:t>标准的组织所采用 </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D5A3C0D-2F60-4097-94FB-9C833E84EB47}" type="slidenum">
              <a:rPr lang="en-US" altLang="zh-CN" sz="1400" b="0"/>
              <a:pPr eaLnBrk="1" hangingPunct="1"/>
              <a:t>80</a:t>
            </a:fld>
            <a:endParaRPr lang="en-US" altLang="zh-CN" sz="1400" b="0"/>
          </a:p>
        </p:txBody>
      </p:sp>
      <p:sp>
        <p:nvSpPr>
          <p:cNvPr id="91139" name="Rectangle 2"/>
          <p:cNvSpPr>
            <a:spLocks noGrp="1" noChangeArrowheads="1"/>
          </p:cNvSpPr>
          <p:nvPr>
            <p:ph type="title"/>
          </p:nvPr>
        </p:nvSpPr>
        <p:spPr/>
        <p:txBody>
          <a:bodyPr/>
          <a:lstStyle/>
          <a:p>
            <a:pPr eaLnBrk="1" hangingPunct="1"/>
            <a:r>
              <a:rPr lang="en-US" altLang="zh-CN" dirty="0"/>
              <a:t>CSMA/CA</a:t>
            </a:r>
            <a:r>
              <a:rPr lang="zh-CN" altLang="en-US" dirty="0"/>
              <a:t>（</a:t>
            </a:r>
            <a:r>
              <a:rPr lang="en-US" altLang="zh-CN" dirty="0"/>
              <a:t>2</a:t>
            </a:r>
            <a:r>
              <a:rPr lang="zh-CN" altLang="en-US" dirty="0"/>
              <a:t>）</a:t>
            </a:r>
          </a:p>
        </p:txBody>
      </p:sp>
      <p:sp>
        <p:nvSpPr>
          <p:cNvPr id="91140" name="Rectangle 3"/>
          <p:cNvSpPr>
            <a:spLocks noGrp="1" noChangeArrowheads="1"/>
          </p:cNvSpPr>
          <p:nvPr>
            <p:ph type="body" idx="1"/>
          </p:nvPr>
        </p:nvSpPr>
        <p:spPr/>
        <p:txBody>
          <a:bodyPr/>
          <a:lstStyle/>
          <a:p>
            <a:pPr eaLnBrk="1" hangingPunct="1"/>
            <a:r>
              <a:rPr lang="zh-CN" altLang="en-US" b="1"/>
              <a:t>信道始终空闲</a:t>
            </a:r>
          </a:p>
          <a:p>
            <a:pPr eaLnBrk="1" hangingPunct="1"/>
            <a:endParaRPr lang="zh-CN" altLang="en-US" b="1"/>
          </a:p>
          <a:p>
            <a:pPr eaLnBrk="1" hangingPunct="1"/>
            <a:endParaRPr lang="zh-CN" altLang="en-US" b="1"/>
          </a:p>
          <a:p>
            <a:pPr eaLnBrk="1" hangingPunct="1"/>
            <a:endParaRPr lang="zh-CN" altLang="en-US" b="1"/>
          </a:p>
          <a:p>
            <a:pPr eaLnBrk="1" hangingPunct="1"/>
            <a:r>
              <a:rPr lang="zh-CN" altLang="en-US" b="1"/>
              <a:t>侦听到信道忙</a:t>
            </a:r>
            <a:endParaRPr lang="zh-CN" altLang="en-US"/>
          </a:p>
        </p:txBody>
      </p:sp>
      <p:sp>
        <p:nvSpPr>
          <p:cNvPr id="91141" name="Line 5"/>
          <p:cNvSpPr>
            <a:spLocks noChangeShapeType="1"/>
          </p:cNvSpPr>
          <p:nvPr/>
        </p:nvSpPr>
        <p:spPr bwMode="auto">
          <a:xfrm>
            <a:off x="1044575" y="3925888"/>
            <a:ext cx="6335713"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91142" name="Text Box 6"/>
          <p:cNvSpPr txBox="1">
            <a:spLocks noChangeArrowheads="1"/>
          </p:cNvSpPr>
          <p:nvPr/>
        </p:nvSpPr>
        <p:spPr bwMode="auto">
          <a:xfrm>
            <a:off x="7092950" y="407035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a:latin typeface="Arial" panose="020B0604020202020204" pitchFamily="34" charset="0"/>
              </a:rPr>
              <a:t>时间</a:t>
            </a:r>
          </a:p>
        </p:txBody>
      </p:sp>
      <p:sp>
        <p:nvSpPr>
          <p:cNvPr id="91143" name="Rectangle 7"/>
          <p:cNvSpPr>
            <a:spLocks noChangeArrowheads="1"/>
          </p:cNvSpPr>
          <p:nvPr/>
        </p:nvSpPr>
        <p:spPr bwMode="auto">
          <a:xfrm>
            <a:off x="2484438" y="3349625"/>
            <a:ext cx="1728787" cy="576263"/>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600">
                <a:latin typeface="Arial" panose="020B0604020202020204" pitchFamily="34" charset="0"/>
              </a:rPr>
              <a:t>Begin transmit frame</a:t>
            </a:r>
          </a:p>
        </p:txBody>
      </p:sp>
      <p:sp>
        <p:nvSpPr>
          <p:cNvPr id="91144" name="Line 8"/>
          <p:cNvSpPr>
            <a:spLocks noChangeShapeType="1"/>
          </p:cNvSpPr>
          <p:nvPr/>
        </p:nvSpPr>
        <p:spPr bwMode="auto">
          <a:xfrm flipV="1">
            <a:off x="1116013" y="2917825"/>
            <a:ext cx="0" cy="1008063"/>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91145" name="Line 9"/>
          <p:cNvSpPr>
            <a:spLocks noChangeShapeType="1"/>
          </p:cNvSpPr>
          <p:nvPr/>
        </p:nvSpPr>
        <p:spPr bwMode="auto">
          <a:xfrm flipV="1">
            <a:off x="2484438" y="2917825"/>
            <a:ext cx="0" cy="43180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91146" name="Line 10"/>
          <p:cNvSpPr>
            <a:spLocks noChangeShapeType="1"/>
          </p:cNvSpPr>
          <p:nvPr/>
        </p:nvSpPr>
        <p:spPr bwMode="auto">
          <a:xfrm>
            <a:off x="1116013" y="3133725"/>
            <a:ext cx="1368425" cy="0"/>
          </a:xfrm>
          <a:prstGeom prst="line">
            <a:avLst/>
          </a:prstGeom>
          <a:noFill/>
          <a:ln w="9525">
            <a:solidFill>
              <a:srgbClr val="007A77"/>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91147" name="Text Box 11"/>
          <p:cNvSpPr txBox="1">
            <a:spLocks noChangeArrowheads="1"/>
          </p:cNvSpPr>
          <p:nvPr/>
        </p:nvSpPr>
        <p:spPr bwMode="auto">
          <a:xfrm>
            <a:off x="1116013" y="277336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IFS</a:t>
            </a:r>
          </a:p>
        </p:txBody>
      </p:sp>
      <p:sp>
        <p:nvSpPr>
          <p:cNvPr id="91148" name="Line 12"/>
          <p:cNvSpPr>
            <a:spLocks noChangeShapeType="1"/>
          </p:cNvSpPr>
          <p:nvPr/>
        </p:nvSpPr>
        <p:spPr bwMode="auto">
          <a:xfrm>
            <a:off x="755650" y="6157913"/>
            <a:ext cx="6335713"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91149" name="Text Box 13"/>
          <p:cNvSpPr txBox="1">
            <a:spLocks noChangeArrowheads="1"/>
          </p:cNvSpPr>
          <p:nvPr/>
        </p:nvSpPr>
        <p:spPr bwMode="auto">
          <a:xfrm>
            <a:off x="6804025" y="6302375"/>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a:latin typeface="Arial" panose="020B0604020202020204" pitchFamily="34" charset="0"/>
              </a:rPr>
              <a:t>时间</a:t>
            </a:r>
          </a:p>
        </p:txBody>
      </p:sp>
      <p:sp>
        <p:nvSpPr>
          <p:cNvPr id="91150" name="Rectangle 14"/>
          <p:cNvSpPr>
            <a:spLocks noChangeArrowheads="1"/>
          </p:cNvSpPr>
          <p:nvPr/>
        </p:nvSpPr>
        <p:spPr bwMode="auto">
          <a:xfrm>
            <a:off x="5076825" y="5581650"/>
            <a:ext cx="1728788" cy="576263"/>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600">
                <a:latin typeface="Arial" panose="020B0604020202020204" pitchFamily="34" charset="0"/>
              </a:rPr>
              <a:t>Begin transmit frame</a:t>
            </a:r>
          </a:p>
        </p:txBody>
      </p:sp>
      <p:sp>
        <p:nvSpPr>
          <p:cNvPr id="91151" name="Line 15"/>
          <p:cNvSpPr>
            <a:spLocks noChangeShapeType="1"/>
          </p:cNvSpPr>
          <p:nvPr/>
        </p:nvSpPr>
        <p:spPr bwMode="auto">
          <a:xfrm flipV="1">
            <a:off x="3132138" y="5149850"/>
            <a:ext cx="0" cy="1008063"/>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91152" name="Line 16"/>
          <p:cNvSpPr>
            <a:spLocks noChangeShapeType="1"/>
          </p:cNvSpPr>
          <p:nvPr/>
        </p:nvSpPr>
        <p:spPr bwMode="auto">
          <a:xfrm flipV="1">
            <a:off x="4500563" y="5149850"/>
            <a:ext cx="0" cy="43180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91153" name="Line 17"/>
          <p:cNvSpPr>
            <a:spLocks noChangeShapeType="1"/>
          </p:cNvSpPr>
          <p:nvPr/>
        </p:nvSpPr>
        <p:spPr bwMode="auto">
          <a:xfrm>
            <a:off x="3132138" y="5365750"/>
            <a:ext cx="1368425" cy="0"/>
          </a:xfrm>
          <a:prstGeom prst="line">
            <a:avLst/>
          </a:prstGeom>
          <a:noFill/>
          <a:ln w="9525">
            <a:solidFill>
              <a:srgbClr val="007A77"/>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91154" name="Text Box 18"/>
          <p:cNvSpPr txBox="1">
            <a:spLocks noChangeArrowheads="1"/>
          </p:cNvSpPr>
          <p:nvPr/>
        </p:nvSpPr>
        <p:spPr bwMode="auto">
          <a:xfrm>
            <a:off x="3132138" y="50053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latin typeface="Arial" panose="020B0604020202020204" pitchFamily="34" charset="0"/>
              </a:rPr>
              <a:t>IFS</a:t>
            </a:r>
          </a:p>
        </p:txBody>
      </p:sp>
      <p:sp>
        <p:nvSpPr>
          <p:cNvPr id="91155" name="Rectangle 19"/>
          <p:cNvSpPr>
            <a:spLocks noChangeArrowheads="1"/>
          </p:cNvSpPr>
          <p:nvPr/>
        </p:nvSpPr>
        <p:spPr bwMode="auto">
          <a:xfrm>
            <a:off x="1404938" y="5580063"/>
            <a:ext cx="1728787" cy="576262"/>
          </a:xfrm>
          <a:prstGeom prst="rect">
            <a:avLst/>
          </a:prstGeom>
          <a:solidFill>
            <a:srgbClr val="EBF7FF"/>
          </a:solidFill>
          <a:ln w="9525" algn="ctr">
            <a:solidFill>
              <a:srgbClr val="007A77"/>
            </a:solidFill>
            <a:miter lim="800000"/>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600">
                <a:latin typeface="Arial" panose="020B0604020202020204" pitchFamily="34" charset="0"/>
              </a:rPr>
              <a:t>Busy Medium</a:t>
            </a:r>
          </a:p>
        </p:txBody>
      </p:sp>
      <p:sp>
        <p:nvSpPr>
          <p:cNvPr id="91156" name="Rectangle 20"/>
          <p:cNvSpPr>
            <a:spLocks noChangeArrowheads="1"/>
          </p:cNvSpPr>
          <p:nvPr/>
        </p:nvSpPr>
        <p:spPr bwMode="auto">
          <a:xfrm>
            <a:off x="4933950" y="5580063"/>
            <a:ext cx="142875" cy="576262"/>
          </a:xfrm>
          <a:prstGeom prst="rect">
            <a:avLst/>
          </a:prstGeom>
          <a:solidFill>
            <a:srgbClr val="3366FF"/>
          </a:solidFill>
          <a:ln w="9525" algn="ctr">
            <a:solidFill>
              <a:srgbClr val="0C0500"/>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a:latin typeface="Arial" panose="020B0604020202020204" pitchFamily="34" charset="0"/>
            </a:endParaRPr>
          </a:p>
        </p:txBody>
      </p:sp>
      <p:sp>
        <p:nvSpPr>
          <p:cNvPr id="91157" name="Rectangle 21"/>
          <p:cNvSpPr>
            <a:spLocks noChangeArrowheads="1"/>
          </p:cNvSpPr>
          <p:nvPr/>
        </p:nvSpPr>
        <p:spPr bwMode="auto">
          <a:xfrm>
            <a:off x="4789488" y="5580063"/>
            <a:ext cx="142875" cy="576262"/>
          </a:xfrm>
          <a:prstGeom prst="rect">
            <a:avLst/>
          </a:prstGeom>
          <a:solidFill>
            <a:srgbClr val="3366FF"/>
          </a:solidFill>
          <a:ln w="9525" algn="ctr">
            <a:solidFill>
              <a:srgbClr val="0C0500"/>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a:latin typeface="Arial" panose="020B0604020202020204" pitchFamily="34" charset="0"/>
            </a:endParaRPr>
          </a:p>
        </p:txBody>
      </p:sp>
      <p:sp>
        <p:nvSpPr>
          <p:cNvPr id="91158" name="Rectangle 22"/>
          <p:cNvSpPr>
            <a:spLocks noChangeArrowheads="1"/>
          </p:cNvSpPr>
          <p:nvPr/>
        </p:nvSpPr>
        <p:spPr bwMode="auto">
          <a:xfrm>
            <a:off x="4645025" y="5580063"/>
            <a:ext cx="142875" cy="576262"/>
          </a:xfrm>
          <a:prstGeom prst="rect">
            <a:avLst/>
          </a:prstGeom>
          <a:solidFill>
            <a:srgbClr val="3366FF"/>
          </a:solidFill>
          <a:ln w="9525" algn="ctr">
            <a:solidFill>
              <a:srgbClr val="0C0500"/>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a:latin typeface="Arial" panose="020B0604020202020204" pitchFamily="34" charset="0"/>
            </a:endParaRPr>
          </a:p>
        </p:txBody>
      </p:sp>
      <p:sp>
        <p:nvSpPr>
          <p:cNvPr id="91159" name="Rectangle 23"/>
          <p:cNvSpPr>
            <a:spLocks noChangeArrowheads="1"/>
          </p:cNvSpPr>
          <p:nvPr/>
        </p:nvSpPr>
        <p:spPr bwMode="auto">
          <a:xfrm>
            <a:off x="4500563" y="5580063"/>
            <a:ext cx="142875" cy="576262"/>
          </a:xfrm>
          <a:prstGeom prst="rect">
            <a:avLst/>
          </a:prstGeom>
          <a:solidFill>
            <a:srgbClr val="3366FF"/>
          </a:solidFill>
          <a:ln w="9525" algn="ctr">
            <a:solidFill>
              <a:srgbClr val="0C0500"/>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sz="1800">
              <a:latin typeface="Arial" panose="020B0604020202020204" pitchFamily="34" charset="0"/>
            </a:endParaRPr>
          </a:p>
        </p:txBody>
      </p:sp>
      <p:sp>
        <p:nvSpPr>
          <p:cNvPr id="91160" name="Text Box 24"/>
          <p:cNvSpPr txBox="1">
            <a:spLocks noChangeArrowheads="1"/>
          </p:cNvSpPr>
          <p:nvPr/>
        </p:nvSpPr>
        <p:spPr bwMode="auto">
          <a:xfrm>
            <a:off x="4356100" y="5076825"/>
            <a:ext cx="86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Arial" panose="020B0604020202020204" pitchFamily="34" charset="0"/>
              </a:rPr>
              <a:t>Slot time</a:t>
            </a:r>
          </a:p>
        </p:txBody>
      </p:sp>
    </p:spTree>
    <p:extLst>
      <p:ext uri="{BB962C8B-B14F-4D97-AF65-F5344CB8AC3E}">
        <p14:creationId xmlns:p14="http://schemas.microsoft.com/office/powerpoint/2010/main" val="18931905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CF4DCEFF-A2B6-40E9-A62F-39073E99145F}" type="slidenum">
              <a:rPr lang="en-US" altLang="zh-CN" sz="1400" b="0"/>
              <a:pPr eaLnBrk="1" hangingPunct="1"/>
              <a:t>81</a:t>
            </a:fld>
            <a:endParaRPr lang="en-US" altLang="zh-CN" sz="1400" b="0"/>
          </a:p>
        </p:txBody>
      </p:sp>
      <p:grpSp>
        <p:nvGrpSpPr>
          <p:cNvPr id="92163" name="Group 6"/>
          <p:cNvGrpSpPr>
            <a:grpSpLocks/>
          </p:cNvGrpSpPr>
          <p:nvPr/>
        </p:nvGrpSpPr>
        <p:grpSpPr bwMode="auto">
          <a:xfrm>
            <a:off x="1547813" y="4940810"/>
            <a:ext cx="6696075" cy="1872740"/>
            <a:chOff x="431" y="2548"/>
            <a:chExt cx="4218" cy="1708"/>
          </a:xfrm>
        </p:grpSpPr>
        <p:pic>
          <p:nvPicPr>
            <p:cNvPr id="921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2548"/>
              <a:ext cx="4218"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7" name="Rectangle 5"/>
            <p:cNvSpPr>
              <a:spLocks noChangeArrowheads="1"/>
            </p:cNvSpPr>
            <p:nvPr/>
          </p:nvSpPr>
          <p:spPr bwMode="auto">
            <a:xfrm>
              <a:off x="1519" y="2769"/>
              <a:ext cx="816" cy="56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600" dirty="0">
                  <a:latin typeface="Arial" panose="020B0604020202020204" pitchFamily="34" charset="0"/>
                </a:rPr>
                <a:t>介质空闲时间大于</a:t>
              </a:r>
              <a:r>
                <a:rPr lang="en-US" altLang="zh-CN" sz="1600" dirty="0">
                  <a:latin typeface="Arial" panose="020B0604020202020204" pitchFamily="34" charset="0"/>
                </a:rPr>
                <a:t>DIFS</a:t>
              </a:r>
              <a:r>
                <a:rPr lang="zh-CN" altLang="en-US" sz="1600" dirty="0">
                  <a:latin typeface="Arial" panose="020B0604020202020204" pitchFamily="34" charset="0"/>
                </a:rPr>
                <a:t>则直接访问</a:t>
              </a:r>
            </a:p>
          </p:txBody>
        </p:sp>
      </p:grpSp>
      <p:sp>
        <p:nvSpPr>
          <p:cNvPr id="92164" name="Rectangle 2"/>
          <p:cNvSpPr>
            <a:spLocks noGrp="1" noChangeArrowheads="1"/>
          </p:cNvSpPr>
          <p:nvPr>
            <p:ph type="title"/>
          </p:nvPr>
        </p:nvSpPr>
        <p:spPr/>
        <p:txBody>
          <a:bodyPr/>
          <a:lstStyle/>
          <a:p>
            <a:pPr eaLnBrk="1" hangingPunct="1"/>
            <a:r>
              <a:rPr lang="en-US" altLang="zh-CN" dirty="0"/>
              <a:t>CSMA/CA</a:t>
            </a:r>
            <a:r>
              <a:rPr lang="zh-CN" altLang="en-US" dirty="0"/>
              <a:t>（</a:t>
            </a:r>
            <a:r>
              <a:rPr lang="en-US" altLang="zh-CN" dirty="0"/>
              <a:t>3</a:t>
            </a:r>
            <a:r>
              <a:rPr lang="zh-CN" altLang="en-US" dirty="0"/>
              <a:t>）</a:t>
            </a:r>
          </a:p>
        </p:txBody>
      </p:sp>
      <p:sp>
        <p:nvSpPr>
          <p:cNvPr id="92165" name="Rectangle 3"/>
          <p:cNvSpPr>
            <a:spLocks noGrp="1" noChangeArrowheads="1"/>
          </p:cNvSpPr>
          <p:nvPr>
            <p:ph type="body" idx="1"/>
          </p:nvPr>
        </p:nvSpPr>
        <p:spPr>
          <a:xfrm>
            <a:off x="-35496" y="2017439"/>
            <a:ext cx="9144000" cy="2779713"/>
          </a:xfrm>
        </p:spPr>
        <p:txBody>
          <a:bodyPr/>
          <a:lstStyle/>
          <a:p>
            <a:pPr eaLnBrk="1" hangingPunct="1">
              <a:lnSpc>
                <a:spcPct val="90000"/>
              </a:lnSpc>
            </a:pPr>
            <a:r>
              <a:rPr lang="zh-CN" altLang="en-US" sz="2400" b="1" dirty="0"/>
              <a:t>帧间间隔（</a:t>
            </a:r>
            <a:r>
              <a:rPr lang="en-US" altLang="zh-CN" sz="2400" b="1" dirty="0"/>
              <a:t>IFS</a:t>
            </a:r>
            <a:r>
              <a:rPr lang="zh-CN" altLang="en-US" sz="2400" b="1" dirty="0"/>
              <a:t>）控制了发送帧之前的等待时间</a:t>
            </a:r>
          </a:p>
          <a:p>
            <a:pPr lvl="1" eaLnBrk="1" hangingPunct="1">
              <a:lnSpc>
                <a:spcPct val="90000"/>
              </a:lnSpc>
            </a:pPr>
            <a:r>
              <a:rPr lang="zh-CN" altLang="en-US" sz="2000" b="1" dirty="0"/>
              <a:t>不同类型的帧具有不同的</a:t>
            </a:r>
            <a:r>
              <a:rPr lang="en-US" altLang="zh-CN" sz="2000" b="1" dirty="0"/>
              <a:t>IFS</a:t>
            </a:r>
            <a:r>
              <a:rPr lang="zh-CN" altLang="en-US" sz="2000" b="1" dirty="0"/>
              <a:t>，确定了帧的发送优先级 </a:t>
            </a:r>
          </a:p>
          <a:p>
            <a:pPr lvl="1" eaLnBrk="1" hangingPunct="1">
              <a:lnSpc>
                <a:spcPct val="90000"/>
              </a:lnSpc>
              <a:buFont typeface="Wingdings" panose="05000000000000000000" pitchFamily="2" charset="2"/>
              <a:buNone/>
            </a:pPr>
            <a:r>
              <a:rPr lang="zh-CN" altLang="en-US" sz="2000" b="1" dirty="0"/>
              <a:t>    </a:t>
            </a:r>
            <a:r>
              <a:rPr lang="en-US" altLang="zh-CN" sz="2000" b="1" dirty="0">
                <a:solidFill>
                  <a:schemeClr val="hlink"/>
                </a:solidFill>
              </a:rPr>
              <a:t>IFS</a:t>
            </a:r>
            <a:r>
              <a:rPr lang="zh-CN" altLang="en-US" sz="2000" b="1" dirty="0">
                <a:solidFill>
                  <a:schemeClr val="hlink"/>
                </a:solidFill>
              </a:rPr>
              <a:t>越短</a:t>
            </a:r>
            <a:r>
              <a:rPr lang="zh-CN" altLang="en-US" sz="2000" b="1" dirty="0">
                <a:solidFill>
                  <a:schemeClr val="hlink"/>
                </a:solidFill>
                <a:sym typeface="Wingdings" panose="05000000000000000000" pitchFamily="2" charset="2"/>
              </a:rPr>
              <a:t>帧的优先级就越高</a:t>
            </a:r>
            <a:r>
              <a:rPr lang="zh-CN" altLang="en-US" sz="2000" b="1" dirty="0">
                <a:sym typeface="Wingdings" panose="05000000000000000000" pitchFamily="2" charset="2"/>
              </a:rPr>
              <a:t> </a:t>
            </a:r>
          </a:p>
          <a:p>
            <a:pPr eaLnBrk="1" hangingPunct="1">
              <a:lnSpc>
                <a:spcPct val="90000"/>
              </a:lnSpc>
            </a:pPr>
            <a:r>
              <a:rPr lang="zh-CN" altLang="en-US" sz="2400" b="1" dirty="0"/>
              <a:t>三种</a:t>
            </a:r>
            <a:r>
              <a:rPr lang="en-US" altLang="zh-CN" sz="2400" b="1" dirty="0"/>
              <a:t>IFS</a:t>
            </a:r>
          </a:p>
          <a:p>
            <a:pPr lvl="1" eaLnBrk="1" hangingPunct="1">
              <a:lnSpc>
                <a:spcPct val="90000"/>
              </a:lnSpc>
            </a:pPr>
            <a:r>
              <a:rPr lang="en-US" altLang="zh-CN" sz="2000" b="1" dirty="0"/>
              <a:t>SIFS</a:t>
            </a:r>
            <a:r>
              <a:rPr lang="zh-CN" altLang="en-US" sz="2000" b="1" dirty="0"/>
              <a:t>：</a:t>
            </a:r>
            <a:r>
              <a:rPr lang="en-US" altLang="zh-CN" sz="2000" b="1" dirty="0"/>
              <a:t>Short IFS</a:t>
            </a:r>
            <a:r>
              <a:rPr lang="zh-CN" altLang="en-US" sz="2000" b="1" dirty="0"/>
              <a:t>，最高优先级，</a:t>
            </a:r>
            <a:r>
              <a:rPr lang="zh-CN" altLang="en-US" sz="2000" b="1" dirty="0" smtClean="0"/>
              <a:t>用于</a:t>
            </a:r>
            <a:r>
              <a:rPr lang="en-US" altLang="zh-CN" sz="2000" b="1" dirty="0" smtClean="0"/>
              <a:t>ACK</a:t>
            </a:r>
            <a:r>
              <a:rPr lang="zh-CN" altLang="en-US" sz="2000" b="1" dirty="0"/>
              <a:t>等控制帧</a:t>
            </a:r>
          </a:p>
          <a:p>
            <a:pPr lvl="1" eaLnBrk="1" hangingPunct="1">
              <a:lnSpc>
                <a:spcPct val="90000"/>
              </a:lnSpc>
            </a:pPr>
            <a:r>
              <a:rPr lang="en-US" altLang="zh-CN" sz="2000" b="1" dirty="0"/>
              <a:t>PIFS</a:t>
            </a:r>
            <a:r>
              <a:rPr lang="zh-CN" altLang="en-US" sz="2000" b="1" dirty="0"/>
              <a:t>：</a:t>
            </a:r>
            <a:r>
              <a:rPr lang="en-US" altLang="zh-CN" sz="2000" b="1" dirty="0"/>
              <a:t>PCF IFS</a:t>
            </a:r>
            <a:r>
              <a:rPr lang="zh-CN" altLang="en-US" sz="2000" b="1" dirty="0"/>
              <a:t>，等于</a:t>
            </a:r>
            <a:r>
              <a:rPr lang="en-US" altLang="zh-CN" sz="2000" b="1" dirty="0"/>
              <a:t>SIFS+1</a:t>
            </a:r>
            <a:r>
              <a:rPr lang="zh-CN" altLang="en-US" sz="2000" b="1" dirty="0"/>
              <a:t>，中等优先级，用于</a:t>
            </a:r>
            <a:r>
              <a:rPr lang="en-US" altLang="zh-CN" sz="2000" b="1" dirty="0" smtClean="0"/>
              <a:t>PCF</a:t>
            </a:r>
            <a:r>
              <a:rPr lang="zh-CN" altLang="en-US" sz="2000" b="1" dirty="0" smtClean="0"/>
              <a:t>（点协调功能，轮询）操作</a:t>
            </a:r>
            <a:r>
              <a:rPr lang="zh-CN" altLang="en-US" sz="2000" b="1" dirty="0"/>
              <a:t>模式下的帧</a:t>
            </a:r>
          </a:p>
          <a:p>
            <a:pPr lvl="1" eaLnBrk="1" hangingPunct="1">
              <a:lnSpc>
                <a:spcPct val="90000"/>
              </a:lnSpc>
            </a:pPr>
            <a:r>
              <a:rPr lang="en-US" altLang="zh-CN" sz="2000" b="1" dirty="0"/>
              <a:t>DIFS</a:t>
            </a:r>
            <a:r>
              <a:rPr lang="zh-CN" altLang="en-US" sz="2000" b="1" dirty="0"/>
              <a:t>：</a:t>
            </a:r>
            <a:r>
              <a:rPr lang="en-US" altLang="zh-CN" sz="2000" b="1" dirty="0"/>
              <a:t>DCF IFS</a:t>
            </a:r>
            <a:r>
              <a:rPr lang="zh-CN" altLang="en-US" sz="2000" b="1" dirty="0"/>
              <a:t>，等于</a:t>
            </a:r>
            <a:r>
              <a:rPr lang="en-US" altLang="zh-CN" sz="2000" b="1" dirty="0"/>
              <a:t>SIFS+2</a:t>
            </a:r>
            <a:r>
              <a:rPr lang="zh-CN" altLang="en-US" sz="2000" b="1" dirty="0"/>
              <a:t>，最低优先级，用于</a:t>
            </a:r>
            <a:r>
              <a:rPr lang="en-US" altLang="zh-CN" sz="2000" b="1" dirty="0" smtClean="0"/>
              <a:t>DCF</a:t>
            </a:r>
            <a:r>
              <a:rPr lang="zh-CN" altLang="en-US" sz="2000" b="1" dirty="0" smtClean="0"/>
              <a:t>（分布式协调功能，</a:t>
            </a:r>
            <a:r>
              <a:rPr lang="en-US" altLang="zh-CN" sz="2000" b="1" dirty="0" smtClean="0"/>
              <a:t>CSMA/CA</a:t>
            </a:r>
            <a:r>
              <a:rPr lang="zh-CN" altLang="en-US" sz="2000" b="1" dirty="0" smtClean="0"/>
              <a:t>）操作</a:t>
            </a:r>
            <a:r>
              <a:rPr lang="zh-CN" altLang="en-US" sz="2000" b="1" dirty="0"/>
              <a:t>模式下的数据帧</a:t>
            </a:r>
          </a:p>
        </p:txBody>
      </p:sp>
    </p:spTree>
    <p:extLst>
      <p:ext uri="{BB962C8B-B14F-4D97-AF65-F5344CB8AC3E}">
        <p14:creationId xmlns:p14="http://schemas.microsoft.com/office/powerpoint/2010/main" val="37592223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3BA28A3-7266-4850-80AD-AF5AEA45A73C}" type="slidenum">
              <a:rPr lang="en-US" altLang="zh-CN" sz="1400" b="0"/>
              <a:pPr eaLnBrk="1" hangingPunct="1"/>
              <a:t>82</a:t>
            </a:fld>
            <a:endParaRPr lang="en-US" altLang="zh-CN" sz="1400" b="0"/>
          </a:p>
        </p:txBody>
      </p:sp>
      <p:sp>
        <p:nvSpPr>
          <p:cNvPr id="93187" name="Rectangle 2"/>
          <p:cNvSpPr>
            <a:spLocks noGrp="1" noChangeArrowheads="1"/>
          </p:cNvSpPr>
          <p:nvPr>
            <p:ph type="title"/>
          </p:nvPr>
        </p:nvSpPr>
        <p:spPr/>
        <p:txBody>
          <a:bodyPr/>
          <a:lstStyle/>
          <a:p>
            <a:pPr eaLnBrk="1" hangingPunct="1"/>
            <a:r>
              <a:rPr lang="en-US" altLang="zh-CN" dirty="0"/>
              <a:t>CSMA/CA</a:t>
            </a:r>
            <a:r>
              <a:rPr lang="zh-CN" altLang="en-US" dirty="0"/>
              <a:t>（</a:t>
            </a:r>
            <a:r>
              <a:rPr lang="en-US" altLang="zh-CN" dirty="0"/>
              <a:t>4</a:t>
            </a:r>
            <a:r>
              <a:rPr lang="zh-CN" altLang="en-US" dirty="0"/>
              <a:t>）</a:t>
            </a:r>
          </a:p>
        </p:txBody>
      </p:sp>
      <p:sp>
        <p:nvSpPr>
          <p:cNvPr id="93188" name="Rectangle 3"/>
          <p:cNvSpPr>
            <a:spLocks noGrp="1" noChangeArrowheads="1"/>
          </p:cNvSpPr>
          <p:nvPr>
            <p:ph type="body" idx="1"/>
          </p:nvPr>
        </p:nvSpPr>
        <p:spPr/>
        <p:txBody>
          <a:bodyPr/>
          <a:lstStyle/>
          <a:p>
            <a:pPr eaLnBrk="1" hangingPunct="1"/>
            <a:r>
              <a:rPr lang="zh-CN" altLang="en-US" sz="2800" b="1"/>
              <a:t>站点执行随机退避算法来确定退避时间</a:t>
            </a:r>
          </a:p>
          <a:p>
            <a:pPr lvl="1" eaLnBrk="1" hangingPunct="1"/>
            <a:r>
              <a:rPr lang="zh-CN" altLang="en-US" sz="2400" b="1"/>
              <a:t>从</a:t>
            </a:r>
            <a:r>
              <a:rPr lang="en-US" altLang="zh-CN" sz="2400" b="1"/>
              <a:t>0</a:t>
            </a:r>
            <a:r>
              <a:rPr lang="zh-CN" altLang="en-US" sz="2400" b="1"/>
              <a:t>到竞争窗口</a:t>
            </a:r>
            <a:r>
              <a:rPr lang="en-US" altLang="zh-CN" sz="2400" b="1"/>
              <a:t>CW</a:t>
            </a:r>
            <a:r>
              <a:rPr lang="zh-CN" altLang="en-US" sz="2400" b="1"/>
              <a:t>之间的随机选择一个值</a:t>
            </a:r>
            <a:r>
              <a:rPr lang="en-US" altLang="zh-CN" sz="2400" b="1"/>
              <a:t>r</a:t>
            </a:r>
            <a:r>
              <a:rPr lang="zh-CN" altLang="en-US" sz="2400" b="1"/>
              <a:t>，则退避时间为</a:t>
            </a:r>
            <a:r>
              <a:rPr lang="en-US" altLang="zh-CN" sz="2400" b="1"/>
              <a:t>r</a:t>
            </a:r>
            <a:r>
              <a:rPr lang="zh-CN" altLang="en-US" sz="2400" b="1"/>
              <a:t>倍的时槽</a:t>
            </a:r>
          </a:p>
          <a:p>
            <a:pPr eaLnBrk="1" hangingPunct="1"/>
            <a:r>
              <a:rPr lang="zh-CN" altLang="en-US" sz="2800" b="1"/>
              <a:t>竞争窗口</a:t>
            </a:r>
            <a:r>
              <a:rPr lang="en-US" altLang="zh-CN" sz="2800" b="1"/>
              <a:t>CW</a:t>
            </a:r>
            <a:r>
              <a:rPr lang="zh-CN" altLang="en-US" sz="2800" b="1"/>
              <a:t>（</a:t>
            </a:r>
            <a:r>
              <a:rPr lang="en-US" altLang="zh-CN" sz="2800" b="1"/>
              <a:t>Contention Window </a:t>
            </a:r>
            <a:r>
              <a:rPr lang="zh-CN" altLang="en-US" sz="2800" b="1"/>
              <a:t>）采用与以太网类似的指数退避算法来设置 </a:t>
            </a:r>
          </a:p>
          <a:p>
            <a:pPr lvl="1" eaLnBrk="1" hangingPunct="1"/>
            <a:r>
              <a:rPr lang="en-US" altLang="zh-CN" sz="2400" b="1"/>
              <a:t>CW</a:t>
            </a:r>
            <a:r>
              <a:rPr lang="zh-CN" altLang="en-US" sz="2400" b="1"/>
              <a:t>初始化为一个最小值</a:t>
            </a:r>
            <a:r>
              <a:rPr lang="en-US" altLang="zh-CN" sz="2400" b="1"/>
              <a:t>CWmin </a:t>
            </a:r>
          </a:p>
          <a:p>
            <a:pPr lvl="1" eaLnBrk="1" hangingPunct="1"/>
            <a:r>
              <a:rPr lang="zh-CN" altLang="en-US" sz="2400" b="1"/>
              <a:t>当发送方认为发送的帧发生冲突时将</a:t>
            </a:r>
            <a:r>
              <a:rPr lang="en-US" altLang="zh-CN" sz="2400" b="1"/>
              <a:t>CW</a:t>
            </a:r>
            <a:r>
              <a:rPr lang="zh-CN" altLang="en-US" sz="2400" b="1"/>
              <a:t>加倍增大，直到到达最大值</a:t>
            </a:r>
            <a:r>
              <a:rPr lang="en-US" altLang="zh-CN" sz="2400" b="1"/>
              <a:t>CWmax </a:t>
            </a:r>
          </a:p>
          <a:p>
            <a:pPr lvl="2" eaLnBrk="1" hangingPunct="1"/>
            <a:r>
              <a:rPr lang="zh-CN" altLang="en-US" sz="2000" b="1"/>
              <a:t>初始为</a:t>
            </a:r>
            <a:r>
              <a:rPr lang="en-US" altLang="zh-CN" sz="2000" b="1"/>
              <a:t>2</a:t>
            </a:r>
            <a:r>
              <a:rPr lang="en-US" altLang="zh-CN" sz="2000" b="1" baseline="30000"/>
              <a:t>k</a:t>
            </a:r>
            <a:r>
              <a:rPr lang="en-US" altLang="zh-CN" sz="2000" b="1"/>
              <a:t>-1</a:t>
            </a:r>
            <a:r>
              <a:rPr lang="zh-CN" altLang="en-US" sz="2000" b="1"/>
              <a:t>，下一次为</a:t>
            </a:r>
            <a:r>
              <a:rPr lang="en-US" altLang="zh-CN" sz="2000" b="1"/>
              <a:t>2</a:t>
            </a:r>
            <a:r>
              <a:rPr lang="en-US" altLang="zh-CN" sz="2000" b="1" baseline="30000"/>
              <a:t>k+1</a:t>
            </a:r>
            <a:r>
              <a:rPr lang="en-US" altLang="zh-CN" sz="2000" b="1"/>
              <a:t>-1</a:t>
            </a:r>
            <a:r>
              <a:rPr lang="zh-CN" altLang="en-US" sz="2000" b="1"/>
              <a:t>，</a:t>
            </a:r>
          </a:p>
        </p:txBody>
      </p:sp>
    </p:spTree>
    <p:extLst>
      <p:ext uri="{BB962C8B-B14F-4D97-AF65-F5344CB8AC3E}">
        <p14:creationId xmlns:p14="http://schemas.microsoft.com/office/powerpoint/2010/main" val="23550237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1FC53AE-6059-4016-B941-20E276C989E8}" type="slidenum">
              <a:rPr lang="en-US" altLang="zh-CN" sz="1400" b="0"/>
              <a:pPr eaLnBrk="1" hangingPunct="1"/>
              <a:t>83</a:t>
            </a:fld>
            <a:endParaRPr lang="en-US" altLang="zh-CN" sz="1400" b="0"/>
          </a:p>
        </p:txBody>
      </p:sp>
      <p:pic>
        <p:nvPicPr>
          <p:cNvPr id="942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47700"/>
            <a:ext cx="9070975"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4212" name="Rectangle 5"/>
          <p:cNvSpPr>
            <a:spLocks noChangeArrowheads="1"/>
          </p:cNvSpPr>
          <p:nvPr/>
        </p:nvSpPr>
        <p:spPr bwMode="auto">
          <a:xfrm>
            <a:off x="3708400" y="163513"/>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a:t>竞争窗口</a:t>
            </a:r>
            <a:r>
              <a:rPr lang="en-US" altLang="zh-CN"/>
              <a:t>CW</a:t>
            </a:r>
          </a:p>
        </p:txBody>
      </p:sp>
    </p:spTree>
    <p:extLst>
      <p:ext uri="{BB962C8B-B14F-4D97-AF65-F5344CB8AC3E}">
        <p14:creationId xmlns:p14="http://schemas.microsoft.com/office/powerpoint/2010/main" val="40893257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6F79226B-83E4-4717-AD2A-FE6FA8AB7BAA}" type="slidenum">
              <a:rPr lang="en-US" altLang="zh-CN" sz="1400" b="0"/>
              <a:pPr eaLnBrk="1" hangingPunct="1"/>
              <a:t>84</a:t>
            </a:fld>
            <a:endParaRPr lang="en-US" altLang="zh-CN" sz="1400" b="0"/>
          </a:p>
        </p:txBody>
      </p:sp>
      <p:sp>
        <p:nvSpPr>
          <p:cNvPr id="95235" name="Rectangle 2"/>
          <p:cNvSpPr>
            <a:spLocks noGrp="1" noChangeArrowheads="1"/>
          </p:cNvSpPr>
          <p:nvPr>
            <p:ph type="title"/>
          </p:nvPr>
        </p:nvSpPr>
        <p:spPr/>
        <p:txBody>
          <a:bodyPr/>
          <a:lstStyle/>
          <a:p>
            <a:pPr eaLnBrk="1" hangingPunct="1"/>
            <a:r>
              <a:rPr lang="zh-CN" altLang="en-US"/>
              <a:t>接收方确认</a:t>
            </a:r>
          </a:p>
        </p:txBody>
      </p:sp>
      <p:sp>
        <p:nvSpPr>
          <p:cNvPr id="95236" name="Rectangle 3"/>
          <p:cNvSpPr>
            <a:spLocks noGrp="1" noChangeArrowheads="1"/>
          </p:cNvSpPr>
          <p:nvPr>
            <p:ph type="body" idx="1"/>
          </p:nvPr>
        </p:nvSpPr>
        <p:spPr>
          <a:xfrm>
            <a:off x="1182688" y="2017713"/>
            <a:ext cx="7772400" cy="3571875"/>
          </a:xfrm>
        </p:spPr>
        <p:txBody>
          <a:bodyPr/>
          <a:lstStyle/>
          <a:p>
            <a:pPr eaLnBrk="1" hangingPunct="1">
              <a:lnSpc>
                <a:spcPct val="80000"/>
              </a:lnSpc>
            </a:pPr>
            <a:r>
              <a:rPr lang="zh-CN" altLang="en-US" sz="2400" b="1"/>
              <a:t>接收方发送</a:t>
            </a:r>
            <a:r>
              <a:rPr lang="en-US" altLang="zh-CN" sz="2400" b="1"/>
              <a:t>ACK</a:t>
            </a:r>
            <a:r>
              <a:rPr lang="zh-CN" altLang="en-US" sz="2400" b="1"/>
              <a:t>帧</a:t>
            </a:r>
          </a:p>
          <a:p>
            <a:pPr lvl="1" eaLnBrk="1" hangingPunct="1">
              <a:lnSpc>
                <a:spcPct val="80000"/>
              </a:lnSpc>
            </a:pPr>
            <a:r>
              <a:rPr lang="zh-CN" altLang="en-US" sz="2000" b="1"/>
              <a:t>接收方正确接收来自发送方的数据帧后发送</a:t>
            </a:r>
            <a:r>
              <a:rPr lang="en-US" altLang="zh-CN" sz="2000" b="1"/>
              <a:t>ACK</a:t>
            </a:r>
            <a:r>
              <a:rPr lang="zh-CN" altLang="en-US" sz="2000" b="1"/>
              <a:t>帧进行确认</a:t>
            </a:r>
          </a:p>
          <a:p>
            <a:pPr lvl="1" eaLnBrk="1" hangingPunct="1">
              <a:lnSpc>
                <a:spcPct val="80000"/>
              </a:lnSpc>
            </a:pPr>
            <a:r>
              <a:rPr lang="en-US" altLang="zh-CN" sz="2000" b="1"/>
              <a:t>ACK</a:t>
            </a:r>
            <a:r>
              <a:rPr lang="zh-CN" altLang="en-US" sz="2000" b="1"/>
              <a:t>帧不需要执行随机退避算法，而是直接等待一个</a:t>
            </a:r>
            <a:r>
              <a:rPr lang="en-US" altLang="zh-CN" sz="2000" b="1"/>
              <a:t>SIFS</a:t>
            </a:r>
            <a:r>
              <a:rPr lang="zh-CN" altLang="en-US" sz="2000" b="1"/>
              <a:t>时间后就发送 </a:t>
            </a:r>
          </a:p>
          <a:p>
            <a:pPr eaLnBrk="1" hangingPunct="1">
              <a:lnSpc>
                <a:spcPct val="80000"/>
              </a:lnSpc>
            </a:pPr>
            <a:r>
              <a:rPr lang="zh-CN" altLang="en-US" sz="2400" b="1"/>
              <a:t>发送方未收到</a:t>
            </a:r>
            <a:r>
              <a:rPr lang="en-US" altLang="zh-CN" sz="2400" b="1"/>
              <a:t>ACK</a:t>
            </a:r>
            <a:r>
              <a:rPr lang="zh-CN" altLang="en-US" sz="2400" b="1"/>
              <a:t>帧</a:t>
            </a:r>
          </a:p>
          <a:p>
            <a:pPr lvl="1" eaLnBrk="1" hangingPunct="1">
              <a:lnSpc>
                <a:spcPct val="80000"/>
              </a:lnSpc>
            </a:pPr>
            <a:r>
              <a:rPr lang="zh-CN" altLang="en-US" sz="2000" b="1"/>
              <a:t>发送方执行指数退避算法，将</a:t>
            </a:r>
            <a:r>
              <a:rPr lang="en-US" altLang="zh-CN" sz="2000" b="1"/>
              <a:t>CW</a:t>
            </a:r>
            <a:r>
              <a:rPr lang="zh-CN" altLang="en-US" sz="2000" b="1"/>
              <a:t>的值加倍，并且将重传计数器加</a:t>
            </a:r>
            <a:r>
              <a:rPr lang="en-US" altLang="zh-CN" sz="2000" b="1"/>
              <a:t>1</a:t>
            </a:r>
            <a:r>
              <a:rPr lang="zh-CN" altLang="en-US" sz="2000" b="1"/>
              <a:t>，然后重传数据帧，此时需要再次使用</a:t>
            </a:r>
            <a:r>
              <a:rPr lang="en-US" altLang="zh-CN" sz="2000" b="1"/>
              <a:t>CSMA/CA</a:t>
            </a:r>
            <a:r>
              <a:rPr lang="zh-CN" altLang="en-US" sz="2000" b="1"/>
              <a:t>机制竞争信道</a:t>
            </a:r>
          </a:p>
          <a:p>
            <a:pPr lvl="1" eaLnBrk="1" hangingPunct="1">
              <a:lnSpc>
                <a:spcPct val="80000"/>
              </a:lnSpc>
            </a:pPr>
            <a:r>
              <a:rPr lang="en-US" altLang="zh-CN" sz="2000" b="1"/>
              <a:t>CW</a:t>
            </a:r>
            <a:r>
              <a:rPr lang="zh-CN" altLang="en-US" sz="2000" b="1"/>
              <a:t>从</a:t>
            </a:r>
            <a:r>
              <a:rPr lang="en-US" altLang="zh-CN" sz="2000" b="1"/>
              <a:t>CWmin</a:t>
            </a:r>
            <a:r>
              <a:rPr lang="zh-CN" altLang="en-US" sz="2000" b="1"/>
              <a:t>开始，每次重传都将</a:t>
            </a:r>
            <a:r>
              <a:rPr lang="en-US" altLang="zh-CN" sz="2000" b="1"/>
              <a:t>CW</a:t>
            </a:r>
            <a:r>
              <a:rPr lang="zh-CN" altLang="en-US" sz="2000" b="1"/>
              <a:t>加倍，直到到达</a:t>
            </a:r>
            <a:r>
              <a:rPr lang="en-US" altLang="zh-CN" sz="2000" b="1"/>
              <a:t>CWmax </a:t>
            </a:r>
          </a:p>
          <a:p>
            <a:pPr lvl="1" eaLnBrk="1" hangingPunct="1">
              <a:lnSpc>
                <a:spcPct val="80000"/>
              </a:lnSpc>
            </a:pPr>
            <a:r>
              <a:rPr lang="zh-CN" altLang="en-US" sz="2000" b="1"/>
              <a:t>重传计数器到达一个设定的门限值时，发送方将放弃发送数据帧，并且返回一个错误 </a:t>
            </a:r>
          </a:p>
        </p:txBody>
      </p:sp>
      <p:sp>
        <p:nvSpPr>
          <p:cNvPr id="63493" name="AutoShape 5"/>
          <p:cNvSpPr>
            <a:spLocks noChangeArrowheads="1"/>
          </p:cNvSpPr>
          <p:nvPr/>
        </p:nvSpPr>
        <p:spPr bwMode="auto">
          <a:xfrm>
            <a:off x="900113" y="5300663"/>
            <a:ext cx="7343775" cy="1512887"/>
          </a:xfrm>
          <a:prstGeom prst="horizontalScroll">
            <a:avLst>
              <a:gd name="adj" fmla="val 12500"/>
            </a:avLst>
          </a:prstGeom>
          <a:solidFill>
            <a:schemeClr val="bg1"/>
          </a:solidFill>
          <a:ln w="9525">
            <a:solidFill>
              <a:schemeClr val="tx1"/>
            </a:solidFill>
            <a:round/>
            <a:headEnd/>
            <a:tailEnd/>
          </a:ln>
        </p:spPr>
        <p:txBody>
          <a:bodyPr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a:solidFill>
                  <a:srgbClr val="0C0500"/>
                </a:solidFill>
                <a:latin typeface="Arial" panose="020B0604020202020204" pitchFamily="34" charset="0"/>
              </a:rPr>
              <a:t>发送方用随机退避算法选择退避时间，也就是说从</a:t>
            </a:r>
            <a:r>
              <a:rPr lang="en-US" altLang="zh-CN" sz="1800">
                <a:solidFill>
                  <a:srgbClr val="0C0500"/>
                </a:solidFill>
                <a:latin typeface="Arial" panose="020B0604020202020204" pitchFamily="34" charset="0"/>
              </a:rPr>
              <a:t>0</a:t>
            </a:r>
            <a:r>
              <a:rPr lang="zh-CN" altLang="en-US" sz="1800">
                <a:solidFill>
                  <a:srgbClr val="0C0500"/>
                </a:solidFill>
                <a:latin typeface="Arial" panose="020B0604020202020204" pitchFamily="34" charset="0"/>
              </a:rPr>
              <a:t>到</a:t>
            </a:r>
            <a:r>
              <a:rPr lang="en-US" altLang="zh-CN" sz="1800">
                <a:solidFill>
                  <a:srgbClr val="0C0500"/>
                </a:solidFill>
                <a:latin typeface="Arial" panose="020B0604020202020204" pitchFamily="34" charset="0"/>
              </a:rPr>
              <a:t>CW</a:t>
            </a:r>
            <a:r>
              <a:rPr lang="zh-CN" altLang="en-US" sz="1800">
                <a:solidFill>
                  <a:srgbClr val="0C0500"/>
                </a:solidFill>
                <a:latin typeface="Arial" panose="020B0604020202020204" pitchFamily="34" charset="0"/>
              </a:rPr>
              <a:t>之间选择一个随机数</a:t>
            </a:r>
            <a:r>
              <a:rPr lang="en-US" altLang="zh-CN" sz="1800">
                <a:solidFill>
                  <a:srgbClr val="0C0500"/>
                </a:solidFill>
                <a:latin typeface="Arial" panose="020B0604020202020204" pitchFamily="34" charset="0"/>
              </a:rPr>
              <a:t>r</a:t>
            </a:r>
            <a:r>
              <a:rPr lang="zh-CN" altLang="en-US" sz="1800">
                <a:solidFill>
                  <a:srgbClr val="0C0500"/>
                </a:solidFill>
                <a:latin typeface="Arial" panose="020B0604020202020204" pitchFamily="34" charset="0"/>
              </a:rPr>
              <a:t>，退避时间即位</a:t>
            </a:r>
            <a:r>
              <a:rPr lang="en-US" altLang="zh-CN" sz="1800">
                <a:solidFill>
                  <a:srgbClr val="0C0500"/>
                </a:solidFill>
                <a:latin typeface="Arial" panose="020B0604020202020204" pitchFamily="34" charset="0"/>
              </a:rPr>
              <a:t>r</a:t>
            </a:r>
            <a:r>
              <a:rPr lang="zh-CN" altLang="en-US" sz="1800">
                <a:solidFill>
                  <a:srgbClr val="0C0500"/>
                </a:solidFill>
                <a:latin typeface="Arial" panose="020B0604020202020204" pitchFamily="34" charset="0"/>
              </a:rPr>
              <a:t>倍的时槽。而</a:t>
            </a:r>
            <a:r>
              <a:rPr lang="en-US" altLang="zh-CN" sz="1800">
                <a:solidFill>
                  <a:srgbClr val="0C0500"/>
                </a:solidFill>
                <a:latin typeface="Arial" panose="020B0604020202020204" pitchFamily="34" charset="0"/>
              </a:rPr>
              <a:t>CW</a:t>
            </a:r>
            <a:r>
              <a:rPr lang="zh-CN" altLang="en-US" sz="1800">
                <a:solidFill>
                  <a:srgbClr val="0C0500"/>
                </a:solidFill>
                <a:latin typeface="Arial" panose="020B0604020202020204" pitchFamily="34" charset="0"/>
              </a:rPr>
              <a:t>的确定采用的是指数退避算法，从</a:t>
            </a:r>
            <a:r>
              <a:rPr lang="en-US" altLang="zh-CN" sz="1800">
                <a:solidFill>
                  <a:srgbClr val="0C0500"/>
                </a:solidFill>
                <a:latin typeface="Arial" panose="020B0604020202020204" pitchFamily="34" charset="0"/>
              </a:rPr>
              <a:t>CWmin</a:t>
            </a:r>
            <a:r>
              <a:rPr lang="zh-CN" altLang="en-US" sz="1800">
                <a:solidFill>
                  <a:srgbClr val="0C0500"/>
                </a:solidFill>
                <a:latin typeface="Arial" panose="020B0604020202020204" pitchFamily="34" charset="0"/>
              </a:rPr>
              <a:t>开始，每次重传都加倍，直到到达</a:t>
            </a:r>
            <a:r>
              <a:rPr lang="en-US" altLang="zh-CN" sz="1800">
                <a:solidFill>
                  <a:srgbClr val="0C0500"/>
                </a:solidFill>
                <a:latin typeface="Arial" panose="020B0604020202020204" pitchFamily="34" charset="0"/>
              </a:rPr>
              <a:t>CWmax </a:t>
            </a:r>
          </a:p>
        </p:txBody>
      </p:sp>
    </p:spTree>
    <p:extLst>
      <p:ext uri="{BB962C8B-B14F-4D97-AF65-F5344CB8AC3E}">
        <p14:creationId xmlns:p14="http://schemas.microsoft.com/office/powerpoint/2010/main" val="3591007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3449F0A9-3A14-4528-956E-039FFE483653}" type="slidenum">
              <a:rPr lang="en-US" altLang="zh-CN" sz="1400" b="0"/>
              <a:pPr eaLnBrk="1" hangingPunct="1"/>
              <a:t>85</a:t>
            </a:fld>
            <a:endParaRPr lang="en-US" altLang="zh-CN" sz="1400" b="0"/>
          </a:p>
        </p:txBody>
      </p:sp>
      <p:sp>
        <p:nvSpPr>
          <p:cNvPr id="96259" name="Rectangle 2"/>
          <p:cNvSpPr>
            <a:spLocks noGrp="1" noChangeArrowheads="1"/>
          </p:cNvSpPr>
          <p:nvPr>
            <p:ph type="title"/>
          </p:nvPr>
        </p:nvSpPr>
        <p:spPr/>
        <p:txBody>
          <a:bodyPr/>
          <a:lstStyle/>
          <a:p>
            <a:pPr eaLnBrk="1" hangingPunct="1"/>
            <a:r>
              <a:rPr lang="en-US" altLang="zh-CN"/>
              <a:t>CSMA/CA+ACK</a:t>
            </a:r>
          </a:p>
        </p:txBody>
      </p:sp>
      <p:sp>
        <p:nvSpPr>
          <p:cNvPr id="96260" name="Rectangle 3"/>
          <p:cNvSpPr>
            <a:spLocks noGrp="1" noChangeArrowheads="1"/>
          </p:cNvSpPr>
          <p:nvPr>
            <p:ph type="body" idx="1"/>
          </p:nvPr>
        </p:nvSpPr>
        <p:spPr>
          <a:xfrm>
            <a:off x="1182688" y="2017713"/>
            <a:ext cx="7772400" cy="763587"/>
          </a:xfrm>
        </p:spPr>
        <p:txBody>
          <a:bodyPr/>
          <a:lstStyle/>
          <a:p>
            <a:pPr eaLnBrk="1" hangingPunct="1">
              <a:lnSpc>
                <a:spcPct val="90000"/>
              </a:lnSpc>
            </a:pPr>
            <a:r>
              <a:rPr lang="zh-CN" altLang="en-US" sz="2400" b="1"/>
              <a:t>发送方在</a:t>
            </a:r>
            <a:r>
              <a:rPr lang="en-US" altLang="zh-CN" sz="2400" b="1"/>
              <a:t>DIFS</a:t>
            </a:r>
            <a:r>
              <a:rPr lang="zh-CN" altLang="en-US" sz="2400" b="1"/>
              <a:t>时间内侦听到信道空闲直接发送数据帧，不执行退避算法</a:t>
            </a:r>
          </a:p>
        </p:txBody>
      </p:sp>
      <p:pic>
        <p:nvPicPr>
          <p:cNvPr id="96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81300"/>
            <a:ext cx="81375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262" name="Text Box 5"/>
          <p:cNvSpPr txBox="1">
            <a:spLocks noChangeArrowheads="1"/>
          </p:cNvSpPr>
          <p:nvPr/>
        </p:nvSpPr>
        <p:spPr bwMode="auto">
          <a:xfrm>
            <a:off x="6156325" y="3084513"/>
            <a:ext cx="2087563"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a:latin typeface="Arial" panose="020B0604020202020204" pitchFamily="34" charset="0"/>
              </a:rPr>
              <a:t>留给短控制帧的时间确保不会产生冲突</a:t>
            </a:r>
          </a:p>
        </p:txBody>
      </p:sp>
    </p:spTree>
    <p:extLst>
      <p:ext uri="{BB962C8B-B14F-4D97-AF65-F5344CB8AC3E}">
        <p14:creationId xmlns:p14="http://schemas.microsoft.com/office/powerpoint/2010/main" val="14247750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FBEFF0DB-B7C4-49C2-8C80-735122371050}" type="slidenum">
              <a:rPr lang="en-US" altLang="zh-CN" sz="1400" b="0"/>
              <a:pPr eaLnBrk="1" hangingPunct="1"/>
              <a:t>86</a:t>
            </a:fld>
            <a:endParaRPr lang="en-US" altLang="zh-CN" sz="1400" b="0"/>
          </a:p>
        </p:txBody>
      </p:sp>
      <p:sp>
        <p:nvSpPr>
          <p:cNvPr id="100355" name="Rectangle 2"/>
          <p:cNvSpPr>
            <a:spLocks noGrp="1" noChangeArrowheads="1"/>
          </p:cNvSpPr>
          <p:nvPr>
            <p:ph type="title"/>
          </p:nvPr>
        </p:nvSpPr>
        <p:spPr/>
        <p:txBody>
          <a:bodyPr/>
          <a:lstStyle/>
          <a:p>
            <a:pPr eaLnBrk="1" hangingPunct="1"/>
            <a:r>
              <a:rPr lang="en-US" altLang="zh-CN" sz="4000"/>
              <a:t>Chapter 4 </a:t>
            </a:r>
            <a:r>
              <a:rPr lang="zh-CN" altLang="en-US" sz="4000"/>
              <a:t>局域网与介质访问控制</a:t>
            </a:r>
          </a:p>
        </p:txBody>
      </p:sp>
      <p:sp>
        <p:nvSpPr>
          <p:cNvPr id="100356" name="Rectangle 3"/>
          <p:cNvSpPr>
            <a:spLocks noGrp="1" noChangeArrowheads="1"/>
          </p:cNvSpPr>
          <p:nvPr>
            <p:ph type="body" idx="1"/>
          </p:nvPr>
        </p:nvSpPr>
        <p:spPr/>
        <p:txBody>
          <a:bodyPr/>
          <a:lstStyle/>
          <a:p>
            <a:pPr eaLnBrk="1" hangingPunct="1"/>
            <a:r>
              <a:rPr lang="en-US" altLang="zh-CN" dirty="0"/>
              <a:t>4.1 LAN</a:t>
            </a:r>
            <a:r>
              <a:rPr lang="zh-CN" altLang="en-US" dirty="0"/>
              <a:t>的基本概念</a:t>
            </a:r>
          </a:p>
          <a:p>
            <a:pPr eaLnBrk="1" hangingPunct="1"/>
            <a:r>
              <a:rPr lang="en-US" altLang="zh-CN" dirty="0"/>
              <a:t>4.2 </a:t>
            </a:r>
            <a:r>
              <a:rPr lang="zh-CN" altLang="en-US" dirty="0"/>
              <a:t>多路访问协议</a:t>
            </a:r>
          </a:p>
          <a:p>
            <a:pPr eaLnBrk="1" hangingPunct="1"/>
            <a:r>
              <a:rPr lang="en-US" altLang="zh-CN" dirty="0"/>
              <a:t>4.3 </a:t>
            </a:r>
            <a:r>
              <a:rPr lang="zh-CN" altLang="en-US" dirty="0"/>
              <a:t>以太网</a:t>
            </a:r>
          </a:p>
          <a:p>
            <a:pPr eaLnBrk="1" hangingPunct="1"/>
            <a:r>
              <a:rPr lang="en-US" altLang="zh-CN" dirty="0"/>
              <a:t>4.4 802.11</a:t>
            </a:r>
            <a:r>
              <a:rPr lang="zh-CN" altLang="en-US" dirty="0"/>
              <a:t>无线局域网</a:t>
            </a:r>
          </a:p>
          <a:p>
            <a:pPr eaLnBrk="1" hangingPunct="1"/>
            <a:r>
              <a:rPr lang="en-US" altLang="zh-CN" dirty="0">
                <a:solidFill>
                  <a:schemeClr val="hlink"/>
                </a:solidFill>
              </a:rPr>
              <a:t>4.5 </a:t>
            </a:r>
            <a:r>
              <a:rPr lang="zh-CN" altLang="en-US" dirty="0">
                <a:solidFill>
                  <a:schemeClr val="hlink"/>
                </a:solidFill>
              </a:rPr>
              <a:t>扩展局域网</a:t>
            </a:r>
          </a:p>
          <a:p>
            <a:pPr eaLnBrk="1" hangingPunct="1"/>
            <a:r>
              <a:rPr lang="en-US" altLang="zh-CN" dirty="0"/>
              <a:t>4.6 </a:t>
            </a:r>
            <a:r>
              <a:rPr lang="zh-CN" altLang="en-US" dirty="0"/>
              <a:t>虚拟局域网</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60160DC-83A1-4C34-83F0-0B9B7FBBD8AB}" type="slidenum">
              <a:rPr lang="en-US" altLang="zh-CN" sz="1400" b="0"/>
              <a:pPr eaLnBrk="1" hangingPunct="1"/>
              <a:t>87</a:t>
            </a:fld>
            <a:endParaRPr lang="en-US" altLang="zh-CN" sz="1400" b="0"/>
          </a:p>
        </p:txBody>
      </p:sp>
      <p:sp>
        <p:nvSpPr>
          <p:cNvPr id="11268" name="Rectangle 2"/>
          <p:cNvSpPr>
            <a:spLocks noGrp="1" noChangeArrowheads="1"/>
          </p:cNvSpPr>
          <p:nvPr>
            <p:ph type="title"/>
          </p:nvPr>
        </p:nvSpPr>
        <p:spPr/>
        <p:txBody>
          <a:bodyPr/>
          <a:lstStyle/>
          <a:p>
            <a:pPr eaLnBrk="1" hangingPunct="1"/>
            <a:r>
              <a:rPr lang="zh-CN" altLang="en-US"/>
              <a:t>背景</a:t>
            </a:r>
          </a:p>
        </p:txBody>
      </p:sp>
      <p:sp>
        <p:nvSpPr>
          <p:cNvPr id="11269" name="Rectangle 3"/>
          <p:cNvSpPr>
            <a:spLocks noGrp="1" noChangeArrowheads="1"/>
          </p:cNvSpPr>
          <p:nvPr>
            <p:ph type="body" idx="1"/>
          </p:nvPr>
        </p:nvSpPr>
        <p:spPr>
          <a:xfrm>
            <a:off x="611188" y="1752600"/>
            <a:ext cx="8151812" cy="3044825"/>
          </a:xfrm>
        </p:spPr>
        <p:txBody>
          <a:bodyPr/>
          <a:lstStyle/>
          <a:p>
            <a:pPr eaLnBrk="1" hangingPunct="1">
              <a:lnSpc>
                <a:spcPct val="90000"/>
              </a:lnSpc>
            </a:pPr>
            <a:r>
              <a:rPr lang="zh-CN" altLang="en-US" sz="2400" b="1"/>
              <a:t>局域网中的共享链路问题</a:t>
            </a:r>
          </a:p>
          <a:p>
            <a:pPr lvl="1" eaLnBrk="1" hangingPunct="1">
              <a:lnSpc>
                <a:spcPct val="90000"/>
              </a:lnSpc>
            </a:pPr>
            <a:r>
              <a:rPr lang="zh-CN" altLang="en-US" sz="2000" b="1"/>
              <a:t>冲突（碰撞）降低了链路的传输效率</a:t>
            </a:r>
          </a:p>
          <a:p>
            <a:pPr lvl="1" eaLnBrk="1" hangingPunct="1">
              <a:lnSpc>
                <a:spcPct val="90000"/>
              </a:lnSpc>
            </a:pPr>
            <a:r>
              <a:rPr lang="zh-CN" altLang="en-US" sz="2000" b="1"/>
              <a:t>链路共享其实就是带宽共享，用户的带宽得不到保障</a:t>
            </a:r>
          </a:p>
          <a:p>
            <a:pPr lvl="1" eaLnBrk="1" hangingPunct="1">
              <a:lnSpc>
                <a:spcPct val="90000"/>
              </a:lnSpc>
              <a:buFont typeface="Wingdings" panose="05000000000000000000" pitchFamily="2" charset="2"/>
              <a:buNone/>
            </a:pPr>
            <a:endParaRPr lang="zh-CN" altLang="en-US" sz="2000" b="1"/>
          </a:p>
          <a:p>
            <a:pPr lvl="1" eaLnBrk="1" hangingPunct="1">
              <a:lnSpc>
                <a:spcPct val="90000"/>
              </a:lnSpc>
              <a:buFont typeface="Wingdings" panose="05000000000000000000" pitchFamily="2" charset="2"/>
              <a:buNone/>
            </a:pPr>
            <a:endParaRPr lang="zh-CN" altLang="en-US" sz="2000" b="1"/>
          </a:p>
          <a:p>
            <a:pPr eaLnBrk="1" hangingPunct="1">
              <a:lnSpc>
                <a:spcPct val="90000"/>
              </a:lnSpc>
            </a:pPr>
            <a:r>
              <a:rPr lang="zh-CN" altLang="en-US" sz="2400" b="1"/>
              <a:t>解决方案</a:t>
            </a:r>
          </a:p>
          <a:p>
            <a:pPr lvl="1" eaLnBrk="1" hangingPunct="1">
              <a:lnSpc>
                <a:spcPct val="90000"/>
              </a:lnSpc>
            </a:pPr>
            <a:r>
              <a:rPr lang="zh-CN" altLang="en-US" sz="2000" b="1"/>
              <a:t>采用星型或者树型拓扑结构，用交换机或者网桥连接多用户</a:t>
            </a:r>
          </a:p>
          <a:p>
            <a:pPr lvl="1" eaLnBrk="1" hangingPunct="1">
              <a:lnSpc>
                <a:spcPct val="90000"/>
              </a:lnSpc>
            </a:pPr>
            <a:r>
              <a:rPr lang="zh-CN" altLang="en-US" sz="2000" b="1"/>
              <a:t>交换机和网桥工作在数据链路层，能隔离碰撞域</a:t>
            </a:r>
          </a:p>
          <a:p>
            <a:pPr lvl="1" eaLnBrk="1" hangingPunct="1">
              <a:lnSpc>
                <a:spcPct val="90000"/>
              </a:lnSpc>
            </a:pPr>
            <a:endParaRPr lang="en-US" altLang="zh-CN" sz="2000" b="1"/>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7425"/>
            <a:ext cx="4284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1042988" y="2924175"/>
            <a:ext cx="5905500" cy="4318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a:solidFill>
                  <a:schemeClr val="hlink"/>
                </a:solidFill>
              </a:rPr>
              <a:t>随着网络规模的增大，共享链路问题将越来越突出</a:t>
            </a:r>
          </a:p>
        </p:txBody>
      </p:sp>
      <p:graphicFrame>
        <p:nvGraphicFramePr>
          <p:cNvPr id="11266" name="Object 8"/>
          <p:cNvGraphicFramePr>
            <a:graphicFrameLocks noChangeAspect="1"/>
          </p:cNvGraphicFramePr>
          <p:nvPr/>
        </p:nvGraphicFramePr>
        <p:xfrm>
          <a:off x="3059113" y="6165850"/>
          <a:ext cx="515937" cy="515938"/>
        </p:xfrm>
        <a:graphic>
          <a:graphicData uri="http://schemas.openxmlformats.org/presentationml/2006/ole">
            <mc:AlternateContent xmlns:mc="http://schemas.openxmlformats.org/markup-compatibility/2006">
              <mc:Choice xmlns:v="urn:schemas-microsoft-com:vml" Requires="v">
                <p:oleObj spid="_x0000_s9253" name="Visio" r:id="rId4" imgW="947776" imgH="947776" progId="Visio.Drawing.11">
                  <p:embed/>
                </p:oleObj>
              </mc:Choice>
              <mc:Fallback>
                <p:oleObj name="Visio" r:id="rId4" imgW="947776" imgH="947776" progId="Visio.Drawing.11">
                  <p:embed/>
                  <p:pic>
                    <p:nvPicPr>
                      <p:cNvPr id="0" name="Picture 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6165850"/>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Text Box 9"/>
          <p:cNvSpPr txBox="1">
            <a:spLocks noChangeArrowheads="1"/>
          </p:cNvSpPr>
          <p:nvPr/>
        </p:nvSpPr>
        <p:spPr bwMode="auto">
          <a:xfrm>
            <a:off x="2195513" y="62372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路由器</a:t>
            </a:r>
          </a:p>
        </p:txBody>
      </p:sp>
      <p:pic>
        <p:nvPicPr>
          <p:cNvPr id="1127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4797425"/>
            <a:ext cx="4733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2"/>
          <p:cNvSpPr txBox="1">
            <a:spLocks noChangeArrowheads="1"/>
          </p:cNvSpPr>
          <p:nvPr/>
        </p:nvSpPr>
        <p:spPr bwMode="auto">
          <a:xfrm>
            <a:off x="6659563" y="53736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800"/>
              <a:t>L2</a:t>
            </a:r>
            <a:r>
              <a:rPr lang="zh-CN" altLang="en-US" sz="1800"/>
              <a:t>交换机</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A39CCA65-B6E6-45C5-8DEE-F8A25326F080}" type="slidenum">
              <a:rPr lang="en-US" altLang="zh-CN" sz="1400" b="0"/>
              <a:pPr eaLnBrk="1" hangingPunct="1"/>
              <a:t>88</a:t>
            </a:fld>
            <a:endParaRPr lang="en-US" altLang="zh-CN" sz="1400" b="0"/>
          </a:p>
        </p:txBody>
      </p:sp>
      <p:sp>
        <p:nvSpPr>
          <p:cNvPr id="12294" name="Rectangle 2"/>
          <p:cNvSpPr>
            <a:spLocks noGrp="1" noChangeArrowheads="1"/>
          </p:cNvSpPr>
          <p:nvPr>
            <p:ph type="title"/>
          </p:nvPr>
        </p:nvSpPr>
        <p:spPr/>
        <p:txBody>
          <a:bodyPr/>
          <a:lstStyle/>
          <a:p>
            <a:pPr eaLnBrk="1" hangingPunct="1"/>
            <a:r>
              <a:rPr lang="zh-CN" altLang="en-US"/>
              <a:t>概念</a:t>
            </a:r>
          </a:p>
        </p:txBody>
      </p:sp>
      <p:sp>
        <p:nvSpPr>
          <p:cNvPr id="12295" name="Rectangle 3"/>
          <p:cNvSpPr>
            <a:spLocks noGrp="1" noChangeArrowheads="1"/>
          </p:cNvSpPr>
          <p:nvPr>
            <p:ph type="body" idx="1"/>
          </p:nvPr>
        </p:nvSpPr>
        <p:spPr>
          <a:xfrm>
            <a:off x="1182688" y="2017713"/>
            <a:ext cx="7772400" cy="2132012"/>
          </a:xfrm>
        </p:spPr>
        <p:txBody>
          <a:bodyPr/>
          <a:lstStyle/>
          <a:p>
            <a:pPr eaLnBrk="1" hangingPunct="1"/>
            <a:r>
              <a:rPr lang="zh-CN" altLang="en-US" sz="2800" b="1"/>
              <a:t>扩展局域网（</a:t>
            </a:r>
            <a:r>
              <a:rPr lang="en-US" altLang="zh-CN" sz="2800" b="1"/>
              <a:t>Extended LAN</a:t>
            </a:r>
            <a:r>
              <a:rPr lang="zh-CN" altLang="en-US" sz="2800" b="1"/>
              <a:t>） ：一个或者多个</a:t>
            </a:r>
            <a:r>
              <a:rPr lang="zh-CN" altLang="en-US" sz="2800" b="1">
                <a:solidFill>
                  <a:schemeClr val="hlink"/>
                </a:solidFill>
              </a:rPr>
              <a:t>网桥或者交换机</a:t>
            </a:r>
            <a:r>
              <a:rPr lang="zh-CN" altLang="en-US" sz="2800" b="1"/>
              <a:t>连接的局域网集合 </a:t>
            </a:r>
          </a:p>
          <a:p>
            <a:pPr lvl="1" eaLnBrk="1" hangingPunct="1"/>
            <a:r>
              <a:rPr lang="zh-CN" altLang="en-US" sz="2400" b="1"/>
              <a:t>网桥或者交换机并不能隔离广播域，因此扩展局域网仍然对应着一个广播域 </a:t>
            </a:r>
          </a:p>
        </p:txBody>
      </p:sp>
      <p:graphicFrame>
        <p:nvGraphicFramePr>
          <p:cNvPr id="12290" name="Object 5"/>
          <p:cNvGraphicFramePr>
            <a:graphicFrameLocks noChangeAspect="1"/>
          </p:cNvGraphicFramePr>
          <p:nvPr/>
        </p:nvGraphicFramePr>
        <p:xfrm>
          <a:off x="2339975" y="4076700"/>
          <a:ext cx="2859088" cy="2403475"/>
        </p:xfrm>
        <a:graphic>
          <a:graphicData uri="http://schemas.openxmlformats.org/presentationml/2006/ole">
            <mc:AlternateContent xmlns:mc="http://schemas.openxmlformats.org/markup-compatibility/2006">
              <mc:Choice xmlns:v="urn:schemas-microsoft-com:vml" Requires="v">
                <p:oleObj spid="_x0000_s10347" name="Visio" r:id="rId3" imgW="2658504" imgH="2512771" progId="Visio.Drawing.11">
                  <p:embed/>
                </p:oleObj>
              </mc:Choice>
              <mc:Fallback>
                <p:oleObj name="Visio" r:id="rId3" imgW="2658504" imgH="2512771" progId="Visio.Drawing.11">
                  <p:embed/>
                  <p:pic>
                    <p:nvPicPr>
                      <p:cNvPr id="0" name="Picture 5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076700"/>
                        <a:ext cx="2859088"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6"/>
          <p:cNvSpPr txBox="1">
            <a:spLocks noChangeArrowheads="1"/>
          </p:cNvSpPr>
          <p:nvPr/>
        </p:nvSpPr>
        <p:spPr bwMode="auto">
          <a:xfrm>
            <a:off x="3852863" y="4032250"/>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LAN X</a:t>
            </a:r>
          </a:p>
        </p:txBody>
      </p:sp>
      <p:sp>
        <p:nvSpPr>
          <p:cNvPr id="12297" name="Text Box 7"/>
          <p:cNvSpPr txBox="1">
            <a:spLocks noChangeArrowheads="1"/>
          </p:cNvSpPr>
          <p:nvPr/>
        </p:nvSpPr>
        <p:spPr bwMode="auto">
          <a:xfrm>
            <a:off x="4860925" y="5684838"/>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LAN Y</a:t>
            </a:r>
          </a:p>
        </p:txBody>
      </p:sp>
      <p:graphicFrame>
        <p:nvGraphicFramePr>
          <p:cNvPr id="12291" name="Object 8"/>
          <p:cNvGraphicFramePr>
            <a:graphicFrameLocks noChangeAspect="1"/>
          </p:cNvGraphicFramePr>
          <p:nvPr/>
        </p:nvGraphicFramePr>
        <p:xfrm>
          <a:off x="5005388" y="4365625"/>
          <a:ext cx="1595437" cy="1060450"/>
        </p:xfrm>
        <a:graphic>
          <a:graphicData uri="http://schemas.openxmlformats.org/presentationml/2006/ole">
            <mc:AlternateContent xmlns:mc="http://schemas.openxmlformats.org/markup-compatibility/2006">
              <mc:Choice xmlns:v="urn:schemas-microsoft-com:vml" Requires="v">
                <p:oleObj spid="_x0000_s10348" name="Visio" r:id="rId5" imgW="1614526" imgH="1072896" progId="Visio.Drawing.11">
                  <p:embed/>
                </p:oleObj>
              </mc:Choice>
              <mc:Fallback>
                <p:oleObj name="Visio" r:id="rId5" imgW="1614526" imgH="1072896" progId="Visio.Drawing.11">
                  <p:embed/>
                  <p:pic>
                    <p:nvPicPr>
                      <p:cNvPr id="0" name="Picture 5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388" y="4365625"/>
                        <a:ext cx="159543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8" name="Line 9"/>
          <p:cNvSpPr>
            <a:spLocks noChangeShapeType="1"/>
          </p:cNvSpPr>
          <p:nvPr/>
        </p:nvSpPr>
        <p:spPr bwMode="auto">
          <a:xfrm>
            <a:off x="4213225" y="5086350"/>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2299" name="Line 10"/>
          <p:cNvSpPr>
            <a:spLocks noChangeShapeType="1"/>
          </p:cNvSpPr>
          <p:nvPr/>
        </p:nvSpPr>
        <p:spPr bwMode="auto">
          <a:xfrm flipV="1">
            <a:off x="5149850" y="4652963"/>
            <a:ext cx="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2300" name="Text Box 11"/>
          <p:cNvSpPr txBox="1">
            <a:spLocks noChangeArrowheads="1"/>
          </p:cNvSpPr>
          <p:nvPr/>
        </p:nvSpPr>
        <p:spPr bwMode="auto">
          <a:xfrm>
            <a:off x="5364163" y="4248150"/>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LAN Z</a:t>
            </a:r>
          </a:p>
        </p:txBody>
      </p:sp>
      <p:sp>
        <p:nvSpPr>
          <p:cNvPr id="12301" name="Oval 12"/>
          <p:cNvSpPr>
            <a:spLocks noChangeArrowheads="1"/>
          </p:cNvSpPr>
          <p:nvPr/>
        </p:nvSpPr>
        <p:spPr bwMode="auto">
          <a:xfrm>
            <a:off x="1765300" y="3787775"/>
            <a:ext cx="5256213" cy="288131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endParaRPr lang="zh-CN" altLang="zh-CN" b="0">
              <a:latin typeface="Arial" panose="020B0604020202020204" pitchFamily="34" charset="0"/>
            </a:endParaRPr>
          </a:p>
        </p:txBody>
      </p:sp>
      <p:graphicFrame>
        <p:nvGraphicFramePr>
          <p:cNvPr id="12292" name="Object 13"/>
          <p:cNvGraphicFramePr>
            <a:graphicFrameLocks noChangeAspect="1"/>
          </p:cNvGraphicFramePr>
          <p:nvPr/>
        </p:nvGraphicFramePr>
        <p:xfrm>
          <a:off x="4789488" y="5013325"/>
          <a:ext cx="579437" cy="409575"/>
        </p:xfrm>
        <a:graphic>
          <a:graphicData uri="http://schemas.openxmlformats.org/presentationml/2006/ole">
            <mc:AlternateContent xmlns:mc="http://schemas.openxmlformats.org/markup-compatibility/2006">
              <mc:Choice xmlns:v="urn:schemas-microsoft-com:vml" Requires="v">
                <p:oleObj spid="_x0000_s10349" name="Visio" r:id="rId7" imgW="580034" imgH="410261" progId="Visio.Drawing.11">
                  <p:embed/>
                </p:oleObj>
              </mc:Choice>
              <mc:Fallback>
                <p:oleObj name="Visio" r:id="rId7" imgW="580034" imgH="410261" progId="Visio.Drawing.11">
                  <p:embed/>
                  <p:pic>
                    <p:nvPicPr>
                      <p:cNvPr id="0" name="Picture 5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488" y="5013325"/>
                        <a:ext cx="5794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2" name="Text Box 14"/>
          <p:cNvSpPr txBox="1">
            <a:spLocks noChangeArrowheads="1"/>
          </p:cNvSpPr>
          <p:nvPr/>
        </p:nvSpPr>
        <p:spPr bwMode="auto">
          <a:xfrm>
            <a:off x="5868988" y="6237288"/>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a:latin typeface="Arial" panose="020B0604020202020204" pitchFamily="34" charset="0"/>
              </a:rPr>
              <a:t>扩展局域网</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4BF0550B-3FEF-46EF-AF08-BC8CFF2AFF6A}" type="slidenum">
              <a:rPr lang="en-US" altLang="zh-CN" sz="1400" b="0"/>
              <a:pPr eaLnBrk="1" hangingPunct="1"/>
              <a:t>89</a:t>
            </a:fld>
            <a:endParaRPr lang="en-US" altLang="zh-CN" sz="1400" b="0"/>
          </a:p>
        </p:txBody>
      </p:sp>
      <p:sp>
        <p:nvSpPr>
          <p:cNvPr id="101379" name="Rectangle 2"/>
          <p:cNvSpPr>
            <a:spLocks noGrp="1" noChangeArrowheads="1"/>
          </p:cNvSpPr>
          <p:nvPr>
            <p:ph type="title"/>
          </p:nvPr>
        </p:nvSpPr>
        <p:spPr/>
        <p:txBody>
          <a:bodyPr/>
          <a:lstStyle/>
          <a:p>
            <a:pPr eaLnBrk="1" hangingPunct="1"/>
            <a:r>
              <a:rPr lang="en-US" altLang="zh-CN"/>
              <a:t>L2</a:t>
            </a:r>
            <a:r>
              <a:rPr lang="zh-CN" altLang="en-US"/>
              <a:t>交换机</a:t>
            </a:r>
          </a:p>
        </p:txBody>
      </p:sp>
      <p:sp>
        <p:nvSpPr>
          <p:cNvPr id="101380" name="Rectangle 3"/>
          <p:cNvSpPr>
            <a:spLocks noGrp="1" noChangeArrowheads="1"/>
          </p:cNvSpPr>
          <p:nvPr>
            <p:ph type="body" idx="1"/>
          </p:nvPr>
        </p:nvSpPr>
        <p:spPr>
          <a:xfrm>
            <a:off x="1182688" y="2017713"/>
            <a:ext cx="7772400" cy="3427412"/>
          </a:xfrm>
        </p:spPr>
        <p:txBody>
          <a:bodyPr/>
          <a:lstStyle/>
          <a:p>
            <a:pPr eaLnBrk="1" hangingPunct="1">
              <a:lnSpc>
                <a:spcPct val="90000"/>
              </a:lnSpc>
            </a:pPr>
            <a:r>
              <a:rPr lang="en-US" altLang="zh-CN" sz="2800" b="1"/>
              <a:t>L2</a:t>
            </a:r>
            <a:r>
              <a:rPr lang="zh-CN" altLang="en-US" sz="2800" b="1"/>
              <a:t>交换机（</a:t>
            </a:r>
            <a:r>
              <a:rPr lang="en-US" altLang="zh-CN" sz="2800" b="1"/>
              <a:t>switch</a:t>
            </a:r>
            <a:r>
              <a:rPr lang="zh-CN" altLang="en-US" sz="2800" b="1"/>
              <a:t>）源自于多端口网桥（</a:t>
            </a:r>
            <a:r>
              <a:rPr lang="en-US" altLang="zh-CN" sz="2800" b="1"/>
              <a:t>bridge</a:t>
            </a:r>
            <a:r>
              <a:rPr lang="zh-CN" altLang="en-US" sz="2800" b="1"/>
              <a:t>），</a:t>
            </a:r>
            <a:r>
              <a:rPr lang="zh-CN" altLang="en-US" sz="2800" b="1">
                <a:solidFill>
                  <a:schemeClr val="hlink"/>
                </a:solidFill>
              </a:rPr>
              <a:t>一般采用存储转发方式</a:t>
            </a:r>
            <a:r>
              <a:rPr lang="zh-CN" altLang="en-US" sz="2800" b="1"/>
              <a:t>将来自输入端口的帧交换到对应的输出端口</a:t>
            </a:r>
          </a:p>
          <a:p>
            <a:pPr eaLnBrk="1" hangingPunct="1">
              <a:lnSpc>
                <a:spcPct val="90000"/>
              </a:lnSpc>
            </a:pPr>
            <a:r>
              <a:rPr lang="en-US" altLang="zh-CN" sz="2800" b="1"/>
              <a:t>L2</a:t>
            </a:r>
            <a:r>
              <a:rPr lang="zh-CN" altLang="en-US" sz="2800" b="1"/>
              <a:t>交换机的帧交换基于帧转发表，对于输入端口的帧，根据帧头中的目的地址查找转发表得到输出端口</a:t>
            </a:r>
          </a:p>
          <a:p>
            <a:pPr lvl="1" eaLnBrk="1" hangingPunct="1">
              <a:lnSpc>
                <a:spcPct val="90000"/>
              </a:lnSpc>
            </a:pPr>
            <a:r>
              <a:rPr lang="zh-CN" altLang="en-US" sz="2400" b="1"/>
              <a:t>帧转发表中没有对应的表项，交换机就向所有端口（除接收端口）转发</a:t>
            </a:r>
          </a:p>
        </p:txBody>
      </p:sp>
      <p:sp>
        <p:nvSpPr>
          <p:cNvPr id="101381" name="Text Box 4"/>
          <p:cNvSpPr txBox="1">
            <a:spLocks noChangeArrowheads="1"/>
          </p:cNvSpPr>
          <p:nvPr/>
        </p:nvSpPr>
        <p:spPr bwMode="auto">
          <a:xfrm>
            <a:off x="250825" y="5438775"/>
            <a:ext cx="842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2000" i="1">
                <a:solidFill>
                  <a:schemeClr val="hlink"/>
                </a:solidFill>
              </a:rPr>
              <a:t>注：在以下的叙述中，若没有特别说明，我们不区</a:t>
            </a:r>
            <a:r>
              <a:rPr lang="en-US" altLang="zh-CN" sz="2000" i="1">
                <a:solidFill>
                  <a:schemeClr val="hlink"/>
                </a:solidFill>
              </a:rPr>
              <a:t>L2</a:t>
            </a:r>
            <a:r>
              <a:rPr lang="zh-CN" altLang="en-US" sz="2000" i="1">
                <a:solidFill>
                  <a:schemeClr val="hlink"/>
                </a:solidFill>
              </a:rPr>
              <a:t>交换机和网桥的概念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800A91E0-2C3D-44BE-95D3-0A4D3CF11226}" type="slidenum">
              <a:rPr lang="en-US" altLang="zh-CN" sz="1400" b="0"/>
              <a:pPr eaLnBrk="1" hangingPunct="1"/>
              <a:t>9</a:t>
            </a:fld>
            <a:endParaRPr lang="en-US" altLang="zh-CN" sz="1400" b="0"/>
          </a:p>
        </p:txBody>
      </p:sp>
      <p:sp>
        <p:nvSpPr>
          <p:cNvPr id="26627" name="Rectangle 2"/>
          <p:cNvSpPr>
            <a:spLocks noGrp="1" noChangeArrowheads="1"/>
          </p:cNvSpPr>
          <p:nvPr>
            <p:ph type="title"/>
          </p:nvPr>
        </p:nvSpPr>
        <p:spPr/>
        <p:txBody>
          <a:bodyPr/>
          <a:lstStyle/>
          <a:p>
            <a:pPr eaLnBrk="1" hangingPunct="1"/>
            <a:r>
              <a:rPr lang="zh-CN" altLang="en-US"/>
              <a:t>局域网主要技术</a:t>
            </a:r>
          </a:p>
        </p:txBody>
      </p:sp>
      <p:sp>
        <p:nvSpPr>
          <p:cNvPr id="26628" name="Rectangle 3"/>
          <p:cNvSpPr>
            <a:spLocks noGrp="1" noChangeArrowheads="1"/>
          </p:cNvSpPr>
          <p:nvPr>
            <p:ph type="body" idx="1"/>
          </p:nvPr>
        </p:nvSpPr>
        <p:spPr>
          <a:xfrm>
            <a:off x="755650" y="2133600"/>
            <a:ext cx="7772400" cy="4114800"/>
          </a:xfrm>
        </p:spPr>
        <p:txBody>
          <a:bodyPr/>
          <a:lstStyle/>
          <a:p>
            <a:pPr eaLnBrk="1" hangingPunct="1"/>
            <a:r>
              <a:rPr lang="zh-CN" altLang="en-US" b="1" dirty="0"/>
              <a:t>用于数据传输的传输介质</a:t>
            </a:r>
          </a:p>
          <a:p>
            <a:pPr eaLnBrk="1" hangingPunct="1"/>
            <a:r>
              <a:rPr lang="zh-CN" altLang="en-US" b="1" dirty="0"/>
              <a:t>用于各种设备连接的拓扑结构</a:t>
            </a:r>
          </a:p>
          <a:p>
            <a:pPr eaLnBrk="1" hangingPunct="1"/>
            <a:r>
              <a:rPr lang="zh-CN" altLang="en-US" b="1" dirty="0"/>
              <a:t>用于共享介质访问的控制方法</a:t>
            </a:r>
          </a:p>
        </p:txBody>
      </p:sp>
      <p:grpSp>
        <p:nvGrpSpPr>
          <p:cNvPr id="26629" name="Group 10"/>
          <p:cNvGrpSpPr>
            <a:grpSpLocks/>
          </p:cNvGrpSpPr>
          <p:nvPr/>
        </p:nvGrpSpPr>
        <p:grpSpPr bwMode="auto">
          <a:xfrm>
            <a:off x="4646613" y="4143375"/>
            <a:ext cx="3238500" cy="2017713"/>
            <a:chOff x="703" y="1570"/>
            <a:chExt cx="2040" cy="1271"/>
          </a:xfrm>
        </p:grpSpPr>
        <p:sp>
          <p:nvSpPr>
            <p:cNvPr id="26648" name="Rectangle 4"/>
            <p:cNvSpPr>
              <a:spLocks noChangeArrowheads="1"/>
            </p:cNvSpPr>
            <p:nvPr/>
          </p:nvSpPr>
          <p:spPr bwMode="auto">
            <a:xfrm>
              <a:off x="703" y="1616"/>
              <a:ext cx="1406" cy="409"/>
            </a:xfrm>
            <a:prstGeom prst="rect">
              <a:avLst/>
            </a:prstGeom>
            <a:solidFill>
              <a:schemeClr val="bg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t>LLC</a:t>
              </a:r>
              <a:r>
                <a:rPr lang="zh-CN" altLang="en-US" sz="1800"/>
                <a:t>子层</a:t>
              </a:r>
            </a:p>
          </p:txBody>
        </p:sp>
        <p:sp>
          <p:nvSpPr>
            <p:cNvPr id="26649" name="Rectangle 6"/>
            <p:cNvSpPr>
              <a:spLocks noChangeArrowheads="1"/>
            </p:cNvSpPr>
            <p:nvPr/>
          </p:nvSpPr>
          <p:spPr bwMode="auto">
            <a:xfrm>
              <a:off x="703" y="2024"/>
              <a:ext cx="1406" cy="409"/>
            </a:xfrm>
            <a:prstGeom prst="rect">
              <a:avLst/>
            </a:prstGeom>
            <a:solidFill>
              <a:schemeClr val="bg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en-US" altLang="zh-CN" sz="1800"/>
                <a:t>MAC</a:t>
              </a:r>
              <a:r>
                <a:rPr lang="zh-CN" altLang="en-US" sz="1800"/>
                <a:t>子层</a:t>
              </a:r>
            </a:p>
          </p:txBody>
        </p:sp>
        <p:sp>
          <p:nvSpPr>
            <p:cNvPr id="26650" name="Rectangle 7"/>
            <p:cNvSpPr>
              <a:spLocks noChangeArrowheads="1"/>
            </p:cNvSpPr>
            <p:nvPr/>
          </p:nvSpPr>
          <p:spPr bwMode="auto">
            <a:xfrm>
              <a:off x="703" y="2432"/>
              <a:ext cx="1406" cy="409"/>
            </a:xfrm>
            <a:prstGeom prst="rect">
              <a:avLst/>
            </a:prstGeom>
            <a:solidFill>
              <a:schemeClr val="bg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pPr>
              <a:r>
                <a:rPr lang="zh-CN" altLang="en-US" sz="1800"/>
                <a:t>物理层</a:t>
              </a:r>
            </a:p>
          </p:txBody>
        </p:sp>
        <p:sp>
          <p:nvSpPr>
            <p:cNvPr id="26651" name="AutoShape 8"/>
            <p:cNvSpPr>
              <a:spLocks/>
            </p:cNvSpPr>
            <p:nvPr/>
          </p:nvSpPr>
          <p:spPr bwMode="auto">
            <a:xfrm>
              <a:off x="2245" y="1616"/>
              <a:ext cx="136" cy="816"/>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6652" name="Text Box 9"/>
            <p:cNvSpPr txBox="1">
              <a:spLocks noChangeArrowheads="1"/>
            </p:cNvSpPr>
            <p:nvPr/>
          </p:nvSpPr>
          <p:spPr bwMode="auto">
            <a:xfrm>
              <a:off x="2381" y="1570"/>
              <a:ext cx="362"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数据链路层</a:t>
              </a:r>
            </a:p>
          </p:txBody>
        </p:sp>
      </p:grpSp>
      <p:grpSp>
        <p:nvGrpSpPr>
          <p:cNvPr id="3" name="Group 19"/>
          <p:cNvGrpSpPr>
            <a:grpSpLocks/>
          </p:cNvGrpSpPr>
          <p:nvPr/>
        </p:nvGrpSpPr>
        <p:grpSpPr bwMode="auto">
          <a:xfrm>
            <a:off x="1331913" y="4143375"/>
            <a:ext cx="3457575" cy="366713"/>
            <a:chOff x="657" y="1652"/>
            <a:chExt cx="2178" cy="231"/>
          </a:xfrm>
        </p:grpSpPr>
        <p:sp>
          <p:nvSpPr>
            <p:cNvPr id="26646" name="Line 11"/>
            <p:cNvSpPr>
              <a:spLocks noChangeShapeType="1"/>
            </p:cNvSpPr>
            <p:nvPr/>
          </p:nvSpPr>
          <p:spPr bwMode="auto">
            <a:xfrm>
              <a:off x="2381" y="1793"/>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7" name="Text Box 12"/>
            <p:cNvSpPr txBox="1">
              <a:spLocks noChangeArrowheads="1"/>
            </p:cNvSpPr>
            <p:nvPr/>
          </p:nvSpPr>
          <p:spPr bwMode="auto">
            <a:xfrm>
              <a:off x="657" y="1652"/>
              <a:ext cx="2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800"/>
                <a:t>与网络层之间的服务接口</a:t>
              </a:r>
            </a:p>
          </p:txBody>
        </p:sp>
      </p:grpSp>
      <p:grpSp>
        <p:nvGrpSpPr>
          <p:cNvPr id="4" name="Group 25"/>
          <p:cNvGrpSpPr>
            <a:grpSpLocks/>
          </p:cNvGrpSpPr>
          <p:nvPr/>
        </p:nvGrpSpPr>
        <p:grpSpPr bwMode="auto">
          <a:xfrm>
            <a:off x="828675" y="4797425"/>
            <a:ext cx="3816350" cy="366713"/>
            <a:chOff x="340" y="1933"/>
            <a:chExt cx="2404" cy="231"/>
          </a:xfrm>
        </p:grpSpPr>
        <p:sp>
          <p:nvSpPr>
            <p:cNvPr id="26644" name="Line 13"/>
            <p:cNvSpPr>
              <a:spLocks noChangeShapeType="1"/>
            </p:cNvSpPr>
            <p:nvPr/>
          </p:nvSpPr>
          <p:spPr bwMode="auto">
            <a:xfrm>
              <a:off x="2381" y="2069"/>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5" name="Rectangle 14"/>
            <p:cNvSpPr>
              <a:spLocks noChangeArrowheads="1"/>
            </p:cNvSpPr>
            <p:nvPr/>
          </p:nvSpPr>
          <p:spPr bwMode="auto">
            <a:xfrm>
              <a:off x="340" y="1933"/>
              <a:ext cx="20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dirty="0">
                  <a:solidFill>
                    <a:schemeClr val="hlink"/>
                  </a:solidFill>
                </a:rPr>
                <a:t>用于共享介质访问的控制方法</a:t>
              </a:r>
            </a:p>
          </p:txBody>
        </p:sp>
      </p:grpSp>
      <p:grpSp>
        <p:nvGrpSpPr>
          <p:cNvPr id="5" name="Group 27"/>
          <p:cNvGrpSpPr>
            <a:grpSpLocks/>
          </p:cNvGrpSpPr>
          <p:nvPr/>
        </p:nvGrpSpPr>
        <p:grpSpPr bwMode="auto">
          <a:xfrm>
            <a:off x="1741488" y="5518150"/>
            <a:ext cx="2903537" cy="366713"/>
            <a:chOff x="915" y="2333"/>
            <a:chExt cx="1829" cy="231"/>
          </a:xfrm>
        </p:grpSpPr>
        <p:sp>
          <p:nvSpPr>
            <p:cNvPr id="26642" name="Line 15"/>
            <p:cNvSpPr>
              <a:spLocks noChangeShapeType="1"/>
            </p:cNvSpPr>
            <p:nvPr/>
          </p:nvSpPr>
          <p:spPr bwMode="auto">
            <a:xfrm>
              <a:off x="2381" y="2473"/>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3" name="Rectangle 17"/>
            <p:cNvSpPr>
              <a:spLocks noChangeArrowheads="1"/>
            </p:cNvSpPr>
            <p:nvPr/>
          </p:nvSpPr>
          <p:spPr bwMode="auto">
            <a:xfrm>
              <a:off x="915" y="2333"/>
              <a:ext cx="14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dirty="0"/>
                <a:t>用于数据传输的介质</a:t>
              </a:r>
            </a:p>
          </p:txBody>
        </p:sp>
      </p:grpSp>
      <p:grpSp>
        <p:nvGrpSpPr>
          <p:cNvPr id="6" name="Group 22"/>
          <p:cNvGrpSpPr>
            <a:grpSpLocks/>
          </p:cNvGrpSpPr>
          <p:nvPr/>
        </p:nvGrpSpPr>
        <p:grpSpPr bwMode="auto">
          <a:xfrm>
            <a:off x="828675" y="5870575"/>
            <a:ext cx="3816350" cy="366713"/>
            <a:chOff x="340" y="2609"/>
            <a:chExt cx="2404" cy="231"/>
          </a:xfrm>
        </p:grpSpPr>
        <p:sp>
          <p:nvSpPr>
            <p:cNvPr id="26640" name="Line 16"/>
            <p:cNvSpPr>
              <a:spLocks noChangeShapeType="1"/>
            </p:cNvSpPr>
            <p:nvPr/>
          </p:nvSpPr>
          <p:spPr bwMode="auto">
            <a:xfrm>
              <a:off x="2381" y="2745"/>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1" name="Rectangle 18"/>
            <p:cNvSpPr>
              <a:spLocks noChangeArrowheads="1"/>
            </p:cNvSpPr>
            <p:nvPr/>
          </p:nvSpPr>
          <p:spPr bwMode="auto">
            <a:xfrm>
              <a:off x="340" y="2609"/>
              <a:ext cx="20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dirty="0"/>
                <a:t>用于各种设备连接的拓扑结构</a:t>
              </a:r>
            </a:p>
          </p:txBody>
        </p:sp>
      </p:grpSp>
      <p:grpSp>
        <p:nvGrpSpPr>
          <p:cNvPr id="7" name="Group 29"/>
          <p:cNvGrpSpPr>
            <a:grpSpLocks/>
          </p:cNvGrpSpPr>
          <p:nvPr/>
        </p:nvGrpSpPr>
        <p:grpSpPr bwMode="auto">
          <a:xfrm>
            <a:off x="1350963" y="5086350"/>
            <a:ext cx="3294062" cy="366713"/>
            <a:chOff x="851" y="2210"/>
            <a:chExt cx="2075" cy="231"/>
          </a:xfrm>
        </p:grpSpPr>
        <p:sp>
          <p:nvSpPr>
            <p:cNvPr id="26638" name="Line 23"/>
            <p:cNvSpPr>
              <a:spLocks noChangeShapeType="1"/>
            </p:cNvSpPr>
            <p:nvPr/>
          </p:nvSpPr>
          <p:spPr bwMode="auto">
            <a:xfrm>
              <a:off x="2563" y="2346"/>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9" name="Rectangle 24"/>
            <p:cNvSpPr>
              <a:spLocks noChangeArrowheads="1"/>
            </p:cNvSpPr>
            <p:nvPr/>
          </p:nvSpPr>
          <p:spPr bwMode="auto">
            <a:xfrm>
              <a:off x="851" y="2210"/>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spcBef>
                  <a:spcPct val="0"/>
                </a:spcBef>
              </a:pPr>
              <a:r>
                <a:rPr lang="zh-CN" altLang="en-US" sz="1800" dirty="0"/>
                <a:t>共享介质寻址、差错校验</a:t>
              </a:r>
            </a:p>
          </p:txBody>
        </p:sp>
      </p:grpSp>
      <p:grpSp>
        <p:nvGrpSpPr>
          <p:cNvPr id="8" name="Group 30"/>
          <p:cNvGrpSpPr>
            <a:grpSpLocks/>
          </p:cNvGrpSpPr>
          <p:nvPr/>
        </p:nvGrpSpPr>
        <p:grpSpPr bwMode="auto">
          <a:xfrm>
            <a:off x="1330325" y="4430713"/>
            <a:ext cx="3457575" cy="366712"/>
            <a:chOff x="657" y="1652"/>
            <a:chExt cx="2178" cy="231"/>
          </a:xfrm>
        </p:grpSpPr>
        <p:sp>
          <p:nvSpPr>
            <p:cNvPr id="26636" name="Line 31"/>
            <p:cNvSpPr>
              <a:spLocks noChangeShapeType="1"/>
            </p:cNvSpPr>
            <p:nvPr/>
          </p:nvSpPr>
          <p:spPr bwMode="auto">
            <a:xfrm>
              <a:off x="2381" y="1793"/>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7" name="Text Box 32"/>
            <p:cNvSpPr txBox="1">
              <a:spLocks noChangeArrowheads="1"/>
            </p:cNvSpPr>
            <p:nvPr/>
          </p:nvSpPr>
          <p:spPr bwMode="auto">
            <a:xfrm>
              <a:off x="657" y="1652"/>
              <a:ext cx="2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r>
                <a:rPr lang="en-US" altLang="zh-CN" sz="1800"/>
                <a:t>                        </a:t>
              </a:r>
              <a:r>
                <a:rPr lang="zh-CN" altLang="en-US" sz="1800"/>
                <a:t>流量控制</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500"/>
                                        <p:tgtEl>
                                          <p:spTgt spid="4"/>
                                        </p:tgtEl>
                                      </p:cBhvr>
                                    </p:animEffect>
                                  </p:childTnLst>
                                </p:cTn>
                              </p:par>
                              <p:par>
                                <p:cTn id="16" presetID="18" presetClass="entr" presetSubtype="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Right)">
                                      <p:cBhvr>
                                        <p:cTn id="23" dur="500"/>
                                        <p:tgtEl>
                                          <p:spTgt spid="3"/>
                                        </p:tgtEl>
                                      </p:cBhvr>
                                    </p:animEffect>
                                  </p:childTnLst>
                                </p:cTn>
                              </p:par>
                              <p:par>
                                <p:cTn id="24" presetID="18" presetClass="entr" presetSubtype="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71A57E2A-20A6-4ED4-AA87-9233E5E20162}" type="slidenum">
              <a:rPr lang="en-US" altLang="zh-CN" sz="1400" b="0"/>
              <a:pPr eaLnBrk="1" hangingPunct="1"/>
              <a:t>90</a:t>
            </a:fld>
            <a:endParaRPr lang="en-US" altLang="zh-CN" sz="1400" b="0"/>
          </a:p>
        </p:txBody>
      </p:sp>
      <p:sp>
        <p:nvSpPr>
          <p:cNvPr id="102403" name="Rectangle 2"/>
          <p:cNvSpPr>
            <a:spLocks noGrp="1" noChangeArrowheads="1"/>
          </p:cNvSpPr>
          <p:nvPr>
            <p:ph type="title"/>
          </p:nvPr>
        </p:nvSpPr>
        <p:spPr/>
        <p:txBody>
          <a:bodyPr/>
          <a:lstStyle/>
          <a:p>
            <a:pPr eaLnBrk="1" hangingPunct="1"/>
            <a:r>
              <a:rPr lang="zh-CN" altLang="en-US" sz="4000" b="1" dirty="0"/>
              <a:t>存储转发（</a:t>
            </a:r>
            <a:r>
              <a:rPr lang="en-US" altLang="zh-CN" sz="4000" b="1" dirty="0"/>
              <a:t>Store-and-Forward</a:t>
            </a:r>
            <a:r>
              <a:rPr lang="zh-CN" altLang="en-US" sz="4000" b="1" dirty="0" smtClean="0"/>
              <a:t>）</a:t>
            </a:r>
            <a:endParaRPr lang="zh-CN" altLang="en-US" sz="4000" b="1" dirty="0"/>
          </a:p>
        </p:txBody>
      </p:sp>
      <p:sp>
        <p:nvSpPr>
          <p:cNvPr id="9" name="Rectangle 3"/>
          <p:cNvSpPr txBox="1">
            <a:spLocks noChangeArrowheads="1"/>
          </p:cNvSpPr>
          <p:nvPr/>
        </p:nvSpPr>
        <p:spPr bwMode="auto">
          <a:xfrm>
            <a:off x="34924" y="1988841"/>
            <a:ext cx="82814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marL="457200" lvl="1" indent="0" eaLnBrk="1" hangingPunct="1">
              <a:spcBef>
                <a:spcPct val="20000"/>
              </a:spcBef>
            </a:pPr>
            <a:r>
              <a:rPr lang="zh-CN" altLang="en-US" dirty="0" smtClean="0">
                <a:solidFill>
                  <a:srgbClr val="000000"/>
                </a:solidFill>
                <a:latin typeface="Calibri" panose="020F0502020204030204" pitchFamily="34" charset="0"/>
              </a:rPr>
              <a:t>从</a:t>
            </a:r>
            <a:r>
              <a:rPr lang="zh-CN" altLang="en-US" dirty="0">
                <a:solidFill>
                  <a:srgbClr val="000000"/>
                </a:solidFill>
                <a:latin typeface="Calibri" panose="020F0502020204030204" pitchFamily="34" charset="0"/>
              </a:rPr>
              <a:t>输入端口接收完整帧放入内存，然后对帧进行校验，若正确，则根据目的</a:t>
            </a:r>
            <a:r>
              <a:rPr lang="en-US" altLang="zh-CN" dirty="0">
                <a:solidFill>
                  <a:srgbClr val="000000"/>
                </a:solidFill>
                <a:latin typeface="Calibri" panose="020F0502020204030204" pitchFamily="34" charset="0"/>
              </a:rPr>
              <a:t>MAC</a:t>
            </a:r>
            <a:r>
              <a:rPr lang="zh-CN" altLang="en-US" dirty="0">
                <a:solidFill>
                  <a:srgbClr val="000000"/>
                </a:solidFill>
                <a:latin typeface="Calibri" panose="020F0502020204030204" pitchFamily="34" charset="0"/>
              </a:rPr>
              <a:t>地址得到输出端口，在输入和输出端口之间建立连接转发</a:t>
            </a:r>
            <a:r>
              <a:rPr lang="zh-CN" altLang="en-US" dirty="0" smtClean="0">
                <a:solidFill>
                  <a:srgbClr val="000000"/>
                </a:solidFill>
                <a:latin typeface="Calibri" panose="020F0502020204030204" pitchFamily="34" charset="0"/>
              </a:rPr>
              <a:t>帧</a:t>
            </a:r>
            <a:endParaRPr lang="zh-CN" altLang="en-US" dirty="0">
              <a:solidFill>
                <a:srgbClr val="000000"/>
              </a:solidFill>
              <a:latin typeface="Calibri" panose="020F0502020204030204" pitchFamily="34" charset="0"/>
            </a:endParaRPr>
          </a:p>
        </p:txBody>
      </p:sp>
      <p:pic>
        <p:nvPicPr>
          <p:cNvPr id="10" name="图片 9" descr="store-and-forward-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11047"/>
            <a:ext cx="5688632" cy="345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Right)">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eaLnBrk="1" hangingPunct="1"/>
            <a:fld id="{B83CCFDC-672D-4D4F-83A5-894336D28B68}" type="slidenum">
              <a:rPr lang="en-US" altLang="zh-CN" sz="1400" b="0"/>
              <a:pPr eaLnBrk="1" hangingPunct="1"/>
              <a:t>91</a:t>
            </a:fld>
            <a:endParaRPr lang="en-US" altLang="zh-CN" sz="1400" b="0"/>
          </a:p>
        </p:txBody>
      </p:sp>
      <p:sp>
        <p:nvSpPr>
          <p:cNvPr id="13316" name="Rectangle 2"/>
          <p:cNvSpPr>
            <a:spLocks noGrp="1" noChangeArrowheads="1"/>
          </p:cNvSpPr>
          <p:nvPr>
            <p:ph type="title"/>
          </p:nvPr>
        </p:nvSpPr>
        <p:spPr/>
        <p:txBody>
          <a:bodyPr/>
          <a:lstStyle/>
          <a:p>
            <a:pPr eaLnBrk="1" hangingPunct="1"/>
            <a:r>
              <a:rPr lang="zh-CN" altLang="en-US" dirty="0"/>
              <a:t>帧转发表</a:t>
            </a:r>
            <a:r>
              <a:rPr lang="en-US" altLang="zh-CN" dirty="0"/>
              <a:t>-</a:t>
            </a:r>
            <a:r>
              <a:rPr lang="zh-CN" altLang="en-US" dirty="0"/>
              <a:t>概述</a:t>
            </a:r>
          </a:p>
        </p:txBody>
      </p:sp>
      <p:sp>
        <p:nvSpPr>
          <p:cNvPr id="13317" name="Rectangle 3"/>
          <p:cNvSpPr>
            <a:spLocks noGrp="1" noChangeArrowheads="1"/>
          </p:cNvSpPr>
          <p:nvPr>
            <p:ph type="body" idx="1"/>
          </p:nvPr>
        </p:nvSpPr>
        <p:spPr>
          <a:xfrm>
            <a:off x="250825" y="2017713"/>
            <a:ext cx="5400675" cy="4075112"/>
          </a:xfrm>
        </p:spPr>
        <p:txBody>
          <a:bodyPr/>
          <a:lstStyle/>
          <a:p>
            <a:pPr eaLnBrk="1" hangingPunct="1">
              <a:lnSpc>
                <a:spcPct val="90000"/>
              </a:lnSpc>
            </a:pPr>
            <a:r>
              <a:rPr lang="zh-CN" altLang="en-US" sz="2400" b="1" dirty="0"/>
              <a:t>帧转发表的功能</a:t>
            </a:r>
          </a:p>
          <a:p>
            <a:pPr lvl="1" eaLnBrk="1" hangingPunct="1">
              <a:lnSpc>
                <a:spcPct val="90000"/>
              </a:lnSpc>
            </a:pPr>
            <a:r>
              <a:rPr lang="zh-CN" altLang="en-US" sz="2000" b="1" dirty="0"/>
              <a:t>在扩展局域网中，</a:t>
            </a:r>
            <a:r>
              <a:rPr lang="en-US" altLang="zh-CN" sz="2000" b="1" dirty="0"/>
              <a:t>L2</a:t>
            </a:r>
            <a:r>
              <a:rPr lang="zh-CN" altLang="en-US" sz="2000" b="1" dirty="0"/>
              <a:t>交换机或者网桥或在输入端口上接收帧，然后根据帧转发表将这些帧向合适的输出端口发送</a:t>
            </a:r>
          </a:p>
          <a:p>
            <a:pPr eaLnBrk="1" hangingPunct="1">
              <a:lnSpc>
                <a:spcPct val="90000"/>
              </a:lnSpc>
            </a:pPr>
            <a:r>
              <a:rPr lang="zh-CN" altLang="en-US" sz="2400" b="1" dirty="0"/>
              <a:t>帧转发表的格式</a:t>
            </a:r>
          </a:p>
          <a:p>
            <a:pPr lvl="1" eaLnBrk="1" hangingPunct="1">
              <a:lnSpc>
                <a:spcPct val="90000"/>
              </a:lnSpc>
            </a:pPr>
            <a:r>
              <a:rPr lang="zh-CN" altLang="en-US" sz="2000" b="1" dirty="0"/>
              <a:t>每个表项由主机（一般用主机的</a:t>
            </a:r>
            <a:r>
              <a:rPr lang="en-US" altLang="zh-CN" sz="2000" b="1" dirty="0"/>
              <a:t>MAC</a:t>
            </a:r>
            <a:r>
              <a:rPr lang="zh-CN" altLang="en-US" sz="2000" b="1" dirty="0"/>
              <a:t>地址表示）和主机连接的端口组成</a:t>
            </a:r>
          </a:p>
          <a:p>
            <a:pPr eaLnBrk="1" hangingPunct="1">
              <a:lnSpc>
                <a:spcPct val="90000"/>
              </a:lnSpc>
            </a:pPr>
            <a:r>
              <a:rPr lang="zh-CN" altLang="en-US" sz="2400" b="1" dirty="0"/>
              <a:t>帧转发表的生成</a:t>
            </a:r>
          </a:p>
          <a:p>
            <a:pPr lvl="1" eaLnBrk="1" hangingPunct="1">
              <a:lnSpc>
                <a:spcPct val="90000"/>
              </a:lnSpc>
            </a:pPr>
            <a:r>
              <a:rPr lang="zh-CN" altLang="en-US" sz="2000" b="1" dirty="0"/>
              <a:t>源地址学习：记录接收到的帧的源</a:t>
            </a:r>
            <a:r>
              <a:rPr lang="en-US" altLang="zh-CN" sz="2000" b="1" dirty="0"/>
              <a:t>MAC</a:t>
            </a:r>
            <a:r>
              <a:rPr lang="zh-CN" altLang="en-US" sz="2000" b="1" dirty="0"/>
              <a:t>地址</a:t>
            </a:r>
          </a:p>
          <a:p>
            <a:pPr lvl="1" eaLnBrk="1" hangingPunct="1">
              <a:lnSpc>
                <a:spcPct val="90000"/>
              </a:lnSpc>
            </a:pPr>
            <a:r>
              <a:rPr lang="zh-CN" altLang="en-US" sz="2000" b="1" dirty="0"/>
              <a:t>每个表项都动态生成</a:t>
            </a:r>
          </a:p>
        </p:txBody>
      </p:sp>
      <p:graphicFrame>
        <p:nvGraphicFramePr>
          <p:cNvPr id="13314" name="Object 5"/>
          <p:cNvGraphicFramePr>
            <a:graphicFrameLocks noChangeAspect="1"/>
          </p:cNvGraphicFramePr>
          <p:nvPr/>
        </p:nvGraphicFramePr>
        <p:xfrm>
          <a:off x="6249988" y="2608263"/>
          <a:ext cx="2859087" cy="2692400"/>
        </p:xfrm>
        <a:graphic>
          <a:graphicData uri="http://schemas.openxmlformats.org/presentationml/2006/ole">
            <mc:AlternateContent xmlns:mc="http://schemas.openxmlformats.org/markup-compatibility/2006">
              <mc:Choice xmlns:v="urn:schemas-microsoft-com:vml" Requires="v">
                <p:oleObj spid="_x0000_s11301" name="Visio" r:id="rId3" imgW="2658504" imgH="2512771" progId="Visio.Drawing.11">
                  <p:embed/>
                </p:oleObj>
              </mc:Choice>
              <mc:Fallback>
                <p:oleObj name="Visio" r:id="rId3" imgW="2658504" imgH="2512771" progId="Visio.Drawing.11">
                  <p:embed/>
                  <p:pic>
                    <p:nvPicPr>
                      <p:cNvPr id="0"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988" y="2608263"/>
                        <a:ext cx="2859087"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72" name="Group 36"/>
          <p:cNvGraphicFramePr>
            <a:graphicFrameLocks noGrp="1"/>
          </p:cNvGraphicFramePr>
          <p:nvPr/>
        </p:nvGraphicFramePr>
        <p:xfrm>
          <a:off x="5797550" y="3644900"/>
          <a:ext cx="1295400" cy="1701483"/>
        </p:xfrm>
        <a:graphic>
          <a:graphicData uri="http://schemas.openxmlformats.org/drawingml/2006/table">
            <a:tbl>
              <a:tblPr/>
              <a:tblGrid>
                <a:gridCol w="620713">
                  <a:extLst>
                    <a:ext uri="{9D8B030D-6E8A-4147-A177-3AD203B41FA5}">
                      <a16:colId xmlns="" xmlns:a16="http://schemas.microsoft.com/office/drawing/2014/main" val="20000"/>
                    </a:ext>
                  </a:extLst>
                </a:gridCol>
                <a:gridCol w="674687">
                  <a:extLst>
                    <a:ext uri="{9D8B030D-6E8A-4147-A177-3AD203B41FA5}">
                      <a16:colId xmlns="" xmlns:a16="http://schemas.microsoft.com/office/drawing/2014/main" val="20001"/>
                    </a:ext>
                  </a:extLst>
                </a:gridCol>
              </a:tblGrid>
              <a:tr h="36036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主机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端口</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809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13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413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51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3338" name="Text Box 26"/>
          <p:cNvSpPr txBox="1">
            <a:spLocks noChangeArrowheads="1"/>
          </p:cNvSpPr>
          <p:nvPr/>
        </p:nvSpPr>
        <p:spPr bwMode="auto">
          <a:xfrm>
            <a:off x="5867400" y="5445125"/>
            <a:ext cx="116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a:latin typeface="Arial" panose="020B0604020202020204" pitchFamily="34" charset="0"/>
              </a:rPr>
              <a:t>转发表</a:t>
            </a:r>
          </a:p>
        </p:txBody>
      </p:sp>
      <p:sp>
        <p:nvSpPr>
          <p:cNvPr id="13339" name="Text Box 27"/>
          <p:cNvSpPr txBox="1">
            <a:spLocks noChangeArrowheads="1"/>
          </p:cNvSpPr>
          <p:nvPr/>
        </p:nvSpPr>
        <p:spPr bwMode="auto">
          <a:xfrm>
            <a:off x="6659563" y="2205038"/>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LAN X</a:t>
            </a:r>
          </a:p>
        </p:txBody>
      </p:sp>
      <p:sp>
        <p:nvSpPr>
          <p:cNvPr id="13340" name="Text Box 28"/>
          <p:cNvSpPr txBox="1">
            <a:spLocks noChangeArrowheads="1"/>
          </p:cNvSpPr>
          <p:nvPr/>
        </p:nvSpPr>
        <p:spPr bwMode="auto">
          <a:xfrm>
            <a:off x="7956550" y="522922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ea typeface="宋体" panose="02010600030101010101" pitchFamily="2" charset="-122"/>
              </a:defRPr>
            </a:lvl1pPr>
            <a:lvl2pPr marL="742950" indent="-285750" eaLnBrk="0" hangingPunct="0">
              <a:defRPr sz="2400" b="1">
                <a:solidFill>
                  <a:schemeClr val="tx1"/>
                </a:solidFill>
                <a:latin typeface="Tahoma" panose="020B0604030504040204" pitchFamily="34" charset="0"/>
                <a:ea typeface="宋体" panose="02010600030101010101" pitchFamily="2" charset="-122"/>
              </a:defRPr>
            </a:lvl2pPr>
            <a:lvl3pPr marL="1143000" indent="-228600" eaLnBrk="0" hangingPunct="0">
              <a:defRPr sz="2400" b="1">
                <a:solidFill>
                  <a:schemeClr val="tx1"/>
                </a:solidFill>
                <a:latin typeface="Tahoma" panose="020B0604030504040204" pitchFamily="34" charset="0"/>
                <a:ea typeface="宋体" panose="02010600030101010101" pitchFamily="2" charset="-122"/>
              </a:defRPr>
            </a:lvl3pPr>
            <a:lvl4pPr marL="1600200" indent="-228600" eaLnBrk="0" hangingPunct="0">
              <a:defRPr sz="2400" b="1">
                <a:solidFill>
                  <a:schemeClr val="tx1"/>
                </a:solidFill>
                <a:latin typeface="Tahoma" panose="020B0604030504040204" pitchFamily="34" charset="0"/>
                <a:ea typeface="宋体" panose="02010600030101010101" pitchFamily="2" charset="-122"/>
              </a:defRPr>
            </a:lvl4pPr>
            <a:lvl5pPr marL="2057400" indent="-228600" eaLnBrk="0" hangingPunct="0">
              <a:defRPr sz="24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50000"/>
              </a:spcBef>
              <a:spcAft>
                <a:spcPct val="0"/>
              </a:spcAft>
              <a:defRPr sz="2400" b="1">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a:latin typeface="Arial" panose="020B0604020202020204" pitchFamily="34" charset="0"/>
              </a:rPr>
              <a:t>LAN Y</a:t>
            </a:r>
          </a:p>
        </p:txBody>
      </p:sp>
      <p:sp>
        <p:nvSpPr>
          <p:cNvPr id="2" name="文本框 1"/>
          <p:cNvSpPr txBox="1"/>
          <p:nvPr/>
        </p:nvSpPr>
        <p:spPr>
          <a:xfrm>
            <a:off x="467544" y="5877272"/>
            <a:ext cx="7992888" cy="830997"/>
          </a:xfrm>
          <a:prstGeom prst="rect">
            <a:avLst/>
          </a:prstGeom>
          <a:solidFill>
            <a:schemeClr val="accent2">
              <a:lumMod val="20000"/>
              <a:lumOff val="80000"/>
            </a:schemeClr>
          </a:solidFill>
        </p:spPr>
        <p:txBody>
          <a:bodyPr wrap="square" rtlCol="0">
            <a:spAutoFit/>
          </a:bodyPr>
          <a:lstStyle/>
          <a:p>
            <a:r>
              <a:rPr lang="zh-CN" altLang="en-US" dirty="0"/>
              <a:t>为了强调帧转发表是由源</a:t>
            </a:r>
            <a:r>
              <a:rPr lang="en-US" altLang="zh-CN" dirty="0"/>
              <a:t>MAC</a:t>
            </a:r>
            <a:r>
              <a:rPr lang="zh-CN" altLang="en-US" dirty="0"/>
              <a:t>地址学习而来，也被称为源地址表（</a:t>
            </a:r>
            <a:r>
              <a:rPr lang="en-US" altLang="zh-CN" dirty="0"/>
              <a:t>Source Address Table</a:t>
            </a:r>
            <a:r>
              <a:rPr lang="zh-CN" altLang="en-US" dirty="0"/>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304800" y="152400"/>
            <a:ext cx="8839200" cy="685800"/>
          </a:xfrm>
        </p:spPr>
        <p:txBody>
          <a:bodyPr/>
          <a:lstStyle/>
          <a:p>
            <a:r>
              <a:rPr lang="en-US" altLang="zh-CN" dirty="0">
                <a:ea typeface="宋体" panose="02010600030101010101" pitchFamily="2" charset="-122"/>
              </a:rPr>
              <a:t/>
            </a:r>
            <a:br>
              <a:rPr lang="en-US" altLang="zh-CN" dirty="0">
                <a:ea typeface="宋体" panose="02010600030101010101" pitchFamily="2" charset="-122"/>
              </a:rPr>
            </a:br>
            <a:r>
              <a:rPr lang="zh-CN" altLang="en-US" dirty="0">
                <a:ea typeface="宋体" panose="02010600030101010101" pitchFamily="2" charset="-122"/>
              </a:rPr>
              <a:t>帧转发表</a:t>
            </a:r>
            <a:r>
              <a:rPr lang="en-US" altLang="zh-CN" dirty="0">
                <a:ea typeface="宋体" panose="02010600030101010101" pitchFamily="2" charset="-122"/>
              </a:rPr>
              <a:t>-</a:t>
            </a:r>
            <a:r>
              <a:rPr lang="zh-CN" altLang="en-US" dirty="0">
                <a:ea typeface="宋体" panose="02010600030101010101" pitchFamily="2" charset="-122"/>
              </a:rPr>
              <a:t>举例</a:t>
            </a:r>
            <a:endParaRPr lang="en-US" altLang="zh-CN" dirty="0">
              <a:ea typeface="宋体" panose="02010600030101010101" pitchFamily="2" charset="-122"/>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zh-CN" altLang="en-US" sz="1800" b="1" dirty="0">
                <a:latin typeface="Tahoma" panose="020B0604030504040204" pitchFamily="34" charset="0"/>
                <a:ea typeface="宋体" panose="02010600030101010101" pitchFamily="2" charset="-122"/>
              </a:rPr>
              <a:t>帧转发表</a:t>
            </a:r>
            <a:r>
              <a:rPr lang="en-US" altLang="zh-CN" sz="1800" b="1" dirty="0">
                <a:latin typeface="Tahoma" panose="020B0604030504040204" pitchFamily="34" charset="0"/>
                <a:ea typeface="宋体" panose="02010600030101010101" pitchFamily="2" charset="-122"/>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endParaRPr lang="en-US" altLang="zh-CN" sz="1400" dirty="0">
              <a:latin typeface="Tahoma" panose="020B0604030504040204" pitchFamily="34" charset="0"/>
              <a:ea typeface="宋体" panose="02010600030101010101" pitchFamily="2" charset="-122"/>
            </a:endParaRPr>
          </a:p>
          <a:p>
            <a:pPr eaLnBrk="1" hangingPunct="1">
              <a:spcBef>
                <a:spcPct val="20000"/>
              </a:spcBef>
              <a:buClr>
                <a:schemeClr val="folHlink"/>
              </a:buClr>
              <a:buSzPct val="60000"/>
              <a:buFont typeface="Wingdings" panose="05000000000000000000" pitchFamily="2" charset="2"/>
              <a:buNone/>
            </a:pPr>
            <a:endParaRPr lang="en-US" altLang="zh-CN" sz="1400" dirty="0">
              <a:latin typeface="Tahoma" panose="020B0604030504040204" pitchFamily="34" charset="0"/>
              <a:ea typeface="宋体" panose="02010600030101010101" pitchFamily="2" charset="-122"/>
            </a:endParaRPr>
          </a:p>
        </p:txBody>
      </p:sp>
      <p:sp>
        <p:nvSpPr>
          <p:cNvPr id="39941" name="Rectangle 5"/>
          <p:cNvSpPr>
            <a:spLocks noGrp="1" noChangeArrowheads="1"/>
          </p:cNvSpPr>
          <p:nvPr>
            <p:ph type="body" idx="1"/>
          </p:nvPr>
        </p:nvSpPr>
        <p:spPr>
          <a:xfrm>
            <a:off x="5029200" y="2057400"/>
            <a:ext cx="4114800" cy="4800600"/>
          </a:xfrm>
          <a:solidFill>
            <a:schemeClr val="bg1"/>
          </a:solidFill>
          <a:ln/>
        </p:spPr>
        <p:txBody>
          <a:bodyPr/>
          <a:lstStyle/>
          <a:p>
            <a:pPr>
              <a:lnSpc>
                <a:spcPct val="90000"/>
              </a:lnSpc>
            </a:pPr>
            <a:r>
              <a:rPr lang="en-US" altLang="zh-CN" sz="2000">
                <a:ea typeface="宋体" panose="02010600030101010101" pitchFamily="2" charset="-122"/>
              </a:rPr>
              <a:t>Switches are also known as </a:t>
            </a:r>
            <a:r>
              <a:rPr lang="en-US" altLang="zh-CN" sz="2000" b="1">
                <a:ea typeface="宋体" panose="02010600030101010101" pitchFamily="2" charset="-122"/>
              </a:rPr>
              <a:t>learning bridges</a:t>
            </a:r>
            <a:r>
              <a:rPr lang="en-US" altLang="zh-CN" sz="2000">
                <a:ea typeface="宋体" panose="02010600030101010101" pitchFamily="2" charset="-122"/>
              </a:rPr>
              <a:t> or </a:t>
            </a:r>
            <a:r>
              <a:rPr lang="en-US" altLang="zh-CN" sz="2000" b="1">
                <a:ea typeface="宋体" panose="02010600030101010101" pitchFamily="2" charset="-122"/>
              </a:rPr>
              <a:t>learning switches</a:t>
            </a:r>
            <a:r>
              <a:rPr lang="en-US" altLang="zh-CN" sz="2000">
                <a:ea typeface="宋体" panose="02010600030101010101" pitchFamily="2" charset="-122"/>
              </a:rPr>
              <a:t>.</a:t>
            </a:r>
          </a:p>
          <a:p>
            <a:pPr>
              <a:lnSpc>
                <a:spcPct val="90000"/>
              </a:lnSpc>
            </a:pPr>
            <a:r>
              <a:rPr lang="en-US" altLang="zh-CN" sz="2000">
                <a:ea typeface="宋体" panose="02010600030101010101" pitchFamily="2" charset="-122"/>
              </a:rPr>
              <a:t>A switch has a source address table in cache (RAM) where it stores source MAC addresses after it learns about them.</a:t>
            </a:r>
          </a:p>
          <a:p>
            <a:pPr>
              <a:lnSpc>
                <a:spcPct val="90000"/>
              </a:lnSpc>
            </a:pPr>
            <a:r>
              <a:rPr lang="en-US" altLang="zh-CN" sz="2000">
                <a:ea typeface="宋体" panose="02010600030101010101" pitchFamily="2" charset="-122"/>
              </a:rPr>
              <a:t>A switch receives an Ethernet frame and searches the source address table for the Destination MAC address.</a:t>
            </a:r>
          </a:p>
          <a:p>
            <a:pPr>
              <a:lnSpc>
                <a:spcPct val="90000"/>
              </a:lnSpc>
            </a:pPr>
            <a:r>
              <a:rPr lang="en-US" altLang="zh-CN" sz="2000">
                <a:ea typeface="宋体" panose="02010600030101010101" pitchFamily="2" charset="-122"/>
              </a:rPr>
              <a:t>If it finds a match, it </a:t>
            </a:r>
            <a:r>
              <a:rPr lang="en-US" altLang="zh-CN" sz="2000" b="1">
                <a:ea typeface="宋体" panose="02010600030101010101" pitchFamily="2" charset="-122"/>
              </a:rPr>
              <a:t>filters</a:t>
            </a:r>
            <a:r>
              <a:rPr lang="en-US" altLang="zh-CN" sz="2000">
                <a:ea typeface="宋体" panose="02010600030101010101" pitchFamily="2" charset="-122"/>
              </a:rPr>
              <a:t> the frame by only sending it out that port.</a:t>
            </a:r>
          </a:p>
          <a:p>
            <a:pPr>
              <a:lnSpc>
                <a:spcPct val="90000"/>
              </a:lnSpc>
            </a:pPr>
            <a:r>
              <a:rPr lang="en-US" altLang="zh-CN" sz="2000">
                <a:ea typeface="宋体" panose="02010600030101010101" pitchFamily="2" charset="-122"/>
              </a:rPr>
              <a:t>If there is not a match if </a:t>
            </a:r>
            <a:r>
              <a:rPr lang="en-US" altLang="zh-CN" sz="2000" b="1">
                <a:ea typeface="宋体" panose="02010600030101010101" pitchFamily="2" charset="-122"/>
              </a:rPr>
              <a:t>floods</a:t>
            </a:r>
            <a:r>
              <a:rPr lang="en-US" altLang="zh-CN" sz="2000">
                <a:ea typeface="宋体" panose="02010600030101010101" pitchFamily="2" charset="-122"/>
              </a:rPr>
              <a:t> it out all ports.</a:t>
            </a:r>
          </a:p>
        </p:txBody>
      </p:sp>
      <p:sp>
        <p:nvSpPr>
          <p:cNvPr id="39942"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graphicFrame>
        <p:nvGraphicFramePr>
          <p:cNvPr id="39943"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2465" name="Bitmap Image" r:id="rId4" imgW="1211685" imgH="1165961" progId="PBrush">
                  <p:embed/>
                </p:oleObj>
              </mc:Choice>
              <mc:Fallback>
                <p:oleObj name="Bitmap Image" r:id="rId4" imgW="1211685" imgH="1165961" progId="PBrush">
                  <p:embed/>
                  <p:pic>
                    <p:nvPicPr>
                      <p:cNvPr id="0" name="Picture 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2466" name="Bitmap Image" r:id="rId6" imgW="1211685" imgH="1165961" progId="PBrush">
                  <p:embed/>
                </p:oleObj>
              </mc:Choice>
              <mc:Fallback>
                <p:oleObj name="Bitmap Image" r:id="rId6" imgW="1211685" imgH="1165961" progId="PBrush">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2467" name="Bitmap Image" r:id="rId7" imgW="1211685" imgH="1165961" progId="PBrush">
                  <p:embed/>
                </p:oleObj>
              </mc:Choice>
              <mc:Fallback>
                <p:oleObj name="Bitmap Image" r:id="rId7" imgW="1211685" imgH="1165961" progId="PBrush">
                  <p:embed/>
                  <p:pic>
                    <p:nvPicPr>
                      <p:cNvPr id="0" name="Picture 6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2468" name="Bitmap Image" r:id="rId8" imgW="1211685" imgH="1165961" progId="PBrush">
                  <p:embed/>
                </p:oleObj>
              </mc:Choice>
              <mc:Fallback>
                <p:oleObj name="Bitmap Image" r:id="rId8" imgW="1211685" imgH="1165961" progId="PBrush">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7"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948"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949"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950"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951"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39952"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39953"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39954"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39955" name="Text Box 19"/>
          <p:cNvSpPr txBox="1">
            <a:spLocks noChangeArrowheads="1"/>
          </p:cNvSpPr>
          <p:nvPr/>
        </p:nvSpPr>
        <p:spPr bwMode="auto">
          <a:xfrm>
            <a:off x="0" y="5486400"/>
            <a:ext cx="12962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39956"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2469" name="Bitmap Image" r:id="rId9" imgW="4389500" imgH="746667" progId="PBrush">
                  <p:embed/>
                </p:oleObj>
              </mc:Choice>
              <mc:Fallback>
                <p:oleObj name="Bitmap Image" r:id="rId9" imgW="4389500" imgH="746667" progId="PBrush">
                  <p:embed/>
                  <p:pic>
                    <p:nvPicPr>
                      <p:cNvPr id="0" name="Picture 6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57"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39958"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39959" name="Line 23"/>
          <p:cNvSpPr>
            <a:spLocks noChangeShapeType="1"/>
          </p:cNvSpPr>
          <p:nvPr/>
        </p:nvSpPr>
        <p:spPr bwMode="auto">
          <a:xfrm flipV="1">
            <a:off x="12192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 name="文本框 1"/>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26" name="文本框 25"/>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27" name="文本框 26"/>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28" name="文本框 27"/>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29" name="文本框 28"/>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0" name="文本框 29"/>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31" name="文本框 30"/>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32" name="文本框 31"/>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33" name="文本框 32"/>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Tree>
    <p:extLst>
      <p:ext uri="{BB962C8B-B14F-4D97-AF65-F5344CB8AC3E}">
        <p14:creationId xmlns:p14="http://schemas.microsoft.com/office/powerpoint/2010/main" val="13361234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381000" y="152400"/>
            <a:ext cx="8763000" cy="685800"/>
          </a:xfrm>
        </p:spPr>
        <p:txBody>
          <a:bodyPr/>
          <a:lstStyle/>
          <a:p>
            <a:r>
              <a:rPr lang="en-US" altLang="zh-CN" sz="2800" dirty="0">
                <a:ea typeface="宋体" panose="02010600030101010101" pitchFamily="2" charset="-122"/>
              </a:rPr>
              <a:t>No Destination Address in table, Flood</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zh-CN" altLang="en-US" sz="1800" dirty="0">
                <a:latin typeface="Tahoma" panose="020B0604030504040204" pitchFamily="34" charset="0"/>
              </a:rPr>
              <a:t>帧转发表</a:t>
            </a:r>
            <a:r>
              <a:rPr lang="en-US" altLang="zh-CN" sz="1800" dirty="0">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a:t>
            </a:r>
          </a:p>
          <a:p>
            <a:pPr eaLnBrk="1" hangingPunct="1">
              <a:spcBef>
                <a:spcPct val="20000"/>
              </a:spcBef>
              <a:buClr>
                <a:schemeClr val="folHlink"/>
              </a:buClr>
              <a:buSzPct val="60000"/>
              <a:buFont typeface="Wingdings" panose="05000000000000000000" pitchFamily="2" charset="2"/>
              <a:buNone/>
            </a:pPr>
            <a:endParaRPr lang="en-US" altLang="zh-CN" sz="1400" dirty="0">
              <a:latin typeface="Tahoma" panose="020B0604030504040204" pitchFamily="34" charset="0"/>
              <a:ea typeface="宋体" panose="02010600030101010101" pitchFamily="2" charset="-122"/>
            </a:endParaRPr>
          </a:p>
        </p:txBody>
      </p:sp>
      <p:sp>
        <p:nvSpPr>
          <p:cNvPr id="40965" name="Rectangle 5"/>
          <p:cNvSpPr>
            <a:spLocks noGrp="1" noChangeArrowheads="1"/>
          </p:cNvSpPr>
          <p:nvPr>
            <p:ph type="body" idx="1"/>
          </p:nvPr>
        </p:nvSpPr>
        <p:spPr>
          <a:xfrm>
            <a:off x="5029200" y="2057400"/>
            <a:ext cx="4114800" cy="4800600"/>
          </a:xfrm>
          <a:solidFill>
            <a:schemeClr val="bg1"/>
          </a:solidFill>
          <a:ln/>
        </p:spPr>
        <p:txBody>
          <a:bodyPr/>
          <a:lstStyle/>
          <a:p>
            <a:pPr>
              <a:lnSpc>
                <a:spcPct val="90000"/>
              </a:lnSpc>
            </a:pPr>
            <a:r>
              <a:rPr lang="en-US" altLang="zh-CN" sz="2000">
                <a:ea typeface="宋体" panose="02010600030101010101" pitchFamily="2" charset="-122"/>
              </a:rPr>
              <a:t>How does it learn source MAC addresses?</a:t>
            </a:r>
          </a:p>
          <a:p>
            <a:pPr>
              <a:lnSpc>
                <a:spcPct val="90000"/>
              </a:lnSpc>
            </a:pPr>
            <a:r>
              <a:rPr lang="en-US" altLang="zh-CN" sz="2000">
                <a:ea typeface="宋体" panose="02010600030101010101" pitchFamily="2" charset="-122"/>
              </a:rPr>
              <a:t>First, the switch will see if the SA (1111) is in it’s table.</a:t>
            </a:r>
          </a:p>
          <a:p>
            <a:pPr>
              <a:lnSpc>
                <a:spcPct val="90000"/>
              </a:lnSpc>
            </a:pPr>
            <a:r>
              <a:rPr lang="en-US" altLang="zh-CN" sz="2000">
                <a:ea typeface="宋体" panose="02010600030101010101" pitchFamily="2" charset="-122"/>
              </a:rPr>
              <a:t>If it is, it resets the timer (more in a moment).</a:t>
            </a:r>
          </a:p>
          <a:p>
            <a:pPr>
              <a:lnSpc>
                <a:spcPct val="90000"/>
              </a:lnSpc>
            </a:pPr>
            <a:r>
              <a:rPr lang="en-US" altLang="zh-CN" sz="2000">
                <a:ea typeface="宋体" panose="02010600030101010101" pitchFamily="2" charset="-122"/>
              </a:rPr>
              <a:t>If it is NOT in the table it adds it, with the port number.</a:t>
            </a:r>
          </a:p>
          <a:p>
            <a:pPr>
              <a:lnSpc>
                <a:spcPct val="90000"/>
              </a:lnSpc>
            </a:pPr>
            <a:endParaRPr lang="en-US" altLang="zh-CN" sz="2000">
              <a:ea typeface="宋体" panose="02010600030101010101" pitchFamily="2" charset="-122"/>
            </a:endParaRPr>
          </a:p>
          <a:p>
            <a:pPr>
              <a:lnSpc>
                <a:spcPct val="90000"/>
              </a:lnSpc>
            </a:pPr>
            <a:r>
              <a:rPr lang="en-US" altLang="zh-CN" sz="2000">
                <a:ea typeface="宋体" panose="02010600030101010101" pitchFamily="2" charset="-122"/>
              </a:rPr>
              <a:t>Next, in our scenario, the switch will </a:t>
            </a:r>
            <a:r>
              <a:rPr lang="en-US" altLang="zh-CN" sz="2000" b="1">
                <a:solidFill>
                  <a:schemeClr val="hlink"/>
                </a:solidFill>
                <a:ea typeface="宋体" panose="02010600030101010101" pitchFamily="2" charset="-122"/>
              </a:rPr>
              <a:t>flood</a:t>
            </a:r>
            <a:r>
              <a:rPr lang="en-US" altLang="zh-CN" sz="2000">
                <a:ea typeface="宋体" panose="02010600030101010101" pitchFamily="2" charset="-122"/>
              </a:rPr>
              <a:t> the frame out all other ports, because the DA is not in the source address table.</a:t>
            </a:r>
            <a:endParaRPr lang="en-US" altLang="zh-CN" sz="2400">
              <a:ea typeface="宋体" panose="02010600030101010101" pitchFamily="2" charset="-122"/>
            </a:endParaRPr>
          </a:p>
        </p:txBody>
      </p:sp>
      <p:graphicFrame>
        <p:nvGraphicFramePr>
          <p:cNvPr id="40967"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3489" name="Bitmap Image" r:id="rId4" imgW="1211685" imgH="1165961" progId="PBrush">
                  <p:embed/>
                </p:oleObj>
              </mc:Choice>
              <mc:Fallback>
                <p:oleObj name="Bitmap Image" r:id="rId4" imgW="1211685" imgH="1165961" progId="PBrush">
                  <p:embed/>
                  <p:pic>
                    <p:nvPicPr>
                      <p:cNvPr id="0" name="Picture 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3490" name="Bitmap Image" r:id="rId6" imgW="1211685" imgH="1165961" progId="PBrush">
                  <p:embed/>
                </p:oleObj>
              </mc:Choice>
              <mc:Fallback>
                <p:oleObj name="Bitmap Image" r:id="rId6" imgW="1211685" imgH="1165961" progId="PBrush">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3491" name="Bitmap Image" r:id="rId7" imgW="1211685" imgH="1165961" progId="PBrush">
                  <p:embed/>
                </p:oleObj>
              </mc:Choice>
              <mc:Fallback>
                <p:oleObj name="Bitmap Image" r:id="rId7" imgW="1211685" imgH="1165961" progId="PBrush">
                  <p:embed/>
                  <p:pic>
                    <p:nvPicPr>
                      <p:cNvPr id="0" name="Picture 6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0"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3492" name="Bitmap Image" r:id="rId8" imgW="1211685" imgH="1165961" progId="PBrush">
                  <p:embed/>
                </p:oleObj>
              </mc:Choice>
              <mc:Fallback>
                <p:oleObj name="Bitmap Image" r:id="rId8" imgW="1211685" imgH="1165961" progId="PBrush">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1"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72"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73"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74"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75"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0976"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0977"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0978"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0979" name="Text Box 19"/>
          <p:cNvSpPr txBox="1">
            <a:spLocks noChangeArrowheads="1"/>
          </p:cNvSpPr>
          <p:nvPr/>
        </p:nvSpPr>
        <p:spPr bwMode="auto">
          <a:xfrm>
            <a:off x="0" y="5486400"/>
            <a:ext cx="12962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0980"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3493" name="Bitmap Image" r:id="rId9" imgW="4389500" imgH="746667" progId="PBrush">
                  <p:embed/>
                </p:oleObj>
              </mc:Choice>
              <mc:Fallback>
                <p:oleObj name="Bitmap Image" r:id="rId9" imgW="4389500" imgH="746667" progId="PBrush">
                  <p:embed/>
                  <p:pic>
                    <p:nvPicPr>
                      <p:cNvPr id="0" name="Picture 6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1"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0982"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0983" name="Line 23"/>
          <p:cNvSpPr>
            <a:spLocks noChangeShapeType="1"/>
          </p:cNvSpPr>
          <p:nvPr/>
        </p:nvSpPr>
        <p:spPr bwMode="auto">
          <a:xfrm flipV="1">
            <a:off x="12192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84" name="Line 24"/>
          <p:cNvSpPr>
            <a:spLocks noChangeShapeType="1"/>
          </p:cNvSpPr>
          <p:nvPr/>
        </p:nvSpPr>
        <p:spPr bwMode="auto">
          <a:xfrm>
            <a:off x="17526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85" name="Line 25"/>
          <p:cNvSpPr>
            <a:spLocks noChangeShapeType="1"/>
          </p:cNvSpPr>
          <p:nvPr/>
        </p:nvSpPr>
        <p:spPr bwMode="auto">
          <a:xfrm>
            <a:off x="26670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86" name="Line 26"/>
          <p:cNvSpPr>
            <a:spLocks noChangeShapeType="1"/>
          </p:cNvSpPr>
          <p:nvPr/>
        </p:nvSpPr>
        <p:spPr bwMode="auto">
          <a:xfrm>
            <a:off x="35814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987" name="Text Box 27"/>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28"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29" name="文本框 28"/>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30" name="文本框 29"/>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31" name="文本框 30"/>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32" name="文本框 31"/>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33" name="文本框 32"/>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4" name="文本框 33"/>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35" name="文本框 34"/>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36" name="文本框 35"/>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37" name="文本框 36"/>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Tree>
    <p:extLst>
      <p:ext uri="{BB962C8B-B14F-4D97-AF65-F5344CB8AC3E}">
        <p14:creationId xmlns:p14="http://schemas.microsoft.com/office/powerpoint/2010/main" val="15922158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381000" y="152400"/>
            <a:ext cx="8763000" cy="685800"/>
          </a:xfrm>
        </p:spPr>
        <p:txBody>
          <a:bodyPr/>
          <a:lstStyle/>
          <a:p>
            <a:r>
              <a:rPr lang="en-US" altLang="zh-CN" sz="2800">
                <a:ea typeface="宋体" panose="02010600030101010101" pitchFamily="2" charset="-122"/>
              </a:rPr>
              <a:t>Destination Address in table, Filter</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1       1111                         6       3333</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p>
        </p:txBody>
      </p:sp>
      <p:sp>
        <p:nvSpPr>
          <p:cNvPr id="41989" name="Rectangle 5"/>
          <p:cNvSpPr>
            <a:spLocks noGrp="1" noChangeArrowheads="1"/>
          </p:cNvSpPr>
          <p:nvPr>
            <p:ph type="body" idx="1"/>
          </p:nvPr>
        </p:nvSpPr>
        <p:spPr>
          <a:xfrm>
            <a:off x="5029200" y="2057400"/>
            <a:ext cx="4114800" cy="4800600"/>
          </a:xfrm>
          <a:solidFill>
            <a:schemeClr val="bg1"/>
          </a:solidFill>
          <a:ln/>
        </p:spPr>
        <p:txBody>
          <a:bodyPr/>
          <a:lstStyle/>
          <a:p>
            <a:pPr>
              <a:lnSpc>
                <a:spcPct val="90000"/>
              </a:lnSpc>
            </a:pPr>
            <a:r>
              <a:rPr lang="en-US" altLang="zh-CN" sz="2000" dirty="0">
                <a:ea typeface="宋体" panose="02010600030101010101" pitchFamily="2" charset="-122"/>
              </a:rPr>
              <a:t>Most communications involve some sort of client-server relationship or exchange of information.  (You will understand this more as you learn about TCP/IP.)</a:t>
            </a:r>
          </a:p>
          <a:p>
            <a:pPr>
              <a:lnSpc>
                <a:spcPct val="90000"/>
              </a:lnSpc>
            </a:pPr>
            <a:r>
              <a:rPr lang="en-US" altLang="zh-CN" sz="2000" dirty="0">
                <a:ea typeface="宋体" panose="02010600030101010101" pitchFamily="2" charset="-122"/>
              </a:rPr>
              <a:t>Now 3333 sends data back to 1111.</a:t>
            </a:r>
          </a:p>
          <a:p>
            <a:pPr>
              <a:lnSpc>
                <a:spcPct val="90000"/>
              </a:lnSpc>
            </a:pPr>
            <a:r>
              <a:rPr lang="en-US" altLang="zh-CN" sz="2000" dirty="0">
                <a:ea typeface="宋体" panose="02010600030101010101" pitchFamily="2" charset="-122"/>
              </a:rPr>
              <a:t>The switch sees if it has the SA stored.</a:t>
            </a:r>
          </a:p>
          <a:p>
            <a:pPr>
              <a:lnSpc>
                <a:spcPct val="90000"/>
              </a:lnSpc>
            </a:pPr>
            <a:r>
              <a:rPr lang="en-US" altLang="zh-CN" sz="2000" dirty="0">
                <a:ea typeface="宋体" panose="02010600030101010101" pitchFamily="2" charset="-122"/>
              </a:rPr>
              <a:t>It does NOT so it adds it.  (This will help next time 1111 sends to 3333.)</a:t>
            </a:r>
          </a:p>
          <a:p>
            <a:pPr>
              <a:lnSpc>
                <a:spcPct val="90000"/>
              </a:lnSpc>
            </a:pPr>
            <a:r>
              <a:rPr lang="en-US" altLang="zh-CN" sz="2000" dirty="0">
                <a:ea typeface="宋体" panose="02010600030101010101" pitchFamily="2" charset="-122"/>
              </a:rPr>
              <a:t>Next, it checks the DA and in our case it can </a:t>
            </a:r>
            <a:r>
              <a:rPr lang="en-US" altLang="zh-CN" sz="2000" b="1" dirty="0">
                <a:solidFill>
                  <a:schemeClr val="hlink"/>
                </a:solidFill>
                <a:ea typeface="宋体" panose="02010600030101010101" pitchFamily="2" charset="-122"/>
              </a:rPr>
              <a:t>filter</a:t>
            </a:r>
            <a:r>
              <a:rPr lang="en-US" altLang="zh-CN" sz="2000" dirty="0">
                <a:ea typeface="宋体" panose="02010600030101010101" pitchFamily="2" charset="-122"/>
              </a:rPr>
              <a:t> the frame, by sending it only out port 1.</a:t>
            </a:r>
          </a:p>
        </p:txBody>
      </p:sp>
      <p:graphicFrame>
        <p:nvGraphicFramePr>
          <p:cNvPr id="41991"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4513" name="Bitmap Image" r:id="rId4" imgW="1211685" imgH="1165961" progId="PBrush">
                  <p:embed/>
                </p:oleObj>
              </mc:Choice>
              <mc:Fallback>
                <p:oleObj name="Bitmap Image" r:id="rId4" imgW="1211685" imgH="1165961" progId="PBrush">
                  <p:embed/>
                  <p:pic>
                    <p:nvPicPr>
                      <p:cNvPr id="0" name="Picture 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4514" name="Bitmap Image" r:id="rId6" imgW="1211685" imgH="1165961" progId="PBrush">
                  <p:embed/>
                </p:oleObj>
              </mc:Choice>
              <mc:Fallback>
                <p:oleObj name="Bitmap Image" r:id="rId6" imgW="1211685" imgH="1165961" progId="PBrush">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3"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4515" name="Bitmap Image" r:id="rId7" imgW="1211685" imgH="1165961" progId="PBrush">
                  <p:embed/>
                </p:oleObj>
              </mc:Choice>
              <mc:Fallback>
                <p:oleObj name="Bitmap Image" r:id="rId7" imgW="1211685" imgH="1165961" progId="PBrush">
                  <p:embed/>
                  <p:pic>
                    <p:nvPicPr>
                      <p:cNvPr id="0" name="Picture 6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4"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4516" name="Bitmap Image" r:id="rId8" imgW="1211685" imgH="1165961" progId="PBrush">
                  <p:embed/>
                </p:oleObj>
              </mc:Choice>
              <mc:Fallback>
                <p:oleObj name="Bitmap Image" r:id="rId8" imgW="1211685" imgH="1165961" progId="PBrush">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5"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1996"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1997"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1998"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1999"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2000"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2001"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2002"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2003" name="Text Box 19"/>
          <p:cNvSpPr txBox="1">
            <a:spLocks noChangeArrowheads="1"/>
          </p:cNvSpPr>
          <p:nvPr/>
        </p:nvSpPr>
        <p:spPr bwMode="auto">
          <a:xfrm>
            <a:off x="0" y="5486400"/>
            <a:ext cx="12962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2004"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4517" name="Bitmap Image" r:id="rId9" imgW="4389500" imgH="746667" progId="PBrush">
                  <p:embed/>
                </p:oleObj>
              </mc:Choice>
              <mc:Fallback>
                <p:oleObj name="Bitmap Image" r:id="rId9" imgW="4389500" imgH="746667" progId="PBrush">
                  <p:embed/>
                  <p:pic>
                    <p:nvPicPr>
                      <p:cNvPr id="0" name="Picture 6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05"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2006"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2007" name="Line 23"/>
          <p:cNvSpPr>
            <a:spLocks noChangeShapeType="1"/>
          </p:cNvSpPr>
          <p:nvPr/>
        </p:nvSpPr>
        <p:spPr bwMode="auto">
          <a:xfrm flipV="1">
            <a:off x="26670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2008" name="Line 24"/>
          <p:cNvSpPr>
            <a:spLocks noChangeShapeType="1"/>
          </p:cNvSpPr>
          <p:nvPr/>
        </p:nvSpPr>
        <p:spPr bwMode="auto">
          <a:xfrm>
            <a:off x="12192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2009" name="Oval 25"/>
          <p:cNvSpPr>
            <a:spLocks noChangeArrowheads="1"/>
          </p:cNvSpPr>
          <p:nvPr/>
        </p:nvSpPr>
        <p:spPr bwMode="auto">
          <a:xfrm>
            <a:off x="5410200" y="1600200"/>
            <a:ext cx="1752600" cy="457200"/>
          </a:xfrm>
          <a:prstGeom prst="ellipse">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010" name="Text Box 26"/>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27"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28" name="文本框 27"/>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29" name="文本框 28"/>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30" name="文本框 29"/>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31" name="文本框 30"/>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32" name="文本框 31"/>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3" name="文本框 32"/>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34" name="文本框 33"/>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35" name="文本框 34"/>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36" name="文本框 35"/>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Tree>
    <p:extLst>
      <p:ext uri="{BB962C8B-B14F-4D97-AF65-F5344CB8AC3E}">
        <p14:creationId xmlns:p14="http://schemas.microsoft.com/office/powerpoint/2010/main" val="41746698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304800" y="152400"/>
            <a:ext cx="8839200" cy="685800"/>
          </a:xfrm>
        </p:spPr>
        <p:txBody>
          <a:bodyPr/>
          <a:lstStyle/>
          <a:p>
            <a:r>
              <a:rPr lang="en-US" altLang="zh-CN" sz="2800">
                <a:ea typeface="宋体" panose="02010600030101010101" pitchFamily="2" charset="-122"/>
              </a:rPr>
              <a:t>Destination Address in table, Filter</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1       1111                         6       3333</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p>
        </p:txBody>
      </p:sp>
      <p:sp>
        <p:nvSpPr>
          <p:cNvPr id="43013" name="Rectangle 5"/>
          <p:cNvSpPr>
            <a:spLocks noGrp="1" noChangeArrowheads="1"/>
          </p:cNvSpPr>
          <p:nvPr>
            <p:ph type="body" idx="1"/>
          </p:nvPr>
        </p:nvSpPr>
        <p:spPr>
          <a:xfrm>
            <a:off x="5029200" y="2743200"/>
            <a:ext cx="4114800" cy="4114800"/>
          </a:xfrm>
          <a:solidFill>
            <a:schemeClr val="bg1"/>
          </a:solidFill>
          <a:ln/>
        </p:spPr>
        <p:txBody>
          <a:bodyPr/>
          <a:lstStyle/>
          <a:p>
            <a:pPr>
              <a:lnSpc>
                <a:spcPct val="80000"/>
              </a:lnSpc>
            </a:pPr>
            <a:endParaRPr lang="en-US" altLang="zh-CN" sz="1800">
              <a:ea typeface="宋体" panose="02010600030101010101" pitchFamily="2" charset="-122"/>
            </a:endParaRPr>
          </a:p>
          <a:p>
            <a:pPr>
              <a:lnSpc>
                <a:spcPct val="80000"/>
              </a:lnSpc>
            </a:pPr>
            <a:endParaRPr lang="en-US" altLang="zh-CN" sz="1800">
              <a:ea typeface="宋体" panose="02010600030101010101" pitchFamily="2" charset="-122"/>
            </a:endParaRPr>
          </a:p>
          <a:p>
            <a:pPr>
              <a:lnSpc>
                <a:spcPct val="80000"/>
              </a:lnSpc>
            </a:pPr>
            <a:r>
              <a:rPr lang="en-US" altLang="zh-CN" sz="1800">
                <a:ea typeface="宋体" panose="02010600030101010101" pitchFamily="2" charset="-122"/>
              </a:rPr>
              <a:t>Now, because both MAC addresses are in the switch’s table, any information exchanged between 1111 and 3333 can be sent (filtered) out the appropriate port.</a:t>
            </a:r>
          </a:p>
          <a:p>
            <a:pPr>
              <a:lnSpc>
                <a:spcPct val="80000"/>
              </a:lnSpc>
            </a:pPr>
            <a:endParaRPr lang="en-US" altLang="zh-CN" sz="1800">
              <a:ea typeface="宋体" panose="02010600030101010101" pitchFamily="2" charset="-122"/>
            </a:endParaRPr>
          </a:p>
          <a:p>
            <a:pPr>
              <a:lnSpc>
                <a:spcPct val="80000"/>
              </a:lnSpc>
            </a:pPr>
            <a:r>
              <a:rPr lang="en-US" altLang="zh-CN" sz="1800" b="1">
                <a:ea typeface="宋体" panose="02010600030101010101" pitchFamily="2" charset="-122"/>
              </a:rPr>
              <a:t>What happens when two devices send to same destination?  </a:t>
            </a:r>
          </a:p>
          <a:p>
            <a:pPr>
              <a:lnSpc>
                <a:spcPct val="80000"/>
              </a:lnSpc>
            </a:pPr>
            <a:r>
              <a:rPr lang="en-US" altLang="zh-CN" sz="1800" b="1">
                <a:ea typeface="宋体" panose="02010600030101010101" pitchFamily="2" charset="-122"/>
              </a:rPr>
              <a:t>What if this was a hub?  </a:t>
            </a:r>
          </a:p>
          <a:p>
            <a:pPr>
              <a:lnSpc>
                <a:spcPct val="80000"/>
              </a:lnSpc>
            </a:pPr>
            <a:r>
              <a:rPr lang="en-US" altLang="zh-CN" sz="1800" b="1">
                <a:ea typeface="宋体" panose="02010600030101010101" pitchFamily="2" charset="-122"/>
              </a:rPr>
              <a:t>Where is (are) the collision domain(s) in this example?</a:t>
            </a:r>
          </a:p>
        </p:txBody>
      </p:sp>
      <p:graphicFrame>
        <p:nvGraphicFramePr>
          <p:cNvPr id="43015"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5572" name="Bitmap Image" r:id="rId4" imgW="1211685" imgH="1165961" progId="PBrush">
                  <p:embed/>
                </p:oleObj>
              </mc:Choice>
              <mc:Fallback>
                <p:oleObj name="Bitmap Image" r:id="rId4" imgW="1211685" imgH="1165961" progId="PBrush">
                  <p:embed/>
                  <p:pic>
                    <p:nvPicPr>
                      <p:cNvPr id="0" name="Picture 7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6"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5573" name="Bitmap Image" r:id="rId6" imgW="1211685" imgH="1165961" progId="PBrush">
                  <p:embed/>
                </p:oleObj>
              </mc:Choice>
              <mc:Fallback>
                <p:oleObj name="Bitmap Image" r:id="rId6" imgW="1211685" imgH="1165961" progId="PBrush">
                  <p:embed/>
                  <p:pic>
                    <p:nvPicPr>
                      <p:cNvPr id="0" name="Picture 7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7"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5574" name="Bitmap Image" r:id="rId7" imgW="1211685" imgH="1165961" progId="PBrush">
                  <p:embed/>
                </p:oleObj>
              </mc:Choice>
              <mc:Fallback>
                <p:oleObj name="Bitmap Image" r:id="rId7" imgW="1211685" imgH="1165961" progId="PBrush">
                  <p:embed/>
                  <p:pic>
                    <p:nvPicPr>
                      <p:cNvPr id="0" name="Picture 7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5575" name="Bitmap Image" r:id="rId8" imgW="1211685" imgH="1165961" progId="PBrush">
                  <p:embed/>
                </p:oleObj>
              </mc:Choice>
              <mc:Fallback>
                <p:oleObj name="Bitmap Image" r:id="rId8" imgW="1211685" imgH="1165961" progId="PBrush">
                  <p:embed/>
                  <p:pic>
                    <p:nvPicPr>
                      <p:cNvPr id="0" name="Picture 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9"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020"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021"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022"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023"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3024"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3025"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3026"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3027" name="Text Box 19"/>
          <p:cNvSpPr txBox="1">
            <a:spLocks noChangeArrowheads="1"/>
          </p:cNvSpPr>
          <p:nvPr/>
        </p:nvSpPr>
        <p:spPr bwMode="auto">
          <a:xfrm>
            <a:off x="0" y="5486400"/>
            <a:ext cx="13316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3028"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5576" name="Bitmap Image" r:id="rId9" imgW="4389500" imgH="746667" progId="PBrush">
                  <p:embed/>
                </p:oleObj>
              </mc:Choice>
              <mc:Fallback>
                <p:oleObj name="Bitmap Image" r:id="rId9" imgW="4389500" imgH="746667" progId="PBrush">
                  <p:embed/>
                  <p:pic>
                    <p:nvPicPr>
                      <p:cNvPr id="0" name="Picture 7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29"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3030"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3031" name="Line 23"/>
          <p:cNvSpPr>
            <a:spLocks noChangeShapeType="1"/>
          </p:cNvSpPr>
          <p:nvPr/>
        </p:nvSpPr>
        <p:spPr bwMode="auto">
          <a:xfrm flipV="1">
            <a:off x="2667000" y="3200400"/>
            <a:ext cx="0" cy="609600"/>
          </a:xfrm>
          <a:prstGeom prst="line">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3032" name="Line 24"/>
          <p:cNvSpPr>
            <a:spLocks noChangeShapeType="1"/>
          </p:cNvSpPr>
          <p:nvPr/>
        </p:nvSpPr>
        <p:spPr bwMode="auto">
          <a:xfrm>
            <a:off x="1219200" y="3200400"/>
            <a:ext cx="0" cy="609600"/>
          </a:xfrm>
          <a:prstGeom prst="line">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aphicFrame>
        <p:nvGraphicFramePr>
          <p:cNvPr id="43033" name="Object 25"/>
          <p:cNvGraphicFramePr>
            <a:graphicFrameLocks noChangeAspect="1"/>
          </p:cNvGraphicFramePr>
          <p:nvPr/>
        </p:nvGraphicFramePr>
        <p:xfrm>
          <a:off x="4754563" y="2025650"/>
          <a:ext cx="4389437" cy="746125"/>
        </p:xfrm>
        <a:graphic>
          <a:graphicData uri="http://schemas.openxmlformats.org/presentationml/2006/ole">
            <mc:AlternateContent xmlns:mc="http://schemas.openxmlformats.org/markup-compatibility/2006">
              <mc:Choice xmlns:v="urn:schemas-microsoft-com:vml" Requires="v">
                <p:oleObj spid="_x0000_s15577" name="Bitmap Image" r:id="rId11" imgW="4389500" imgH="746667" progId="PBrush">
                  <p:embed/>
                </p:oleObj>
              </mc:Choice>
              <mc:Fallback>
                <p:oleObj name="Bitmap Image" r:id="rId11" imgW="4389500" imgH="746667" progId="PBrush">
                  <p:embed/>
                  <p:pic>
                    <p:nvPicPr>
                      <p:cNvPr id="0" name="Picture 7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202565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34" name="Text Box 26"/>
          <p:cNvSpPr txBox="1">
            <a:spLocks noChangeArrowheads="1"/>
          </p:cNvSpPr>
          <p:nvPr/>
        </p:nvSpPr>
        <p:spPr bwMode="auto">
          <a:xfrm>
            <a:off x="62785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3035" name="Text Box 27"/>
          <p:cNvSpPr txBox="1">
            <a:spLocks noChangeArrowheads="1"/>
          </p:cNvSpPr>
          <p:nvPr/>
        </p:nvSpPr>
        <p:spPr bwMode="auto">
          <a:xfrm>
            <a:off x="55927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3036" name="Text Box 28"/>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29"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30" name="文本框 29"/>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31" name="文本框 30"/>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32" name="文本框 31"/>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33" name="文本框 32"/>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34" name="文本框 33"/>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5" name="文本框 34"/>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36" name="文本框 35"/>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37" name="文本框 36"/>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38" name="文本框 37"/>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Tree>
    <p:extLst>
      <p:ext uri="{BB962C8B-B14F-4D97-AF65-F5344CB8AC3E}">
        <p14:creationId xmlns:p14="http://schemas.microsoft.com/office/powerpoint/2010/main" val="33650827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381000" y="152400"/>
            <a:ext cx="8763000" cy="685800"/>
          </a:xfrm>
        </p:spPr>
        <p:txBody>
          <a:bodyPr/>
          <a:lstStyle/>
          <a:p>
            <a:r>
              <a:rPr lang="en-US" altLang="zh-CN" sz="3200">
                <a:ea typeface="宋体" panose="02010600030101010101" pitchFamily="2" charset="-122"/>
              </a:rPr>
              <a:t>No Collisions in Switch, Buffering</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ea typeface="宋体" panose="02010600030101010101" pitchFamily="2" charset="-122"/>
              </a:rPr>
              <a:t> 9       4444</a:t>
            </a:r>
            <a:endParaRPr lang="en-US" altLang="zh-CN" sz="1400" dirty="0">
              <a:latin typeface="Tahoma" panose="020B0604030504040204" pitchFamily="34" charset="0"/>
              <a:ea typeface="宋体" panose="02010600030101010101" pitchFamily="2" charset="-122"/>
            </a:endParaRPr>
          </a:p>
        </p:txBody>
      </p:sp>
      <p:sp>
        <p:nvSpPr>
          <p:cNvPr id="44037" name="Rectangle 5"/>
          <p:cNvSpPr>
            <a:spLocks noGrp="1" noChangeArrowheads="1"/>
          </p:cNvSpPr>
          <p:nvPr>
            <p:ph type="body" idx="1"/>
          </p:nvPr>
        </p:nvSpPr>
        <p:spPr>
          <a:xfrm>
            <a:off x="5029200" y="2743200"/>
            <a:ext cx="4114800" cy="4114800"/>
          </a:xfrm>
          <a:solidFill>
            <a:schemeClr val="bg1"/>
          </a:solidFill>
          <a:ln/>
        </p:spPr>
        <p:txBody>
          <a:bodyPr/>
          <a:lstStyle/>
          <a:p>
            <a:pPr>
              <a:lnSpc>
                <a:spcPct val="90000"/>
              </a:lnSpc>
            </a:pPr>
            <a:endParaRPr lang="en-US" altLang="zh-CN" sz="2000">
              <a:ea typeface="宋体" panose="02010600030101010101" pitchFamily="2" charset="-122"/>
            </a:endParaRPr>
          </a:p>
          <a:p>
            <a:pPr>
              <a:lnSpc>
                <a:spcPct val="90000"/>
              </a:lnSpc>
            </a:pPr>
            <a:r>
              <a:rPr lang="en-US" altLang="zh-CN" sz="2000">
                <a:ea typeface="宋体" panose="02010600030101010101" pitchFamily="2" charset="-122"/>
              </a:rPr>
              <a:t>Unlike a hub, a collision does NOT occur, which would cause the two PCs to have to retransmit the frames.</a:t>
            </a:r>
          </a:p>
          <a:p>
            <a:pPr>
              <a:lnSpc>
                <a:spcPct val="90000"/>
              </a:lnSpc>
            </a:pPr>
            <a:r>
              <a:rPr lang="en-US" altLang="zh-CN" sz="2000">
                <a:ea typeface="宋体" panose="02010600030101010101" pitchFamily="2" charset="-122"/>
              </a:rPr>
              <a:t>Instead the switch buffers the frames and sends them out port #6 one at a time.</a:t>
            </a:r>
          </a:p>
          <a:p>
            <a:pPr>
              <a:lnSpc>
                <a:spcPct val="90000"/>
              </a:lnSpc>
            </a:pPr>
            <a:r>
              <a:rPr lang="en-US" altLang="zh-CN" sz="2000">
                <a:ea typeface="宋体" panose="02010600030101010101" pitchFamily="2" charset="-122"/>
              </a:rPr>
              <a:t>The sending PCs have no idea that there was another PC that wanted to send to the same destination.</a:t>
            </a:r>
          </a:p>
        </p:txBody>
      </p:sp>
      <p:graphicFrame>
        <p:nvGraphicFramePr>
          <p:cNvPr id="44039"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6596" name="Bitmap Image" r:id="rId4" imgW="1211685" imgH="1165961" progId="PBrush">
                  <p:embed/>
                </p:oleObj>
              </mc:Choice>
              <mc:Fallback>
                <p:oleObj name="Bitmap Image" r:id="rId4" imgW="1211685" imgH="1165961" progId="PBrush">
                  <p:embed/>
                  <p:pic>
                    <p:nvPicPr>
                      <p:cNvPr id="0" name="Picture 7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6597" name="Bitmap Image" r:id="rId6" imgW="1211685" imgH="1165961" progId="PBrush">
                  <p:embed/>
                </p:oleObj>
              </mc:Choice>
              <mc:Fallback>
                <p:oleObj name="Bitmap Image" r:id="rId6" imgW="1211685" imgH="1165961" progId="PBrush">
                  <p:embed/>
                  <p:pic>
                    <p:nvPicPr>
                      <p:cNvPr id="0" name="Picture 7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6598" name="Bitmap Image" r:id="rId7" imgW="1211685" imgH="1165961" progId="PBrush">
                  <p:embed/>
                </p:oleObj>
              </mc:Choice>
              <mc:Fallback>
                <p:oleObj name="Bitmap Image" r:id="rId7" imgW="1211685" imgH="1165961" progId="PBrush">
                  <p:embed/>
                  <p:pic>
                    <p:nvPicPr>
                      <p:cNvPr id="0" name="Picture 7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6599" name="Bitmap Image" r:id="rId8" imgW="1211685" imgH="1165961" progId="PBrush">
                  <p:embed/>
                </p:oleObj>
              </mc:Choice>
              <mc:Fallback>
                <p:oleObj name="Bitmap Image" r:id="rId8" imgW="1211685" imgH="1165961" progId="PBrush">
                  <p:embed/>
                  <p:pic>
                    <p:nvPicPr>
                      <p:cNvPr id="0" name="Picture 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3"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44"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45"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46"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47"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4048"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4049"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4050"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4051" name="Text Box 19"/>
          <p:cNvSpPr txBox="1">
            <a:spLocks noChangeArrowheads="1"/>
          </p:cNvSpPr>
          <p:nvPr/>
        </p:nvSpPr>
        <p:spPr bwMode="auto">
          <a:xfrm>
            <a:off x="0" y="5486400"/>
            <a:ext cx="121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4052"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6600" name="Bitmap Image" r:id="rId9" imgW="4389500" imgH="746667" progId="PBrush">
                  <p:embed/>
                </p:oleObj>
              </mc:Choice>
              <mc:Fallback>
                <p:oleObj name="Bitmap Image" r:id="rId9" imgW="4389500" imgH="746667" progId="PBrush">
                  <p:embed/>
                  <p:pic>
                    <p:nvPicPr>
                      <p:cNvPr id="0" name="Picture 7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3"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FF0000"/>
                </a:solidFill>
                <a:latin typeface="Tahoma" panose="020B0604030504040204" pitchFamily="34" charset="0"/>
                <a:ea typeface="宋体" panose="02010600030101010101" pitchFamily="2" charset="-122"/>
              </a:rPr>
              <a:t>1111</a:t>
            </a:r>
          </a:p>
        </p:txBody>
      </p:sp>
      <p:sp>
        <p:nvSpPr>
          <p:cNvPr id="44054"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graphicFrame>
        <p:nvGraphicFramePr>
          <p:cNvPr id="44055" name="Object 23"/>
          <p:cNvGraphicFramePr>
            <a:graphicFrameLocks noChangeAspect="1"/>
          </p:cNvGraphicFramePr>
          <p:nvPr/>
        </p:nvGraphicFramePr>
        <p:xfrm>
          <a:off x="4754563" y="2025650"/>
          <a:ext cx="4389437" cy="746125"/>
        </p:xfrm>
        <a:graphic>
          <a:graphicData uri="http://schemas.openxmlformats.org/presentationml/2006/ole">
            <mc:AlternateContent xmlns:mc="http://schemas.openxmlformats.org/markup-compatibility/2006">
              <mc:Choice xmlns:v="urn:schemas-microsoft-com:vml" Requires="v">
                <p:oleObj spid="_x0000_s16601" name="Bitmap Image" r:id="rId11" imgW="4389500" imgH="746667" progId="PBrush">
                  <p:embed/>
                </p:oleObj>
              </mc:Choice>
              <mc:Fallback>
                <p:oleObj name="Bitmap Image" r:id="rId11" imgW="4389500" imgH="746667" progId="PBrush">
                  <p:embed/>
                  <p:pic>
                    <p:nvPicPr>
                      <p:cNvPr id="0" name="Picture 7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202565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6" name="Text Box 24"/>
          <p:cNvSpPr txBox="1">
            <a:spLocks noChangeArrowheads="1"/>
          </p:cNvSpPr>
          <p:nvPr/>
        </p:nvSpPr>
        <p:spPr bwMode="auto">
          <a:xfrm>
            <a:off x="62785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00FF00"/>
                </a:solidFill>
                <a:latin typeface="Tahoma" panose="020B0604030504040204" pitchFamily="34" charset="0"/>
                <a:ea typeface="宋体" panose="02010600030101010101" pitchFamily="2" charset="-122"/>
              </a:rPr>
              <a:t>4444</a:t>
            </a:r>
          </a:p>
        </p:txBody>
      </p:sp>
      <p:sp>
        <p:nvSpPr>
          <p:cNvPr id="44057" name="Text Box 25"/>
          <p:cNvSpPr txBox="1">
            <a:spLocks noChangeArrowheads="1"/>
          </p:cNvSpPr>
          <p:nvPr/>
        </p:nvSpPr>
        <p:spPr bwMode="auto">
          <a:xfrm>
            <a:off x="55927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4058" name="Line 26"/>
          <p:cNvSpPr>
            <a:spLocks noChangeShapeType="1"/>
          </p:cNvSpPr>
          <p:nvPr/>
        </p:nvSpPr>
        <p:spPr bwMode="auto">
          <a:xfrm flipV="1">
            <a:off x="3581400" y="3200400"/>
            <a:ext cx="0" cy="609600"/>
          </a:xfrm>
          <a:prstGeom prst="line">
            <a:avLst/>
          </a:prstGeom>
          <a:noFill/>
          <a:ln w="254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59" name="Line 27"/>
          <p:cNvSpPr>
            <a:spLocks noChangeShapeType="1"/>
          </p:cNvSpPr>
          <p:nvPr/>
        </p:nvSpPr>
        <p:spPr bwMode="auto">
          <a:xfrm flipV="1">
            <a:off x="1219200" y="3200400"/>
            <a:ext cx="0" cy="6096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62" name="Line 30"/>
          <p:cNvSpPr>
            <a:spLocks noChangeShapeType="1"/>
          </p:cNvSpPr>
          <p:nvPr/>
        </p:nvSpPr>
        <p:spPr bwMode="auto">
          <a:xfrm>
            <a:off x="2667000" y="3505200"/>
            <a:ext cx="0" cy="3048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63" name="Line 31"/>
          <p:cNvSpPr>
            <a:spLocks noChangeShapeType="1"/>
          </p:cNvSpPr>
          <p:nvPr/>
        </p:nvSpPr>
        <p:spPr bwMode="auto">
          <a:xfrm flipH="1">
            <a:off x="2667000" y="3124200"/>
            <a:ext cx="0" cy="304800"/>
          </a:xfrm>
          <a:prstGeom prst="line">
            <a:avLst/>
          </a:prstGeom>
          <a:noFill/>
          <a:ln w="254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64" name="Text Box 32"/>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33"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34" name="文本框 33"/>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35" name="文本框 34"/>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36" name="文本框 35"/>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37" name="文本框 36"/>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38" name="文本框 37"/>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9" name="文本框 38"/>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40" name="文本框 39"/>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41" name="文本框 40"/>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42" name="文本框 41"/>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
        <p:nvSpPr>
          <p:cNvPr id="44060" name="Line 28"/>
          <p:cNvSpPr>
            <a:spLocks noChangeShapeType="1"/>
          </p:cNvSpPr>
          <p:nvPr/>
        </p:nvSpPr>
        <p:spPr bwMode="auto">
          <a:xfrm>
            <a:off x="2209800" y="2743200"/>
            <a:ext cx="457200" cy="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061" name="Line 29"/>
          <p:cNvSpPr>
            <a:spLocks noChangeShapeType="1"/>
          </p:cNvSpPr>
          <p:nvPr/>
        </p:nvSpPr>
        <p:spPr bwMode="auto">
          <a:xfrm flipH="1">
            <a:off x="2819400" y="2743200"/>
            <a:ext cx="457200" cy="0"/>
          </a:xfrm>
          <a:prstGeom prst="line">
            <a:avLst/>
          </a:prstGeom>
          <a:noFill/>
          <a:ln w="254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31990381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381000" y="152400"/>
            <a:ext cx="8763000" cy="685800"/>
          </a:xfrm>
        </p:spPr>
        <p:txBody>
          <a:bodyPr/>
          <a:lstStyle/>
          <a:p>
            <a:r>
              <a:rPr lang="en-US" altLang="zh-CN" sz="2800">
                <a:ea typeface="宋体" panose="02010600030101010101" pitchFamily="2" charset="-122"/>
              </a:rPr>
              <a:t>Collision Domains</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ea typeface="宋体" panose="02010600030101010101" pitchFamily="2" charset="-122"/>
              </a:rPr>
              <a:t> 9       4444</a:t>
            </a:r>
            <a:endParaRPr lang="en-US" altLang="zh-CN" sz="1400" dirty="0">
              <a:latin typeface="Tahoma" panose="020B0604030504040204" pitchFamily="34" charset="0"/>
              <a:ea typeface="宋体" panose="02010600030101010101" pitchFamily="2" charset="-122"/>
            </a:endParaRPr>
          </a:p>
        </p:txBody>
      </p:sp>
      <p:sp>
        <p:nvSpPr>
          <p:cNvPr id="45061" name="Rectangle 5"/>
          <p:cNvSpPr>
            <a:spLocks noGrp="1" noChangeArrowheads="1"/>
          </p:cNvSpPr>
          <p:nvPr>
            <p:ph type="body" idx="1"/>
          </p:nvPr>
        </p:nvSpPr>
        <p:spPr>
          <a:xfrm>
            <a:off x="5029200" y="2743200"/>
            <a:ext cx="4114800" cy="4114800"/>
          </a:xfrm>
          <a:solidFill>
            <a:schemeClr val="bg1"/>
          </a:solidFill>
          <a:ln/>
        </p:spPr>
        <p:txBody>
          <a:bodyPr/>
          <a:lstStyle/>
          <a:p>
            <a:pPr>
              <a:lnSpc>
                <a:spcPct val="90000"/>
              </a:lnSpc>
            </a:pPr>
            <a:endParaRPr lang="en-US" altLang="zh-CN" sz="2000">
              <a:ea typeface="宋体" panose="02010600030101010101" pitchFamily="2" charset="-122"/>
            </a:endParaRPr>
          </a:p>
          <a:p>
            <a:pPr>
              <a:lnSpc>
                <a:spcPct val="90000"/>
              </a:lnSpc>
            </a:pPr>
            <a:r>
              <a:rPr lang="en-US" altLang="zh-CN" sz="2000">
                <a:ea typeface="宋体" panose="02010600030101010101" pitchFamily="2" charset="-122"/>
              </a:rPr>
              <a:t>When there is only one device on a switch port, the collision domain is only between the PC and the switch.  (Cisco curriculum is inaccurate on this point.)</a:t>
            </a:r>
          </a:p>
          <a:p>
            <a:pPr>
              <a:lnSpc>
                <a:spcPct val="90000"/>
              </a:lnSpc>
            </a:pPr>
            <a:r>
              <a:rPr lang="en-US" altLang="zh-CN" sz="2000">
                <a:ea typeface="宋体" panose="02010600030101010101" pitchFamily="2" charset="-122"/>
              </a:rPr>
              <a:t>With a </a:t>
            </a:r>
            <a:r>
              <a:rPr lang="en-US" altLang="zh-CN" sz="2000" b="1">
                <a:solidFill>
                  <a:srgbClr val="FF0000"/>
                </a:solidFill>
                <a:ea typeface="宋体" panose="02010600030101010101" pitchFamily="2" charset="-122"/>
              </a:rPr>
              <a:t>full-duplex</a:t>
            </a:r>
            <a:r>
              <a:rPr lang="en-US" altLang="zh-CN" sz="2000">
                <a:ea typeface="宋体" panose="02010600030101010101" pitchFamily="2" charset="-122"/>
              </a:rPr>
              <a:t> PC and switch port, there will be no collision, since the devices and the medium can send and receive at the same time.</a:t>
            </a:r>
          </a:p>
        </p:txBody>
      </p:sp>
      <p:graphicFrame>
        <p:nvGraphicFramePr>
          <p:cNvPr id="45063"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7620" name="Bitmap Image" r:id="rId4" imgW="1211685" imgH="1165961" progId="PBrush">
                  <p:embed/>
                </p:oleObj>
              </mc:Choice>
              <mc:Fallback>
                <p:oleObj name="Bitmap Image" r:id="rId4" imgW="1211685" imgH="1165961" progId="PBrush">
                  <p:embed/>
                  <p:pic>
                    <p:nvPicPr>
                      <p:cNvPr id="0" name="Picture 7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7621" name="Bitmap Image" r:id="rId6" imgW="1211685" imgH="1165961" progId="PBrush">
                  <p:embed/>
                </p:oleObj>
              </mc:Choice>
              <mc:Fallback>
                <p:oleObj name="Bitmap Image" r:id="rId6" imgW="1211685" imgH="1165961" progId="PBrush">
                  <p:embed/>
                  <p:pic>
                    <p:nvPicPr>
                      <p:cNvPr id="0" name="Picture 7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7622" name="Bitmap Image" r:id="rId7" imgW="1211685" imgH="1165961" progId="PBrush">
                  <p:embed/>
                </p:oleObj>
              </mc:Choice>
              <mc:Fallback>
                <p:oleObj name="Bitmap Image" r:id="rId7" imgW="1211685" imgH="1165961" progId="PBrush">
                  <p:embed/>
                  <p:pic>
                    <p:nvPicPr>
                      <p:cNvPr id="0" name="Picture 7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6"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7623" name="Bitmap Image" r:id="rId8" imgW="1211685" imgH="1165961" progId="PBrush">
                  <p:embed/>
                </p:oleObj>
              </mc:Choice>
              <mc:Fallback>
                <p:oleObj name="Bitmap Image" r:id="rId8" imgW="1211685" imgH="1165961" progId="PBrush">
                  <p:embed/>
                  <p:pic>
                    <p:nvPicPr>
                      <p:cNvPr id="0" name="Picture 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7"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5068"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5069"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5070"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5071"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5072"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5073"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5074"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5075" name="Text Box 19"/>
          <p:cNvSpPr txBox="1">
            <a:spLocks noChangeArrowheads="1"/>
          </p:cNvSpPr>
          <p:nvPr/>
        </p:nvSpPr>
        <p:spPr bwMode="auto">
          <a:xfrm>
            <a:off x="-1" y="5486400"/>
            <a:ext cx="13636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5076"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7624" name="Bitmap Image" r:id="rId9" imgW="4389500" imgH="746667" progId="PBrush">
                  <p:embed/>
                </p:oleObj>
              </mc:Choice>
              <mc:Fallback>
                <p:oleObj name="Bitmap Image" r:id="rId9" imgW="4389500" imgH="746667" progId="PBrush">
                  <p:embed/>
                  <p:pic>
                    <p:nvPicPr>
                      <p:cNvPr id="0" name="Picture 7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77" name="Text Box 21"/>
          <p:cNvSpPr txBox="1">
            <a:spLocks noChangeArrowheads="1"/>
          </p:cNvSpPr>
          <p:nvPr/>
        </p:nvSpPr>
        <p:spPr bwMode="auto">
          <a:xfrm>
            <a:off x="62785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FF0000"/>
                </a:solidFill>
                <a:latin typeface="Tahoma" panose="020B0604030504040204" pitchFamily="34" charset="0"/>
                <a:ea typeface="宋体" panose="02010600030101010101" pitchFamily="2" charset="-122"/>
              </a:rPr>
              <a:t>1111</a:t>
            </a:r>
          </a:p>
        </p:txBody>
      </p:sp>
      <p:sp>
        <p:nvSpPr>
          <p:cNvPr id="45078" name="Text Box 22"/>
          <p:cNvSpPr txBox="1">
            <a:spLocks noChangeArrowheads="1"/>
          </p:cNvSpPr>
          <p:nvPr/>
        </p:nvSpPr>
        <p:spPr bwMode="auto">
          <a:xfrm>
            <a:off x="5592763" y="1676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graphicFrame>
        <p:nvGraphicFramePr>
          <p:cNvPr id="45079" name="Object 23"/>
          <p:cNvGraphicFramePr>
            <a:graphicFrameLocks noChangeAspect="1"/>
          </p:cNvGraphicFramePr>
          <p:nvPr/>
        </p:nvGraphicFramePr>
        <p:xfrm>
          <a:off x="4754563" y="2025650"/>
          <a:ext cx="4389437" cy="746125"/>
        </p:xfrm>
        <a:graphic>
          <a:graphicData uri="http://schemas.openxmlformats.org/presentationml/2006/ole">
            <mc:AlternateContent xmlns:mc="http://schemas.openxmlformats.org/markup-compatibility/2006">
              <mc:Choice xmlns:v="urn:schemas-microsoft-com:vml" Requires="v">
                <p:oleObj spid="_x0000_s17625" name="Bitmap Image" r:id="rId11" imgW="4389500" imgH="746667" progId="PBrush">
                  <p:embed/>
                </p:oleObj>
              </mc:Choice>
              <mc:Fallback>
                <p:oleObj name="Bitmap Image" r:id="rId11" imgW="4389500" imgH="746667" progId="PBrush">
                  <p:embed/>
                  <p:pic>
                    <p:nvPicPr>
                      <p:cNvPr id="0" name="Picture 7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202565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80" name="Text Box 24"/>
          <p:cNvSpPr txBox="1">
            <a:spLocks noChangeArrowheads="1"/>
          </p:cNvSpPr>
          <p:nvPr/>
        </p:nvSpPr>
        <p:spPr bwMode="auto">
          <a:xfrm>
            <a:off x="62785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00FF00"/>
                </a:solidFill>
                <a:latin typeface="Tahoma" panose="020B0604030504040204" pitchFamily="34" charset="0"/>
                <a:ea typeface="宋体" panose="02010600030101010101" pitchFamily="2" charset="-122"/>
              </a:rPr>
              <a:t>4444</a:t>
            </a:r>
          </a:p>
        </p:txBody>
      </p:sp>
      <p:sp>
        <p:nvSpPr>
          <p:cNvPr id="45081" name="Text Box 25"/>
          <p:cNvSpPr txBox="1">
            <a:spLocks noChangeArrowheads="1"/>
          </p:cNvSpPr>
          <p:nvPr/>
        </p:nvSpPr>
        <p:spPr bwMode="auto">
          <a:xfrm>
            <a:off x="5592763" y="27114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5082" name="Oval 26"/>
          <p:cNvSpPr>
            <a:spLocks noChangeArrowheads="1"/>
          </p:cNvSpPr>
          <p:nvPr/>
        </p:nvSpPr>
        <p:spPr bwMode="auto">
          <a:xfrm>
            <a:off x="762000" y="2667000"/>
            <a:ext cx="685800" cy="1295400"/>
          </a:xfrm>
          <a:prstGeom prst="ellipse">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085" name="Oval 29"/>
          <p:cNvSpPr>
            <a:spLocks noChangeArrowheads="1"/>
          </p:cNvSpPr>
          <p:nvPr/>
        </p:nvSpPr>
        <p:spPr bwMode="auto">
          <a:xfrm>
            <a:off x="3352800" y="2590800"/>
            <a:ext cx="685800" cy="2590800"/>
          </a:xfrm>
          <a:prstGeom prst="ellipse">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086" name="Text Box 30"/>
          <p:cNvSpPr txBox="1">
            <a:spLocks noChangeArrowheads="1"/>
          </p:cNvSpPr>
          <p:nvPr/>
        </p:nvSpPr>
        <p:spPr bwMode="auto">
          <a:xfrm>
            <a:off x="1676400" y="1981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b="1" dirty="0">
                <a:solidFill>
                  <a:schemeClr val="accent6">
                    <a:lumMod val="75000"/>
                  </a:schemeClr>
                </a:solidFill>
                <a:latin typeface="Tahoma" panose="020B0604030504040204" pitchFamily="34" charset="0"/>
                <a:ea typeface="宋体" panose="02010600030101010101" pitchFamily="2" charset="-122"/>
              </a:rPr>
              <a:t>Collision Domains</a:t>
            </a:r>
          </a:p>
        </p:txBody>
      </p:sp>
      <p:sp>
        <p:nvSpPr>
          <p:cNvPr id="45087" name="Line 31"/>
          <p:cNvSpPr>
            <a:spLocks noChangeShapeType="1"/>
          </p:cNvSpPr>
          <p:nvPr/>
        </p:nvSpPr>
        <p:spPr bwMode="auto">
          <a:xfrm flipV="1">
            <a:off x="2667000" y="3200400"/>
            <a:ext cx="0" cy="609600"/>
          </a:xfrm>
          <a:prstGeom prst="line">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5088" name="Text Box 32"/>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33"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34" name="文本框 33"/>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35" name="文本框 34"/>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36" name="文本框 35"/>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37" name="文本框 36"/>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38" name="文本框 37"/>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39" name="文本框 38"/>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40" name="文本框 39"/>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41" name="文本框 40"/>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42" name="文本框 41"/>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
        <p:nvSpPr>
          <p:cNvPr id="45083" name="Oval 27"/>
          <p:cNvSpPr>
            <a:spLocks noChangeArrowheads="1"/>
          </p:cNvSpPr>
          <p:nvPr/>
        </p:nvSpPr>
        <p:spPr bwMode="auto">
          <a:xfrm>
            <a:off x="2438400" y="2667000"/>
            <a:ext cx="685800" cy="1295400"/>
          </a:xfrm>
          <a:prstGeom prst="ellipse">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084" name="Oval 28"/>
          <p:cNvSpPr>
            <a:spLocks noChangeArrowheads="1"/>
          </p:cNvSpPr>
          <p:nvPr/>
        </p:nvSpPr>
        <p:spPr bwMode="auto">
          <a:xfrm>
            <a:off x="1524000" y="2590800"/>
            <a:ext cx="685800" cy="2590800"/>
          </a:xfrm>
          <a:prstGeom prst="ellipse">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8000486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381000" y="152400"/>
            <a:ext cx="8763000" cy="685800"/>
          </a:xfrm>
        </p:spPr>
        <p:txBody>
          <a:bodyPr/>
          <a:lstStyle/>
          <a:p>
            <a:r>
              <a:rPr lang="en-US" altLang="zh-CN" sz="2800">
                <a:ea typeface="宋体" panose="02010600030101010101" pitchFamily="2" charset="-122"/>
              </a:rPr>
              <a:t>Other Information</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60625"/>
            <a:ext cx="89154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4"/>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ea typeface="宋体" panose="02010600030101010101" pitchFamily="2" charset="-122"/>
              </a:rPr>
              <a:t> 9       4444</a:t>
            </a:r>
            <a:endParaRPr lang="en-US" altLang="zh-CN" sz="1400" dirty="0">
              <a:latin typeface="Tahoma" panose="020B0604030504040204" pitchFamily="34" charset="0"/>
              <a:ea typeface="宋体" panose="02010600030101010101" pitchFamily="2" charset="-122"/>
            </a:endParaRPr>
          </a:p>
        </p:txBody>
      </p:sp>
      <p:sp>
        <p:nvSpPr>
          <p:cNvPr id="46085" name="Rectangle 5"/>
          <p:cNvSpPr>
            <a:spLocks noGrp="1" noChangeArrowheads="1"/>
          </p:cNvSpPr>
          <p:nvPr>
            <p:ph type="body" idx="1"/>
          </p:nvPr>
        </p:nvSpPr>
        <p:spPr>
          <a:xfrm>
            <a:off x="4933528" y="1828800"/>
            <a:ext cx="4210472" cy="4696544"/>
          </a:xfrm>
          <a:solidFill>
            <a:schemeClr val="bg1"/>
          </a:solidFill>
          <a:ln/>
        </p:spPr>
        <p:txBody>
          <a:bodyPr/>
          <a:lstStyle/>
          <a:p>
            <a:pPr>
              <a:lnSpc>
                <a:spcPct val="90000"/>
              </a:lnSpc>
            </a:pPr>
            <a:r>
              <a:rPr lang="en-US" altLang="zh-CN" sz="2000" dirty="0">
                <a:ea typeface="宋体" panose="02010600030101010101" pitchFamily="2" charset="-122"/>
              </a:rPr>
              <a:t>How long are addresses kept in the Source Address Table?</a:t>
            </a:r>
          </a:p>
          <a:p>
            <a:pPr lvl="1">
              <a:lnSpc>
                <a:spcPct val="90000"/>
              </a:lnSpc>
            </a:pPr>
            <a:r>
              <a:rPr lang="en-US" altLang="zh-CN" sz="1800" dirty="0">
                <a:ea typeface="宋体" panose="02010600030101010101" pitchFamily="2" charset="-122"/>
              </a:rPr>
              <a:t>5 minutes is common on most vendor switches.</a:t>
            </a:r>
          </a:p>
          <a:p>
            <a:pPr>
              <a:lnSpc>
                <a:spcPct val="90000"/>
              </a:lnSpc>
            </a:pPr>
            <a:r>
              <a:rPr lang="en-US" altLang="zh-CN" sz="2000" dirty="0">
                <a:ea typeface="宋体" panose="02010600030101010101" pitchFamily="2" charset="-122"/>
              </a:rPr>
              <a:t>How do computers know the Destination MAC address?</a:t>
            </a:r>
          </a:p>
          <a:p>
            <a:pPr lvl="2">
              <a:lnSpc>
                <a:spcPct val="90000"/>
              </a:lnSpc>
            </a:pPr>
            <a:r>
              <a:rPr lang="en-US" altLang="zh-CN" sz="1600" dirty="0">
                <a:ea typeface="宋体" panose="02010600030101010101" pitchFamily="2" charset="-122"/>
              </a:rPr>
              <a:t>ARP Caches and ARP Requests </a:t>
            </a:r>
          </a:p>
          <a:p>
            <a:pPr>
              <a:lnSpc>
                <a:spcPct val="90000"/>
              </a:lnSpc>
            </a:pPr>
            <a:r>
              <a:rPr lang="en-US" altLang="zh-CN" sz="2000" dirty="0">
                <a:ea typeface="宋体" panose="02010600030101010101" pitchFamily="2" charset="-122"/>
              </a:rPr>
              <a:t>How many addresses can be kept in the table?</a:t>
            </a:r>
          </a:p>
          <a:p>
            <a:pPr lvl="1">
              <a:lnSpc>
                <a:spcPct val="90000"/>
              </a:lnSpc>
            </a:pPr>
            <a:r>
              <a:rPr lang="en-US" altLang="zh-CN" sz="1800" dirty="0">
                <a:ea typeface="宋体" panose="02010600030101010101" pitchFamily="2" charset="-122"/>
              </a:rPr>
              <a:t>Depends on the size of the cache, but 1,024 addresses is common.</a:t>
            </a:r>
          </a:p>
          <a:p>
            <a:pPr>
              <a:lnSpc>
                <a:spcPct val="90000"/>
              </a:lnSpc>
            </a:pPr>
            <a:r>
              <a:rPr lang="en-US" altLang="zh-CN" sz="2000" dirty="0">
                <a:ea typeface="宋体" panose="02010600030101010101" pitchFamily="2" charset="-122"/>
              </a:rPr>
              <a:t>What about Layer 2 broadcasts?</a:t>
            </a:r>
          </a:p>
          <a:p>
            <a:pPr lvl="1">
              <a:lnSpc>
                <a:spcPct val="90000"/>
              </a:lnSpc>
            </a:pPr>
            <a:r>
              <a:rPr lang="en-US" altLang="zh-CN" sz="1800" dirty="0">
                <a:ea typeface="宋体" panose="02010600030101010101" pitchFamily="2" charset="-122"/>
              </a:rPr>
              <a:t>Layer 2 broadcasts (DA = all 1’s) is flooded out all ports.</a:t>
            </a:r>
          </a:p>
        </p:txBody>
      </p:sp>
      <p:graphicFrame>
        <p:nvGraphicFramePr>
          <p:cNvPr id="46087" name="Object 7"/>
          <p:cNvGraphicFramePr>
            <a:graphicFrameLocks noChangeAspect="1"/>
          </p:cNvGraphicFramePr>
          <p:nvPr/>
        </p:nvGraphicFramePr>
        <p:xfrm>
          <a:off x="152400" y="3810000"/>
          <a:ext cx="1211263" cy="1165225"/>
        </p:xfrm>
        <a:graphic>
          <a:graphicData uri="http://schemas.openxmlformats.org/presentationml/2006/ole">
            <mc:AlternateContent xmlns:mc="http://schemas.openxmlformats.org/markup-compatibility/2006">
              <mc:Choice xmlns:v="urn:schemas-microsoft-com:vml" Requires="v">
                <p:oleObj spid="_x0000_s18609" name="Bitmap Image" r:id="rId4" imgW="1211685" imgH="1165961" progId="PBrush">
                  <p:embed/>
                </p:oleObj>
              </mc:Choice>
              <mc:Fallback>
                <p:oleObj name="Bitmap Image" r:id="rId4" imgW="1211685" imgH="1165961" progId="PBrush">
                  <p:embed/>
                  <p:pic>
                    <p:nvPicPr>
                      <p:cNvPr id="0" name="Picture 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1219200" y="5105400"/>
          <a:ext cx="1211263" cy="1165225"/>
        </p:xfrm>
        <a:graphic>
          <a:graphicData uri="http://schemas.openxmlformats.org/presentationml/2006/ole">
            <mc:AlternateContent xmlns:mc="http://schemas.openxmlformats.org/markup-compatibility/2006">
              <mc:Choice xmlns:v="urn:schemas-microsoft-com:vml" Requires="v">
                <p:oleObj spid="_x0000_s18610" name="Bitmap Image" r:id="rId6" imgW="1211685" imgH="1165961" progId="PBrush">
                  <p:embed/>
                </p:oleObj>
              </mc:Choice>
              <mc:Fallback>
                <p:oleObj name="Bitmap Image" r:id="rId6" imgW="1211685" imgH="1165961" progId="PBrush">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2133600" y="3810000"/>
          <a:ext cx="1211263" cy="1165225"/>
        </p:xfrm>
        <a:graphic>
          <a:graphicData uri="http://schemas.openxmlformats.org/presentationml/2006/ole">
            <mc:AlternateContent xmlns:mc="http://schemas.openxmlformats.org/markup-compatibility/2006">
              <mc:Choice xmlns:v="urn:schemas-microsoft-com:vml" Requires="v">
                <p:oleObj spid="_x0000_s18611" name="Bitmap Image" r:id="rId7" imgW="1211685" imgH="1165961" progId="PBrush">
                  <p:embed/>
                </p:oleObj>
              </mc:Choice>
              <mc:Fallback>
                <p:oleObj name="Bitmap Image" r:id="rId7" imgW="1211685" imgH="1165961" progId="PBrush">
                  <p:embed/>
                  <p:pic>
                    <p:nvPicPr>
                      <p:cNvPr id="0" name="Picture 6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3048000" y="5105400"/>
          <a:ext cx="1211263" cy="1165225"/>
        </p:xfrm>
        <a:graphic>
          <a:graphicData uri="http://schemas.openxmlformats.org/presentationml/2006/ole">
            <mc:AlternateContent xmlns:mc="http://schemas.openxmlformats.org/markup-compatibility/2006">
              <mc:Choice xmlns:v="urn:schemas-microsoft-com:vml" Requires="v">
                <p:oleObj spid="_x0000_s18612" name="Bitmap Image" r:id="rId8" imgW="1211685" imgH="1165961" progId="PBrush">
                  <p:embed/>
                </p:oleObj>
              </mc:Choice>
              <mc:Fallback>
                <p:oleObj name="Bitmap Image" r:id="rId8" imgW="1211685" imgH="1165961" progId="PBrush">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12112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1" name="Line 11"/>
          <p:cNvSpPr>
            <a:spLocks noChangeShapeType="1"/>
          </p:cNvSpPr>
          <p:nvPr/>
        </p:nvSpPr>
        <p:spPr bwMode="auto">
          <a:xfrm>
            <a:off x="11430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6092" name="Line 12"/>
          <p:cNvSpPr>
            <a:spLocks noChangeShapeType="1"/>
          </p:cNvSpPr>
          <p:nvPr/>
        </p:nvSpPr>
        <p:spPr bwMode="auto">
          <a:xfrm>
            <a:off x="18288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6093" name="Line 13"/>
          <p:cNvSpPr>
            <a:spLocks noChangeShapeType="1"/>
          </p:cNvSpPr>
          <p:nvPr/>
        </p:nvSpPr>
        <p:spPr bwMode="auto">
          <a:xfrm>
            <a:off x="2743200" y="2971800"/>
            <a:ext cx="0" cy="8382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6094" name="Line 14"/>
          <p:cNvSpPr>
            <a:spLocks noChangeShapeType="1"/>
          </p:cNvSpPr>
          <p:nvPr/>
        </p:nvSpPr>
        <p:spPr bwMode="auto">
          <a:xfrm>
            <a:off x="3657600" y="3048000"/>
            <a:ext cx="0" cy="2057400"/>
          </a:xfrm>
          <a:prstGeom prst="line">
            <a:avLst/>
          </a:prstGeom>
          <a:noFill/>
          <a:ln w="317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6095" name="Text Box 15"/>
          <p:cNvSpPr txBox="1">
            <a:spLocks noChangeArrowheads="1"/>
          </p:cNvSpPr>
          <p:nvPr/>
        </p:nvSpPr>
        <p:spPr bwMode="auto">
          <a:xfrm>
            <a:off x="3810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6096" name="Text Box 16"/>
          <p:cNvSpPr txBox="1">
            <a:spLocks noChangeArrowheads="1"/>
          </p:cNvSpPr>
          <p:nvPr/>
        </p:nvSpPr>
        <p:spPr bwMode="auto">
          <a:xfrm>
            <a:off x="14478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6097" name="Text Box 17"/>
          <p:cNvSpPr txBox="1">
            <a:spLocks noChangeArrowheads="1"/>
          </p:cNvSpPr>
          <p:nvPr/>
        </p:nvSpPr>
        <p:spPr bwMode="auto">
          <a:xfrm>
            <a:off x="2362200" y="4953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3333</a:t>
            </a:r>
          </a:p>
        </p:txBody>
      </p:sp>
      <p:sp>
        <p:nvSpPr>
          <p:cNvPr id="46098" name="Text Box 18"/>
          <p:cNvSpPr txBox="1">
            <a:spLocks noChangeArrowheads="1"/>
          </p:cNvSpPr>
          <p:nvPr/>
        </p:nvSpPr>
        <p:spPr bwMode="auto">
          <a:xfrm>
            <a:off x="3276600" y="62484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4444</a:t>
            </a:r>
          </a:p>
        </p:txBody>
      </p:sp>
      <p:sp>
        <p:nvSpPr>
          <p:cNvPr id="46099" name="Text Box 19"/>
          <p:cNvSpPr txBox="1">
            <a:spLocks noChangeArrowheads="1"/>
          </p:cNvSpPr>
          <p:nvPr/>
        </p:nvSpPr>
        <p:spPr bwMode="auto">
          <a:xfrm>
            <a:off x="-1" y="5486400"/>
            <a:ext cx="13636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400" dirty="0">
                <a:latin typeface="Tahoma" panose="020B0604030504040204" pitchFamily="34" charset="0"/>
                <a:ea typeface="宋体" panose="02010600030101010101" pitchFamily="2" charset="-122"/>
              </a:rPr>
              <a:t>Abbreviated MAC addresses</a:t>
            </a:r>
          </a:p>
        </p:txBody>
      </p:sp>
      <p:graphicFrame>
        <p:nvGraphicFramePr>
          <p:cNvPr id="46100" name="Object 20"/>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8613" name="Bitmap Image" r:id="rId9" imgW="4389500" imgH="746667" progId="PBrush">
                  <p:embed/>
                </p:oleObj>
              </mc:Choice>
              <mc:Fallback>
                <p:oleObj name="Bitmap Image" r:id="rId9" imgW="4389500" imgH="746667" progId="PBrush">
                  <p:embed/>
                  <p:pic>
                    <p:nvPicPr>
                      <p:cNvPr id="0" name="Picture 6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01" name="Text Box 21"/>
          <p:cNvSpPr txBox="1">
            <a:spLocks noChangeArrowheads="1"/>
          </p:cNvSpPr>
          <p:nvPr/>
        </p:nvSpPr>
        <p:spPr bwMode="auto">
          <a:xfrm>
            <a:off x="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solidFill>
                <a:srgbClr val="FF0000"/>
              </a:solidFill>
              <a:latin typeface="Times New Roman" panose="02020603050405020304" pitchFamily="18" charset="0"/>
              <a:ea typeface="宋体" panose="02010600030101010101" pitchFamily="2" charset="-122"/>
            </a:endParaRPr>
          </a:p>
        </p:txBody>
      </p:sp>
      <p:sp>
        <p:nvSpPr>
          <p:cNvPr id="22" name="Text Box 6"/>
          <p:cNvSpPr txBox="1">
            <a:spLocks noChangeArrowheads="1"/>
          </p:cNvSpPr>
          <p:nvPr/>
        </p:nvSpPr>
        <p:spPr bwMode="auto">
          <a:xfrm>
            <a:off x="76200" y="245606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2000" b="1" dirty="0">
                <a:solidFill>
                  <a:schemeClr val="bg1"/>
                </a:solidFill>
                <a:latin typeface="Tahoma" panose="020B0604030504040204" pitchFamily="34" charset="0"/>
                <a:ea typeface="宋体" panose="02010600030101010101" pitchFamily="2" charset="-122"/>
              </a:rPr>
              <a:t>交换机</a:t>
            </a:r>
            <a:endParaRPr lang="en-US" altLang="zh-CN" sz="2000" b="1" dirty="0">
              <a:solidFill>
                <a:schemeClr val="bg1"/>
              </a:solidFill>
              <a:latin typeface="Tahoma" panose="020B0604030504040204" pitchFamily="34" charset="0"/>
              <a:ea typeface="宋体" panose="02010600030101010101" pitchFamily="2" charset="-122"/>
            </a:endParaRPr>
          </a:p>
        </p:txBody>
      </p:sp>
      <p:sp>
        <p:nvSpPr>
          <p:cNvPr id="23" name="文本框 22"/>
          <p:cNvSpPr txBox="1"/>
          <p:nvPr/>
        </p:nvSpPr>
        <p:spPr>
          <a:xfrm>
            <a:off x="1008176" y="2591192"/>
            <a:ext cx="288032" cy="461665"/>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24" name="文本框 23"/>
          <p:cNvSpPr txBox="1"/>
          <p:nvPr/>
        </p:nvSpPr>
        <p:spPr>
          <a:xfrm>
            <a:off x="1331640" y="2588437"/>
            <a:ext cx="288032" cy="461665"/>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25" name="文本框 24"/>
          <p:cNvSpPr txBox="1"/>
          <p:nvPr/>
        </p:nvSpPr>
        <p:spPr>
          <a:xfrm>
            <a:off x="1619672" y="2574048"/>
            <a:ext cx="288032" cy="461665"/>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26" name="文本框 25"/>
          <p:cNvSpPr txBox="1"/>
          <p:nvPr/>
        </p:nvSpPr>
        <p:spPr>
          <a:xfrm>
            <a:off x="1944280" y="2582048"/>
            <a:ext cx="288032" cy="461665"/>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27" name="文本框 26"/>
          <p:cNvSpPr txBox="1"/>
          <p:nvPr/>
        </p:nvSpPr>
        <p:spPr>
          <a:xfrm>
            <a:off x="2267744" y="2579293"/>
            <a:ext cx="288032" cy="461665"/>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28" name="文本框 27"/>
          <p:cNvSpPr txBox="1"/>
          <p:nvPr/>
        </p:nvSpPr>
        <p:spPr>
          <a:xfrm>
            <a:off x="2555776" y="2564904"/>
            <a:ext cx="288032" cy="461665"/>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29" name="文本框 28"/>
          <p:cNvSpPr txBox="1"/>
          <p:nvPr/>
        </p:nvSpPr>
        <p:spPr>
          <a:xfrm>
            <a:off x="2880384" y="2582048"/>
            <a:ext cx="288032" cy="461665"/>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sp>
        <p:nvSpPr>
          <p:cNvPr id="30" name="文本框 29"/>
          <p:cNvSpPr txBox="1"/>
          <p:nvPr/>
        </p:nvSpPr>
        <p:spPr>
          <a:xfrm>
            <a:off x="3203848" y="2579293"/>
            <a:ext cx="288032" cy="461665"/>
          </a:xfrm>
          <a:prstGeom prst="rect">
            <a:avLst/>
          </a:prstGeom>
          <a:noFill/>
        </p:spPr>
        <p:txBody>
          <a:bodyPr wrap="square" rtlCol="0">
            <a:spAutoFit/>
          </a:bodyPr>
          <a:lstStyle/>
          <a:p>
            <a:r>
              <a:rPr lang="en-US" altLang="zh-CN" dirty="0">
                <a:solidFill>
                  <a:schemeClr val="bg1"/>
                </a:solidFill>
              </a:rPr>
              <a:t>8</a:t>
            </a:r>
            <a:endParaRPr lang="zh-CN" altLang="en-US" dirty="0">
              <a:solidFill>
                <a:schemeClr val="bg1"/>
              </a:solidFill>
            </a:endParaRPr>
          </a:p>
        </p:txBody>
      </p:sp>
      <p:sp>
        <p:nvSpPr>
          <p:cNvPr id="31" name="文本框 30"/>
          <p:cNvSpPr txBox="1"/>
          <p:nvPr/>
        </p:nvSpPr>
        <p:spPr>
          <a:xfrm>
            <a:off x="3491880" y="2564904"/>
            <a:ext cx="288032" cy="461665"/>
          </a:xfrm>
          <a:prstGeom prst="rect">
            <a:avLst/>
          </a:prstGeom>
          <a:noFill/>
        </p:spPr>
        <p:txBody>
          <a:bodyPr wrap="square" rtlCol="0">
            <a:spAutoFit/>
          </a:bodyPr>
          <a:lstStyle/>
          <a:p>
            <a:r>
              <a:rPr lang="en-US" altLang="zh-CN" dirty="0">
                <a:solidFill>
                  <a:schemeClr val="bg1"/>
                </a:solidFill>
              </a:rPr>
              <a:t>9</a:t>
            </a:r>
            <a:endParaRPr lang="zh-CN" altLang="en-US" dirty="0">
              <a:solidFill>
                <a:schemeClr val="bg1"/>
              </a:solidFill>
            </a:endParaRPr>
          </a:p>
        </p:txBody>
      </p:sp>
    </p:spTree>
    <p:extLst>
      <p:ext uri="{BB962C8B-B14F-4D97-AF65-F5344CB8AC3E}">
        <p14:creationId xmlns:p14="http://schemas.microsoft.com/office/powerpoint/2010/main" val="6303853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zh-CN">
                <a:ea typeface="宋体" panose="02010600030101010101" pitchFamily="2" charset="-122"/>
              </a:rPr>
              <a:t>What happens here?</a:t>
            </a:r>
          </a:p>
        </p:txBody>
      </p:sp>
      <p:sp>
        <p:nvSpPr>
          <p:cNvPr id="49155" name="Rectangle 3"/>
          <p:cNvSpPr>
            <a:spLocks noGrp="1" noChangeArrowheads="1"/>
          </p:cNvSpPr>
          <p:nvPr>
            <p:ph type="body" idx="1"/>
          </p:nvPr>
        </p:nvSpPr>
        <p:spPr>
          <a:xfrm>
            <a:off x="5967412" y="3213100"/>
            <a:ext cx="3176587" cy="2873375"/>
          </a:xfrm>
        </p:spPr>
        <p:txBody>
          <a:bodyPr/>
          <a:lstStyle/>
          <a:p>
            <a:r>
              <a:rPr lang="en-US" altLang="zh-CN" sz="2000" dirty="0">
                <a:ea typeface="宋体" panose="02010600030101010101" pitchFamily="2" charset="-122"/>
              </a:rPr>
              <a:t>Notice the Source Address Table has multiple entries for port #1.</a:t>
            </a:r>
          </a:p>
          <a:p>
            <a:endParaRPr lang="en-US" altLang="zh-CN" sz="2000" dirty="0">
              <a:ea typeface="宋体" panose="02010600030101010101" pitchFamily="2" charset="-122"/>
            </a:endParaRPr>
          </a:p>
        </p:txBody>
      </p:sp>
      <p:pic>
        <p:nvPicPr>
          <p:cNvPr id="49156" name="Picture 4" descr="tcp2_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5749925" cy="3875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157" name="Object 5"/>
          <p:cNvGraphicFramePr>
            <a:graphicFrameLocks noChangeAspect="1"/>
          </p:cNvGraphicFramePr>
          <p:nvPr/>
        </p:nvGraphicFramePr>
        <p:xfrm>
          <a:off x="4754563" y="990600"/>
          <a:ext cx="4389437" cy="746125"/>
        </p:xfrm>
        <a:graphic>
          <a:graphicData uri="http://schemas.openxmlformats.org/presentationml/2006/ole">
            <mc:AlternateContent xmlns:mc="http://schemas.openxmlformats.org/markup-compatibility/2006">
              <mc:Choice xmlns:v="urn:schemas-microsoft-com:vml" Requires="v">
                <p:oleObj spid="_x0000_s19493" name="Bitmap Image" r:id="rId4" imgW="4389500" imgH="746667" progId="PBrush">
                  <p:embed/>
                </p:oleObj>
              </mc:Choice>
              <mc:Fallback>
                <p:oleObj name="Bitmap Image" r:id="rId4" imgW="4389500" imgH="746667" progId="PBrush">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563" y="990600"/>
                        <a:ext cx="4389437"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6"/>
          <p:cNvSpPr txBox="1">
            <a:spLocks noChangeArrowheads="1"/>
          </p:cNvSpPr>
          <p:nvPr/>
        </p:nvSpPr>
        <p:spPr bwMode="auto">
          <a:xfrm>
            <a:off x="6278563"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rgbClr val="FF0000"/>
                </a:solidFill>
                <a:latin typeface="Tahoma" panose="020B0604030504040204" pitchFamily="34" charset="0"/>
                <a:ea typeface="宋体" panose="02010600030101010101" pitchFamily="2" charset="-122"/>
              </a:rPr>
              <a:t>3333</a:t>
            </a:r>
          </a:p>
        </p:txBody>
      </p:sp>
      <p:sp>
        <p:nvSpPr>
          <p:cNvPr id="49159" name="Text Box 7"/>
          <p:cNvSpPr txBox="1">
            <a:spLocks noChangeArrowheads="1"/>
          </p:cNvSpPr>
          <p:nvPr/>
        </p:nvSpPr>
        <p:spPr bwMode="auto">
          <a:xfrm>
            <a:off x="5562600" y="172085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9160" name="Text Box 8"/>
          <p:cNvSpPr txBox="1">
            <a:spLocks noChangeArrowheads="1"/>
          </p:cNvSpPr>
          <p:nvPr/>
        </p:nvSpPr>
        <p:spPr bwMode="auto">
          <a:xfrm>
            <a:off x="4876800" y="57150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solidFill>
                  <a:schemeClr val="hlink"/>
                </a:solidFill>
                <a:latin typeface="Tahoma" panose="020B0604030504040204" pitchFamily="34" charset="0"/>
                <a:ea typeface="宋体" panose="02010600030101010101" pitchFamily="2" charset="-122"/>
              </a:rPr>
              <a:t>3333</a:t>
            </a:r>
          </a:p>
        </p:txBody>
      </p:sp>
      <p:sp>
        <p:nvSpPr>
          <p:cNvPr id="49161" name="Text Box 9"/>
          <p:cNvSpPr txBox="1">
            <a:spLocks noChangeArrowheads="1"/>
          </p:cNvSpPr>
          <p:nvPr/>
        </p:nvSpPr>
        <p:spPr bwMode="auto">
          <a:xfrm>
            <a:off x="4572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1111</a:t>
            </a:r>
          </a:p>
        </p:txBody>
      </p:sp>
      <p:sp>
        <p:nvSpPr>
          <p:cNvPr id="49162" name="Line 10"/>
          <p:cNvSpPr>
            <a:spLocks noChangeShapeType="1"/>
          </p:cNvSpPr>
          <p:nvPr/>
        </p:nvSpPr>
        <p:spPr bwMode="auto">
          <a:xfrm flipV="1">
            <a:off x="5181600" y="3886200"/>
            <a:ext cx="0" cy="53340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9163" name="Rectangle 11"/>
          <p:cNvSpPr>
            <a:spLocks noChangeArrowheads="1"/>
          </p:cNvSpPr>
          <p:nvPr/>
        </p:nvSpPr>
        <p:spPr bwMode="auto">
          <a:xfrm>
            <a:off x="152400" y="990600"/>
            <a:ext cx="45720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lvl="0" indent="0">
              <a:spcBef>
                <a:spcPct val="20000"/>
              </a:spcBef>
              <a:buClr>
                <a:srgbClr val="3333CC"/>
              </a:buClr>
              <a:buSzPct val="60000"/>
            </a:pPr>
            <a:r>
              <a:rPr lang="zh-CN" altLang="en-US" sz="1800" dirty="0">
                <a:solidFill>
                  <a:srgbClr val="000000"/>
                </a:solidFill>
                <a:latin typeface="Tahoma" panose="020B0604030504040204" pitchFamily="34" charset="0"/>
              </a:rPr>
              <a:t>帧转发表</a:t>
            </a:r>
            <a:r>
              <a:rPr lang="en-US" altLang="zh-CN" sz="1800" dirty="0">
                <a:solidFill>
                  <a:srgbClr val="000000"/>
                </a:solidFill>
                <a:latin typeface="Tahoma" panose="020B0604030504040204" pitchFamily="34" charset="0"/>
              </a:rPr>
              <a:t>/Source Address Table</a:t>
            </a:r>
          </a:p>
          <a:p>
            <a:pPr eaLnBrk="1" hangingPunct="1">
              <a:spcBef>
                <a:spcPct val="20000"/>
              </a:spcBef>
              <a:buClr>
                <a:schemeClr val="folHlink"/>
              </a:buClr>
              <a:buSzPct val="60000"/>
              <a:buFont typeface="Wingdings" panose="05000000000000000000" pitchFamily="2" charset="2"/>
              <a:buNone/>
            </a:pP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Port</a:t>
            </a:r>
            <a:r>
              <a:rPr lang="en-US" altLang="zh-CN" sz="1400" dirty="0">
                <a:latin typeface="Tahoma" panose="020B0604030504040204" pitchFamily="34" charset="0"/>
                <a:ea typeface="宋体" panose="02010600030101010101" pitchFamily="2" charset="-122"/>
              </a:rPr>
              <a:t>  </a:t>
            </a:r>
            <a:r>
              <a:rPr lang="en-US" altLang="zh-CN" sz="1400" u="sng" dirty="0">
                <a:latin typeface="Tahoma" panose="020B0604030504040204" pitchFamily="34" charset="0"/>
                <a:ea typeface="宋体" panose="02010600030101010101" pitchFamily="2" charset="-122"/>
              </a:rPr>
              <a:t>Source MAC Add.</a:t>
            </a:r>
          </a:p>
          <a:p>
            <a:pPr eaLnBrk="1" hangingPunct="1">
              <a:spcBef>
                <a:spcPct val="20000"/>
              </a:spcBef>
              <a:buClr>
                <a:schemeClr val="folHlink"/>
              </a:buClr>
              <a:buSzPct val="60000"/>
              <a:buFont typeface="Wingdings" panose="05000000000000000000" pitchFamily="2" charset="2"/>
              <a:buNone/>
            </a:pPr>
            <a:r>
              <a:rPr lang="en-US" altLang="zh-CN" sz="1400" dirty="0">
                <a:latin typeface="Tahoma" panose="020B0604030504040204" pitchFamily="34" charset="0"/>
                <a:ea typeface="宋体" panose="02010600030101010101" pitchFamily="2" charset="-122"/>
              </a:rPr>
              <a:t> </a:t>
            </a:r>
            <a:r>
              <a:rPr lang="en-US" altLang="zh-CN" sz="1400" b="1" dirty="0">
                <a:latin typeface="Tahoma" panose="020B0604030504040204" pitchFamily="34" charset="0"/>
                <a:ea typeface="宋体" panose="02010600030101010101" pitchFamily="2" charset="-122"/>
              </a:rPr>
              <a:t>1       1111                         </a:t>
            </a:r>
            <a:r>
              <a:rPr lang="en-US" altLang="zh-CN" sz="1400" dirty="0">
                <a:latin typeface="Tahoma" panose="020B0604030504040204" pitchFamily="34" charset="0"/>
                <a:ea typeface="宋体" panose="02010600030101010101" pitchFamily="2" charset="-122"/>
              </a:rPr>
              <a:t>6       3333</a:t>
            </a:r>
          </a:p>
          <a:p>
            <a:pPr eaLnBrk="1" hangingPunct="1">
              <a:spcBef>
                <a:spcPct val="20000"/>
              </a:spcBef>
              <a:buClr>
                <a:schemeClr val="folHlink"/>
              </a:buClr>
              <a:buSzPct val="60000"/>
              <a:buFont typeface="Wingdings" panose="05000000000000000000" pitchFamily="2" charset="2"/>
              <a:buNone/>
            </a:pPr>
            <a:r>
              <a:rPr lang="en-US" altLang="zh-CN" sz="1400" b="1" dirty="0">
                <a:latin typeface="Tahoma" panose="020B0604030504040204" pitchFamily="34" charset="0"/>
                <a:ea typeface="宋体" panose="02010600030101010101" pitchFamily="2" charset="-122"/>
              </a:rPr>
              <a:t> 1       2222                         1       5555</a:t>
            </a:r>
            <a:endParaRPr lang="en-US" altLang="zh-CN" sz="1400" dirty="0">
              <a:latin typeface="Tahoma" panose="020B0604030504040204" pitchFamily="34" charset="0"/>
              <a:ea typeface="宋体" panose="02010600030101010101" pitchFamily="2" charset="-122"/>
            </a:endParaRPr>
          </a:p>
        </p:txBody>
      </p:sp>
      <p:sp>
        <p:nvSpPr>
          <p:cNvPr id="49164" name="Text Box 12"/>
          <p:cNvSpPr txBox="1">
            <a:spLocks noChangeArrowheads="1"/>
          </p:cNvSpPr>
          <p:nvPr/>
        </p:nvSpPr>
        <p:spPr bwMode="auto">
          <a:xfrm>
            <a:off x="11430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2222</a:t>
            </a:r>
          </a:p>
        </p:txBody>
      </p:sp>
      <p:sp>
        <p:nvSpPr>
          <p:cNvPr id="49165" name="Text Box 13"/>
          <p:cNvSpPr txBox="1">
            <a:spLocks noChangeArrowheads="1"/>
          </p:cNvSpPr>
          <p:nvPr/>
        </p:nvSpPr>
        <p:spPr bwMode="auto">
          <a:xfrm>
            <a:off x="1828800" y="6172200"/>
            <a:ext cx="7620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b="1">
                <a:latin typeface="Tahoma" panose="020B0604030504040204" pitchFamily="34" charset="0"/>
                <a:ea typeface="宋体" panose="02010600030101010101" pitchFamily="2" charset="-122"/>
              </a:rPr>
              <a:t>5555</a:t>
            </a:r>
          </a:p>
        </p:txBody>
      </p:sp>
      <p:sp>
        <p:nvSpPr>
          <p:cNvPr id="15" name="文本框 14"/>
          <p:cNvSpPr txBox="1"/>
          <p:nvPr/>
        </p:nvSpPr>
        <p:spPr>
          <a:xfrm>
            <a:off x="4131960" y="2967335"/>
            <a:ext cx="1152128" cy="461665"/>
          </a:xfrm>
          <a:prstGeom prst="rect">
            <a:avLst/>
          </a:prstGeom>
          <a:noFill/>
        </p:spPr>
        <p:txBody>
          <a:bodyPr wrap="square" rtlCol="0">
            <a:spAutoFit/>
          </a:bodyPr>
          <a:lstStyle/>
          <a:p>
            <a:r>
              <a:rPr lang="zh-CN" altLang="en-US" dirty="0"/>
              <a:t>交换机</a:t>
            </a:r>
          </a:p>
        </p:txBody>
      </p:sp>
      <p:sp>
        <p:nvSpPr>
          <p:cNvPr id="16" name="文本框 15"/>
          <p:cNvSpPr txBox="1"/>
          <p:nvPr/>
        </p:nvSpPr>
        <p:spPr>
          <a:xfrm>
            <a:off x="713248" y="4318308"/>
            <a:ext cx="1152128" cy="461665"/>
          </a:xfrm>
          <a:prstGeom prst="rect">
            <a:avLst/>
          </a:prstGeom>
          <a:noFill/>
        </p:spPr>
        <p:txBody>
          <a:bodyPr wrap="square" rtlCol="0">
            <a:spAutoFit/>
          </a:bodyPr>
          <a:lstStyle/>
          <a:p>
            <a:r>
              <a:rPr lang="zh-CN" altLang="en-US" dirty="0"/>
              <a:t>集线器</a:t>
            </a:r>
          </a:p>
        </p:txBody>
      </p:sp>
      <p:sp>
        <p:nvSpPr>
          <p:cNvPr id="17" name="文本框 16"/>
          <p:cNvSpPr txBox="1"/>
          <p:nvPr/>
        </p:nvSpPr>
        <p:spPr>
          <a:xfrm>
            <a:off x="2772172" y="4290706"/>
            <a:ext cx="1152128" cy="461665"/>
          </a:xfrm>
          <a:prstGeom prst="rect">
            <a:avLst/>
          </a:prstGeom>
          <a:noFill/>
        </p:spPr>
        <p:txBody>
          <a:bodyPr wrap="square" rtlCol="0">
            <a:spAutoFit/>
          </a:bodyPr>
          <a:lstStyle/>
          <a:p>
            <a:r>
              <a:rPr lang="zh-CN" altLang="en-US" dirty="0"/>
              <a:t>集线器</a:t>
            </a:r>
          </a:p>
        </p:txBody>
      </p:sp>
    </p:spTree>
    <p:extLst>
      <p:ext uri="{BB962C8B-B14F-4D97-AF65-F5344CB8AC3E}">
        <p14:creationId xmlns:p14="http://schemas.microsoft.com/office/powerpoint/2010/main" val="2308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21777</TotalTime>
  <Words>8594</Words>
  <Application>Microsoft Office PowerPoint</Application>
  <PresentationFormat>全屏显示(4:3)</PresentationFormat>
  <Paragraphs>1273</Paragraphs>
  <Slides>112</Slides>
  <Notes>22</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3</vt:i4>
      </vt:variant>
      <vt:variant>
        <vt:lpstr>幻灯片标题</vt:lpstr>
      </vt:variant>
      <vt:variant>
        <vt:i4>112</vt:i4>
      </vt:variant>
    </vt:vector>
  </HeadingPairs>
  <TitlesOfParts>
    <vt:vector size="129" baseType="lpstr">
      <vt:lpstr>CordiaUPC</vt:lpstr>
      <vt:lpstr>Tms Rmn</vt:lpstr>
      <vt:lpstr>黑体</vt:lpstr>
      <vt:lpstr>宋体</vt:lpstr>
      <vt:lpstr>Arial</vt:lpstr>
      <vt:lpstr>Arial Narrow</vt:lpstr>
      <vt:lpstr>Calibri</vt:lpstr>
      <vt:lpstr>Comic Sans MS</vt:lpstr>
      <vt:lpstr>Gill Sans MT</vt:lpstr>
      <vt:lpstr>Tahoma</vt:lpstr>
      <vt:lpstr>Times New Roman</vt:lpstr>
      <vt:lpstr>Wingdings</vt:lpstr>
      <vt:lpstr>Blends</vt:lpstr>
      <vt:lpstr>1_Blends</vt:lpstr>
      <vt:lpstr>Visio</vt:lpstr>
      <vt:lpstr>Equation</vt:lpstr>
      <vt:lpstr>Bitmap Image</vt:lpstr>
      <vt:lpstr>Chapter 4 局域网与介质访问控制</vt:lpstr>
      <vt:lpstr>PowerPoint 演示文稿</vt:lpstr>
      <vt:lpstr>Chapter 4 局域网与介质访问控制</vt:lpstr>
      <vt:lpstr>Chapter 4 局域网与介质访问控制</vt:lpstr>
      <vt:lpstr>PowerPoint 演示文稿</vt:lpstr>
      <vt:lpstr>PowerPoint 演示文稿</vt:lpstr>
      <vt:lpstr>局域网的定义</vt:lpstr>
      <vt:lpstr>局域网参考模型</vt:lpstr>
      <vt:lpstr>局域网主要技术</vt:lpstr>
      <vt:lpstr>MAC和LLC</vt:lpstr>
      <vt:lpstr>帧格式</vt:lpstr>
      <vt:lpstr>LLC子层—服务</vt:lpstr>
      <vt:lpstr>LLC子层—协议</vt:lpstr>
      <vt:lpstr>信息帧控制域格式（以2字节为例）</vt:lpstr>
      <vt:lpstr>监控帧控制域格式</vt:lpstr>
      <vt:lpstr>无编号帧控制域格式</vt:lpstr>
      <vt:lpstr>PowerPoint 演示文稿</vt:lpstr>
      <vt:lpstr>MAC子层</vt:lpstr>
      <vt:lpstr>物理层技术</vt:lpstr>
      <vt:lpstr>Chapter 4 局域网与介质访问控制</vt:lpstr>
      <vt:lpstr>概述</vt:lpstr>
      <vt:lpstr>信道分配</vt:lpstr>
      <vt:lpstr>多路访问协议</vt:lpstr>
      <vt:lpstr>多路访问协议</vt:lpstr>
      <vt:lpstr>ALOHA协议</vt:lpstr>
      <vt:lpstr>ALOHA性能</vt:lpstr>
      <vt:lpstr>多路访问协议</vt:lpstr>
      <vt:lpstr>CSMA协议</vt:lpstr>
      <vt:lpstr>1-持续CSMA</vt:lpstr>
      <vt:lpstr>非持续CSMA</vt:lpstr>
      <vt:lpstr>p-坚持式CSMA</vt:lpstr>
      <vt:lpstr>PowerPoint 演示文稿</vt:lpstr>
      <vt:lpstr>多路访问协议</vt:lpstr>
      <vt:lpstr>802.11 PCF操作模式</vt:lpstr>
      <vt:lpstr>Chapter 4 局域网与介质访问控制</vt:lpstr>
      <vt:lpstr>发展历程</vt:lpstr>
      <vt:lpstr>传输介质</vt:lpstr>
      <vt:lpstr>以太网</vt:lpstr>
      <vt:lpstr>以太网</vt:lpstr>
      <vt:lpstr>概述</vt:lpstr>
      <vt:lpstr>共享链路问题(1)</vt:lpstr>
      <vt:lpstr>共享链路问题(2)</vt:lpstr>
      <vt:lpstr>冲突</vt:lpstr>
      <vt:lpstr>CSMA/CD —步骤</vt:lpstr>
      <vt:lpstr>CSMA/CD机制—传播延迟</vt:lpstr>
      <vt:lpstr>CSMA/CD机制—退避算法</vt:lpstr>
      <vt:lpstr>CSMA/CD+退避算法</vt:lpstr>
      <vt:lpstr>以太网</vt:lpstr>
      <vt:lpstr>概述</vt:lpstr>
      <vt:lpstr>集线器互连</vt:lpstr>
      <vt:lpstr>交换机互连</vt:lpstr>
      <vt:lpstr>以太网</vt:lpstr>
      <vt:lpstr>概述</vt:lpstr>
      <vt:lpstr>交换机互连</vt:lpstr>
      <vt:lpstr>集线器互连</vt:lpstr>
      <vt:lpstr>以太网</vt:lpstr>
      <vt:lpstr>概述</vt:lpstr>
      <vt:lpstr>以太网</vt:lpstr>
      <vt:lpstr>MAC帧的格式 </vt:lpstr>
      <vt:lpstr>MAC帧格式</vt:lpstr>
      <vt:lpstr>MAC地址</vt:lpstr>
      <vt:lpstr>组播和广播</vt:lpstr>
      <vt:lpstr>Chapter 4 局域网与介质访问控制</vt:lpstr>
      <vt:lpstr>无线局域网协议标准</vt:lpstr>
      <vt:lpstr>Wi-Fi</vt:lpstr>
      <vt:lpstr>网络组成</vt:lpstr>
      <vt:lpstr>PowerPoint 演示文稿</vt:lpstr>
      <vt:lpstr>网络拓扑</vt:lpstr>
      <vt:lpstr>发展历程</vt:lpstr>
      <vt:lpstr>PowerPoint 演示文稿</vt:lpstr>
      <vt:lpstr>体系结构</vt:lpstr>
      <vt:lpstr>信道划分</vt:lpstr>
      <vt:lpstr>PowerPoint 演示文稿</vt:lpstr>
      <vt:lpstr>Case of Channel Deployment</vt:lpstr>
      <vt:lpstr>MAC子层</vt:lpstr>
      <vt:lpstr>访问控制—概述</vt:lpstr>
      <vt:lpstr>访问控制—CSMA/CA</vt:lpstr>
      <vt:lpstr>CSMA/CA（1）</vt:lpstr>
      <vt:lpstr>PowerPoint 演示文稿</vt:lpstr>
      <vt:lpstr>CSMA/CA（2）</vt:lpstr>
      <vt:lpstr>CSMA/CA（3）</vt:lpstr>
      <vt:lpstr>CSMA/CA（4）</vt:lpstr>
      <vt:lpstr>PowerPoint 演示文稿</vt:lpstr>
      <vt:lpstr>接收方确认</vt:lpstr>
      <vt:lpstr>CSMA/CA+ACK</vt:lpstr>
      <vt:lpstr>Chapter 4 局域网与介质访问控制</vt:lpstr>
      <vt:lpstr>背景</vt:lpstr>
      <vt:lpstr>概念</vt:lpstr>
      <vt:lpstr>L2交换机</vt:lpstr>
      <vt:lpstr>存储转发（Store-and-Forward）</vt:lpstr>
      <vt:lpstr>帧转发表-概述</vt:lpstr>
      <vt:lpstr> 帧转发表-举例</vt:lpstr>
      <vt:lpstr>No Destination Address in table, Flood</vt:lpstr>
      <vt:lpstr>Destination Address in table, Filter</vt:lpstr>
      <vt:lpstr>Destination Address in table, Filter</vt:lpstr>
      <vt:lpstr>No Collisions in Switch, Buffering</vt:lpstr>
      <vt:lpstr>Collision Domains</vt:lpstr>
      <vt:lpstr>Other Information</vt:lpstr>
      <vt:lpstr>What happens here?</vt:lpstr>
      <vt:lpstr>What happens here?</vt:lpstr>
      <vt:lpstr>What happens here?</vt:lpstr>
      <vt:lpstr>生成树算法—概述</vt:lpstr>
      <vt:lpstr>生成树算法—原理</vt:lpstr>
      <vt:lpstr>Chapter 4 局域网与介质访问控制</vt:lpstr>
      <vt:lpstr>背景</vt:lpstr>
      <vt:lpstr>虚拟局域网</vt:lpstr>
      <vt:lpstr>原理</vt:lpstr>
      <vt:lpstr>802.1Q和802.1p</vt:lpstr>
      <vt:lpstr>配置</vt:lpstr>
      <vt:lpstr>PowerPoint 演示文稿</vt:lpstr>
      <vt:lpstr>优势</vt:lpstr>
      <vt:lpstr>PowerPoint 演示文稿</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700</cp:revision>
  <dcterms:created xsi:type="dcterms:W3CDTF">2002-11-06T00:36:54Z</dcterms:created>
  <dcterms:modified xsi:type="dcterms:W3CDTF">2023-10-11T05:31:28Z</dcterms:modified>
</cp:coreProperties>
</file>