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8"/>
  </p:notesMasterIdLst>
  <p:handoutMasterIdLst>
    <p:handoutMasterId r:id="rId49"/>
  </p:handoutMasterIdLst>
  <p:sldIdLst>
    <p:sldId id="358" r:id="rId2"/>
    <p:sldId id="360" r:id="rId3"/>
    <p:sldId id="259" r:id="rId4"/>
    <p:sldId id="366" r:id="rId5"/>
    <p:sldId id="361" r:id="rId6"/>
    <p:sldId id="362" r:id="rId7"/>
    <p:sldId id="363" r:id="rId8"/>
    <p:sldId id="365" r:id="rId9"/>
    <p:sldId id="367" r:id="rId10"/>
    <p:sldId id="369" r:id="rId11"/>
    <p:sldId id="429" r:id="rId12"/>
    <p:sldId id="370" r:id="rId13"/>
    <p:sldId id="371" r:id="rId14"/>
    <p:sldId id="411" r:id="rId15"/>
    <p:sldId id="412" r:id="rId16"/>
    <p:sldId id="373" r:id="rId17"/>
    <p:sldId id="398" r:id="rId18"/>
    <p:sldId id="413" r:id="rId19"/>
    <p:sldId id="404" r:id="rId20"/>
    <p:sldId id="408" r:id="rId21"/>
    <p:sldId id="409" r:id="rId22"/>
    <p:sldId id="410" r:id="rId23"/>
    <p:sldId id="426" r:id="rId24"/>
    <p:sldId id="414" r:id="rId25"/>
    <p:sldId id="415" r:id="rId26"/>
    <p:sldId id="416" r:id="rId27"/>
    <p:sldId id="417" r:id="rId28"/>
    <p:sldId id="418" r:id="rId29"/>
    <p:sldId id="419" r:id="rId30"/>
    <p:sldId id="420" r:id="rId31"/>
    <p:sldId id="421" r:id="rId32"/>
    <p:sldId id="422" r:id="rId33"/>
    <p:sldId id="423" r:id="rId34"/>
    <p:sldId id="380" r:id="rId35"/>
    <p:sldId id="383" r:id="rId36"/>
    <p:sldId id="385" r:id="rId37"/>
    <p:sldId id="392" r:id="rId38"/>
    <p:sldId id="393" r:id="rId39"/>
    <p:sldId id="394" r:id="rId40"/>
    <p:sldId id="388" r:id="rId41"/>
    <p:sldId id="395" r:id="rId42"/>
    <p:sldId id="396" r:id="rId43"/>
    <p:sldId id="390" r:id="rId44"/>
    <p:sldId id="391" r:id="rId45"/>
    <p:sldId id="397" r:id="rId46"/>
    <p:sldId id="430" r:id="rId47"/>
  </p:sldIdLst>
  <p:sldSz cx="9144000" cy="6858000" type="screen4x3"/>
  <p:notesSz cx="6648450" cy="9782175"/>
  <p:defaultTextStyle>
    <a:defPPr>
      <a:defRPr lang="zh-CN"/>
    </a:defPPr>
    <a:lvl1pPr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7893" autoAdjust="0"/>
  </p:normalViewPr>
  <p:slideViewPr>
    <p:cSldViewPr>
      <p:cViewPr varScale="1">
        <p:scale>
          <a:sx n="75" d="100"/>
          <a:sy n="75" d="100"/>
        </p:scale>
        <p:origin x="1631"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B00B5523-C7EF-460A-B774-5F88232C49BD}" type="slidenum">
              <a:rPr lang="en-US" altLang="zh-CN"/>
              <a:pPr>
                <a:defRPr/>
              </a:pPr>
              <a:t>‹#›</a:t>
            </a:fld>
            <a:endParaRPr lang="en-US" altLang="zh-CN"/>
          </a:p>
        </p:txBody>
      </p:sp>
    </p:spTree>
    <p:extLst>
      <p:ext uri="{BB962C8B-B14F-4D97-AF65-F5344CB8AC3E}">
        <p14:creationId xmlns:p14="http://schemas.microsoft.com/office/powerpoint/2010/main" val="719908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CN"/>
          </a:p>
        </p:txBody>
      </p:sp>
      <p:sp>
        <p:nvSpPr>
          <p:cNvPr id="40963"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0966"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CN"/>
          </a:p>
        </p:txBody>
      </p:sp>
      <p:sp>
        <p:nvSpPr>
          <p:cNvPr id="40967"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8E427AB-B191-4F63-A839-92D6D5992736}" type="slidenum">
              <a:rPr lang="en-US" altLang="zh-CN"/>
              <a:pPr>
                <a:defRPr/>
              </a:pPr>
              <a:t>‹#›</a:t>
            </a:fld>
            <a:endParaRPr lang="en-US" altLang="zh-CN"/>
          </a:p>
        </p:txBody>
      </p:sp>
    </p:spTree>
    <p:extLst>
      <p:ext uri="{BB962C8B-B14F-4D97-AF65-F5344CB8AC3E}">
        <p14:creationId xmlns:p14="http://schemas.microsoft.com/office/powerpoint/2010/main" val="32393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寻址（</a:t>
            </a:r>
            <a:r>
              <a:rPr lang="en-US" altLang="zh-CN" dirty="0" smtClean="0"/>
              <a:t>addressing</a:t>
            </a:r>
            <a:r>
              <a:rPr lang="zh-CN" altLang="en-US" dirty="0" smtClean="0"/>
              <a:t>）：找到地址所标识的节点；路由（</a:t>
            </a:r>
            <a:r>
              <a:rPr lang="en-US" altLang="zh-CN" dirty="0" smtClean="0"/>
              <a:t>Routing</a:t>
            </a:r>
            <a:r>
              <a:rPr lang="zh-CN" altLang="en-US" dirty="0" smtClean="0"/>
              <a:t>）：建立从源到目的的分组转发路径的过程；寻址建立在路由的基础上。</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2</a:t>
            </a:fld>
            <a:endParaRPr lang="en-US" altLang="zh-CN"/>
          </a:p>
        </p:txBody>
      </p:sp>
    </p:spTree>
    <p:extLst>
      <p:ext uri="{BB962C8B-B14F-4D97-AF65-F5344CB8AC3E}">
        <p14:creationId xmlns:p14="http://schemas.microsoft.com/office/powerpoint/2010/main" val="35436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为什么采用逐跳转发？因为网络状态始终是动态变化的，这一时刻找到的“最佳”路径不一定在下一个时刻有效。也就是说，到了下一个节点，有可能最佳的路径会发生变化。</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9</a:t>
            </a:fld>
            <a:endParaRPr lang="en-US" altLang="zh-CN"/>
          </a:p>
        </p:txBody>
      </p:sp>
    </p:spTree>
    <p:extLst>
      <p:ext uri="{BB962C8B-B14F-4D97-AF65-F5344CB8AC3E}">
        <p14:creationId xmlns:p14="http://schemas.microsoft.com/office/powerpoint/2010/main" val="211744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28</a:t>
            </a:fld>
            <a:endParaRPr lang="en-US" altLang="zh-CN"/>
          </a:p>
        </p:txBody>
      </p:sp>
    </p:spTree>
    <p:extLst>
      <p:ext uri="{BB962C8B-B14F-4D97-AF65-F5344CB8AC3E}">
        <p14:creationId xmlns:p14="http://schemas.microsoft.com/office/powerpoint/2010/main" val="260471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err="1" smtClean="0">
                <a:latin typeface="Arial" panose="020B0604020202020204" pitchFamily="34" charset="0"/>
              </a:rPr>
              <a:t>Dijkstra</a:t>
            </a:r>
            <a:r>
              <a:rPr lang="zh-CN" altLang="en-US" sz="1200" b="1" dirty="0" smtClean="0">
                <a:latin typeface="Arial" panose="020B0604020202020204" pitchFamily="34" charset="0"/>
              </a:rPr>
              <a:t>：</a:t>
            </a:r>
            <a:r>
              <a:rPr lang="zh-CN" altLang="en-US" sz="1200" b="1" dirty="0" smtClean="0"/>
              <a:t>迪杰斯特拉</a:t>
            </a:r>
            <a:r>
              <a:rPr lang="zh-CN" altLang="en-US" dirty="0" smtClean="0"/>
              <a:t>，是一种贪心算法，每次在剩余节点中找到离起点最近的节点放到队列中，并用来更新剩下的节点的距离，基于一个事实：到一个节点的最短路径必然会经过比它离起点更近的节点（最优化原则）（最终构造到</a:t>
            </a:r>
            <a:r>
              <a:rPr lang="en-US" altLang="zh-CN" dirty="0" smtClean="0"/>
              <a:t>sink tree</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29</a:t>
            </a:fld>
            <a:endParaRPr lang="en-US" altLang="zh-CN"/>
          </a:p>
        </p:txBody>
      </p:sp>
    </p:spTree>
    <p:extLst>
      <p:ext uri="{BB962C8B-B14F-4D97-AF65-F5344CB8AC3E}">
        <p14:creationId xmlns:p14="http://schemas.microsoft.com/office/powerpoint/2010/main" val="413036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5E85DD8-0B87-4726-8E71-B27A270BFBA5}" type="slidenum">
              <a:rPr lang="en-US" altLang="zh-CN">
                <a:latin typeface="Tahoma" panose="020B0604030504040204" pitchFamily="34" charset="0"/>
              </a:rPr>
              <a:pPr>
                <a:spcBef>
                  <a:spcPct val="0"/>
                </a:spcBef>
              </a:pPr>
              <a:t>34</a:t>
            </a:fld>
            <a:endParaRPr lang="en-US" altLang="zh-CN">
              <a:latin typeface="Tahoma" panose="020B060403050404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对于</a:t>
            </a:r>
            <a:r>
              <a:rPr lang="zh-CN" altLang="en-US" dirty="0" smtClean="0">
                <a:latin typeface="Arial" panose="020B0604020202020204" pitchFamily="34" charset="0"/>
              </a:rPr>
              <a:t>使用网络的用户来说，如何保证其网络业务特别是多媒体业务的服务质量是一个非常重要的问题，而且也是用户评价网络好坏的一个关键因素。</a:t>
            </a:r>
          </a:p>
        </p:txBody>
      </p:sp>
    </p:spTree>
    <p:extLst>
      <p:ext uri="{BB962C8B-B14F-4D97-AF65-F5344CB8AC3E}">
        <p14:creationId xmlns:p14="http://schemas.microsoft.com/office/powerpoint/2010/main" val="101335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250/23=10.87</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43</a:t>
            </a:fld>
            <a:endParaRPr lang="en-US" altLang="zh-CN"/>
          </a:p>
        </p:txBody>
      </p:sp>
    </p:spTree>
    <p:extLst>
      <p:ext uri="{BB962C8B-B14F-4D97-AF65-F5344CB8AC3E}">
        <p14:creationId xmlns:p14="http://schemas.microsoft.com/office/powerpoint/2010/main" val="383131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10*x=25*22+2*(x-22)</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F8E427AB-B191-4F63-A839-92D6D5992736}" type="slidenum">
              <a:rPr lang="en-US" altLang="zh-CN" smtClean="0"/>
              <a:pPr>
                <a:defRPr/>
              </a:pPr>
              <a:t>44</a:t>
            </a:fld>
            <a:endParaRPr lang="en-US" altLang="zh-CN"/>
          </a:p>
        </p:txBody>
      </p:sp>
    </p:spTree>
    <p:extLst>
      <p:ext uri="{BB962C8B-B14F-4D97-AF65-F5344CB8AC3E}">
        <p14:creationId xmlns:p14="http://schemas.microsoft.com/office/powerpoint/2010/main" val="188627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E6F44A48-AE3E-4F2C-9739-5B1A51C1A7A9}" type="slidenum">
              <a:rPr lang="en-US" altLang="zh-CN"/>
              <a:pPr>
                <a:defRPr/>
              </a:pPr>
              <a:t>‹#›</a:t>
            </a:fld>
            <a:endParaRPr lang="en-US" altLang="zh-CN"/>
          </a:p>
        </p:txBody>
      </p:sp>
    </p:spTree>
    <p:extLst>
      <p:ext uri="{BB962C8B-B14F-4D97-AF65-F5344CB8AC3E}">
        <p14:creationId xmlns:p14="http://schemas.microsoft.com/office/powerpoint/2010/main" val="193560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7FBF1A16-E436-413B-A833-E25A8D3BD464}" type="slidenum">
              <a:rPr lang="en-US" altLang="zh-CN"/>
              <a:pPr>
                <a:defRPr/>
              </a:pPr>
              <a:t>‹#›</a:t>
            </a:fld>
            <a:endParaRPr lang="en-US" altLang="zh-CN"/>
          </a:p>
        </p:txBody>
      </p:sp>
    </p:spTree>
    <p:extLst>
      <p:ext uri="{BB962C8B-B14F-4D97-AF65-F5344CB8AC3E}">
        <p14:creationId xmlns:p14="http://schemas.microsoft.com/office/powerpoint/2010/main" val="416784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A20C01F5-F7C7-428B-A110-A0C28B3CD2D5}" type="slidenum">
              <a:rPr lang="en-US" altLang="zh-CN"/>
              <a:pPr>
                <a:defRPr/>
              </a:pPr>
              <a:t>‹#›</a:t>
            </a:fld>
            <a:endParaRPr lang="en-US" altLang="zh-CN"/>
          </a:p>
        </p:txBody>
      </p:sp>
    </p:spTree>
    <p:extLst>
      <p:ext uri="{BB962C8B-B14F-4D97-AF65-F5344CB8AC3E}">
        <p14:creationId xmlns:p14="http://schemas.microsoft.com/office/powerpoint/2010/main" val="237814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31505E0F-AD24-40CE-9485-018668BA1D4B}" type="slidenum">
              <a:rPr lang="en-US" altLang="zh-CN"/>
              <a:pPr>
                <a:defRPr/>
              </a:pPr>
              <a:t>‹#›</a:t>
            </a:fld>
            <a:endParaRPr lang="en-US" altLang="zh-CN"/>
          </a:p>
        </p:txBody>
      </p:sp>
    </p:spTree>
    <p:extLst>
      <p:ext uri="{BB962C8B-B14F-4D97-AF65-F5344CB8AC3E}">
        <p14:creationId xmlns:p14="http://schemas.microsoft.com/office/powerpoint/2010/main" val="234734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C5317C6-CC61-4A14-9F3E-EDC0C0DBEC58}" type="slidenum">
              <a:rPr lang="en-US" altLang="zh-CN"/>
              <a:pPr>
                <a:defRPr/>
              </a:pPr>
              <a:t>‹#›</a:t>
            </a:fld>
            <a:endParaRPr lang="en-US" altLang="zh-CN"/>
          </a:p>
        </p:txBody>
      </p:sp>
    </p:spTree>
    <p:extLst>
      <p:ext uri="{BB962C8B-B14F-4D97-AF65-F5344CB8AC3E}">
        <p14:creationId xmlns:p14="http://schemas.microsoft.com/office/powerpoint/2010/main" val="4757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910B6D9A-3590-4CBB-9866-70E159FA9664}" type="slidenum">
              <a:rPr lang="en-US" altLang="zh-CN"/>
              <a:pPr>
                <a:defRPr/>
              </a:pPr>
              <a:t>‹#›</a:t>
            </a:fld>
            <a:endParaRPr lang="en-US" altLang="zh-CN"/>
          </a:p>
        </p:txBody>
      </p:sp>
    </p:spTree>
    <p:extLst>
      <p:ext uri="{BB962C8B-B14F-4D97-AF65-F5344CB8AC3E}">
        <p14:creationId xmlns:p14="http://schemas.microsoft.com/office/powerpoint/2010/main" val="408886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6C765CB5-F688-4968-962A-C3FE2299E361}" type="slidenum">
              <a:rPr lang="en-US" altLang="zh-CN"/>
              <a:pPr>
                <a:defRPr/>
              </a:pPr>
              <a:t>‹#›</a:t>
            </a:fld>
            <a:endParaRPr lang="en-US" altLang="zh-CN"/>
          </a:p>
        </p:txBody>
      </p:sp>
    </p:spTree>
    <p:extLst>
      <p:ext uri="{BB962C8B-B14F-4D97-AF65-F5344CB8AC3E}">
        <p14:creationId xmlns:p14="http://schemas.microsoft.com/office/powerpoint/2010/main" val="297625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6774BC69-7B27-4F12-8620-534A9F728C69}" type="slidenum">
              <a:rPr lang="en-US" altLang="zh-CN"/>
              <a:pPr>
                <a:defRPr/>
              </a:pPr>
              <a:t>‹#›</a:t>
            </a:fld>
            <a:endParaRPr lang="en-US" altLang="zh-CN"/>
          </a:p>
        </p:txBody>
      </p:sp>
    </p:spTree>
    <p:extLst>
      <p:ext uri="{BB962C8B-B14F-4D97-AF65-F5344CB8AC3E}">
        <p14:creationId xmlns:p14="http://schemas.microsoft.com/office/powerpoint/2010/main" val="228845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2F1C7CE2-4DA5-47FE-A247-79D7CC2CB07B}" type="slidenum">
              <a:rPr lang="en-US" altLang="zh-CN"/>
              <a:pPr>
                <a:defRPr/>
              </a:pPr>
              <a:t>‹#›</a:t>
            </a:fld>
            <a:endParaRPr lang="en-US" altLang="zh-CN"/>
          </a:p>
        </p:txBody>
      </p:sp>
    </p:spTree>
    <p:extLst>
      <p:ext uri="{BB962C8B-B14F-4D97-AF65-F5344CB8AC3E}">
        <p14:creationId xmlns:p14="http://schemas.microsoft.com/office/powerpoint/2010/main" val="190206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647DED37-8B84-4437-81BC-0691FE6C5DFD}" type="slidenum">
              <a:rPr lang="en-US" altLang="zh-CN"/>
              <a:pPr>
                <a:defRPr/>
              </a:pPr>
              <a:t>‹#›</a:t>
            </a:fld>
            <a:endParaRPr lang="en-US" altLang="zh-CN"/>
          </a:p>
        </p:txBody>
      </p:sp>
    </p:spTree>
    <p:extLst>
      <p:ext uri="{BB962C8B-B14F-4D97-AF65-F5344CB8AC3E}">
        <p14:creationId xmlns:p14="http://schemas.microsoft.com/office/powerpoint/2010/main" val="69335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478B5488-F044-44C5-B153-74D20468F8FA}" type="slidenum">
              <a:rPr lang="en-US" altLang="zh-CN"/>
              <a:pPr>
                <a:defRPr/>
              </a:pPr>
              <a:t>‹#›</a:t>
            </a:fld>
            <a:endParaRPr lang="en-US" altLang="zh-CN"/>
          </a:p>
        </p:txBody>
      </p:sp>
    </p:spTree>
    <p:extLst>
      <p:ext uri="{BB962C8B-B14F-4D97-AF65-F5344CB8AC3E}">
        <p14:creationId xmlns:p14="http://schemas.microsoft.com/office/powerpoint/2010/main" val="193308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kumimoji="1" lang="zh-CN" altLang="zh-CN"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253B11DC-D567-445F-A22F-30FBFC855B2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9.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12.bin"/><Relationship Id="rId4" Type="http://schemas.openxmlformats.org/officeDocument/2006/relationships/hyperlink" Target="https://en.wikipedia.org/wiki/Help:IPA_for_Dut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4137BF-5F2B-4686-AF8D-214944E79038}" type="slidenum">
              <a:rPr lang="en-US" altLang="zh-CN" sz="1400">
                <a:solidFill>
                  <a:schemeClr val="bg2"/>
                </a:solidFill>
              </a:rPr>
              <a:pPr>
                <a:spcBef>
                  <a:spcPct val="0"/>
                </a:spcBef>
                <a:buClrTx/>
                <a:buSzTx/>
                <a:buFontTx/>
                <a:buNone/>
              </a:pPr>
              <a:t>1</a:t>
            </a:fld>
            <a:endParaRPr lang="en-US" altLang="zh-CN" sz="1400">
              <a:solidFill>
                <a:schemeClr val="bg2"/>
              </a:solidFill>
            </a:endParaRPr>
          </a:p>
        </p:txBody>
      </p:sp>
      <p:sp>
        <p:nvSpPr>
          <p:cNvPr id="5123" name="Rectangle 2"/>
          <p:cNvSpPr>
            <a:spLocks noGrp="1" noChangeArrowheads="1"/>
          </p:cNvSpPr>
          <p:nvPr>
            <p:ph type="ctrTitle"/>
          </p:nvPr>
        </p:nvSpPr>
        <p:spPr/>
        <p:txBody>
          <a:bodyPr/>
          <a:lstStyle/>
          <a:p>
            <a:pPr eaLnBrk="1" hangingPunct="1"/>
            <a:r>
              <a:rPr lang="en-US" altLang="zh-CN" smtClean="0"/>
              <a:t>Chapter 5 </a:t>
            </a:r>
            <a:r>
              <a:rPr lang="zh-CN" altLang="en-US" smtClean="0"/>
              <a:t>网络层</a:t>
            </a:r>
          </a:p>
        </p:txBody>
      </p:sp>
      <p:sp>
        <p:nvSpPr>
          <p:cNvPr id="5124" name="Rectangle 3"/>
          <p:cNvSpPr>
            <a:spLocks noGrp="1" noChangeArrowheads="1"/>
          </p:cNvSpPr>
          <p:nvPr>
            <p:ph type="subTitle" idx="1"/>
          </p:nvPr>
        </p:nvSpPr>
        <p:spPr/>
        <p:txBody>
          <a:bodyPr/>
          <a:lstStyle/>
          <a:p>
            <a:pPr eaLnBrk="1" hangingPunct="1"/>
            <a:endParaRPr lang="zh-CN" altLang="zh-CN"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93D27AB-55D7-48F0-B07B-342FA5BE7CDD}" type="slidenum">
              <a:rPr lang="en-US" altLang="zh-CN" sz="1400"/>
              <a:pPr>
                <a:spcBef>
                  <a:spcPct val="0"/>
                </a:spcBef>
                <a:buClrTx/>
                <a:buSzTx/>
                <a:buFontTx/>
                <a:buNone/>
              </a:pPr>
              <a:t>10</a:t>
            </a:fld>
            <a:endParaRPr lang="en-US" altLang="zh-CN" sz="1400"/>
          </a:p>
        </p:txBody>
      </p:sp>
      <p:sp>
        <p:nvSpPr>
          <p:cNvPr id="15363" name="Rectangle 2"/>
          <p:cNvSpPr>
            <a:spLocks noGrp="1" noChangeArrowheads="1"/>
          </p:cNvSpPr>
          <p:nvPr>
            <p:ph type="title"/>
          </p:nvPr>
        </p:nvSpPr>
        <p:spPr/>
        <p:txBody>
          <a:bodyPr/>
          <a:lstStyle/>
          <a:p>
            <a:pPr eaLnBrk="1" hangingPunct="1"/>
            <a:r>
              <a:rPr lang="zh-CN" altLang="en-US" dirty="0" smtClean="0"/>
              <a:t>路由算法</a:t>
            </a:r>
            <a:r>
              <a:rPr lang="en-US" altLang="zh-CN" dirty="0" smtClean="0"/>
              <a:t>:</a:t>
            </a:r>
            <a:r>
              <a:rPr lang="zh-CN" altLang="en-US" dirty="0" smtClean="0"/>
              <a:t>分类</a:t>
            </a:r>
          </a:p>
        </p:txBody>
      </p:sp>
      <p:sp>
        <p:nvSpPr>
          <p:cNvPr id="15364" name="Rectangle 3"/>
          <p:cNvSpPr>
            <a:spLocks noGrp="1" noChangeArrowheads="1"/>
          </p:cNvSpPr>
          <p:nvPr>
            <p:ph type="body" idx="1"/>
          </p:nvPr>
        </p:nvSpPr>
        <p:spPr>
          <a:xfrm>
            <a:off x="1182688" y="1988839"/>
            <a:ext cx="7772400" cy="3961111"/>
          </a:xfrm>
        </p:spPr>
        <p:txBody>
          <a:bodyPr>
            <a:normAutofit fontScale="92500" lnSpcReduction="10000"/>
          </a:bodyPr>
          <a:lstStyle/>
          <a:p>
            <a:pPr eaLnBrk="1" hangingPunct="1">
              <a:lnSpc>
                <a:spcPct val="110000"/>
              </a:lnSpc>
            </a:pPr>
            <a:r>
              <a:rPr lang="zh-CN" altLang="en-US" sz="2400" b="1" dirty="0"/>
              <a:t>静态路由（</a:t>
            </a:r>
            <a:r>
              <a:rPr lang="en-US" altLang="zh-CN" sz="2400" b="1" dirty="0"/>
              <a:t>Static Routing</a:t>
            </a:r>
            <a:r>
              <a:rPr lang="zh-CN" altLang="en-US" sz="2400" b="1" dirty="0" smtClean="0"/>
              <a:t>）</a:t>
            </a:r>
            <a:r>
              <a:rPr lang="en-US" altLang="zh-CN" sz="2400" b="1" dirty="0" smtClean="0"/>
              <a:t>/</a:t>
            </a:r>
            <a:r>
              <a:rPr lang="zh-CN" altLang="en-US" sz="2400" b="1" dirty="0" smtClean="0"/>
              <a:t>非自适应算法（</a:t>
            </a:r>
            <a:r>
              <a:rPr lang="en-US" altLang="zh-CN" sz="2400" b="1" dirty="0" smtClean="0"/>
              <a:t>Non-adaptive Algorithm</a:t>
            </a:r>
            <a:r>
              <a:rPr lang="zh-CN" altLang="en-US" sz="2400" b="1" dirty="0" smtClean="0"/>
              <a:t>）：事先计算好每对节点之间的</a:t>
            </a:r>
            <a:r>
              <a:rPr lang="zh-CN" altLang="en-US" sz="2400" b="1" dirty="0" smtClean="0">
                <a:latin typeface="Arial" panose="020B0604020202020204" pitchFamily="34" charset="0"/>
              </a:rPr>
              <a:t>“</a:t>
            </a:r>
            <a:r>
              <a:rPr lang="zh-CN" altLang="en-US" sz="2400" b="1" dirty="0" smtClean="0"/>
              <a:t>最优</a:t>
            </a:r>
            <a:r>
              <a:rPr lang="zh-CN" altLang="en-US" sz="2400" b="1" dirty="0" smtClean="0">
                <a:latin typeface="Arial" panose="020B0604020202020204" pitchFamily="34" charset="0"/>
              </a:rPr>
              <a:t>”</a:t>
            </a:r>
            <a:r>
              <a:rPr lang="zh-CN" altLang="en-US" sz="2400" b="1" dirty="0" smtClean="0"/>
              <a:t>路径，然后在每个路由器配置好对应的路由表</a:t>
            </a:r>
          </a:p>
          <a:p>
            <a:pPr lvl="1" eaLnBrk="1" hangingPunct="1">
              <a:lnSpc>
                <a:spcPct val="110000"/>
              </a:lnSpc>
            </a:pPr>
            <a:r>
              <a:rPr lang="zh-CN" altLang="en-US" sz="2000" b="1" dirty="0" smtClean="0"/>
              <a:t>用户主机</a:t>
            </a:r>
          </a:p>
          <a:p>
            <a:pPr lvl="1" eaLnBrk="1" hangingPunct="1">
              <a:lnSpc>
                <a:spcPct val="110000"/>
              </a:lnSpc>
            </a:pPr>
            <a:r>
              <a:rPr lang="zh-CN" altLang="en-US" sz="2000" b="1" dirty="0" smtClean="0"/>
              <a:t>小规模网络</a:t>
            </a:r>
          </a:p>
          <a:p>
            <a:pPr eaLnBrk="1" hangingPunct="1">
              <a:lnSpc>
                <a:spcPct val="110000"/>
              </a:lnSpc>
            </a:pPr>
            <a:r>
              <a:rPr lang="zh-CN" altLang="en-US" sz="2400" b="1" dirty="0">
                <a:solidFill>
                  <a:srgbClr val="FF0000"/>
                </a:solidFill>
              </a:rPr>
              <a:t>动态路由（</a:t>
            </a:r>
            <a:r>
              <a:rPr lang="en-US" altLang="zh-CN" sz="2400" b="1" dirty="0">
                <a:solidFill>
                  <a:srgbClr val="FF0000"/>
                </a:solidFill>
              </a:rPr>
              <a:t>Dynamic Routing</a:t>
            </a:r>
            <a:r>
              <a:rPr lang="zh-CN" altLang="en-US" sz="2400" b="1" dirty="0" smtClean="0">
                <a:solidFill>
                  <a:srgbClr val="FF0000"/>
                </a:solidFill>
              </a:rPr>
              <a:t>）</a:t>
            </a:r>
            <a:r>
              <a:rPr lang="en-US" altLang="zh-CN" sz="2400" b="1" dirty="0" smtClean="0">
                <a:solidFill>
                  <a:srgbClr val="FF0000"/>
                </a:solidFill>
              </a:rPr>
              <a:t>/</a:t>
            </a:r>
            <a:r>
              <a:rPr lang="zh-CN" altLang="en-US" sz="2400" b="1" dirty="0" smtClean="0">
                <a:solidFill>
                  <a:srgbClr val="FF0000"/>
                </a:solidFill>
              </a:rPr>
              <a:t>自</a:t>
            </a:r>
            <a:r>
              <a:rPr lang="zh-CN" altLang="en-US" sz="2400" b="1" dirty="0" smtClean="0">
                <a:solidFill>
                  <a:schemeClr val="hlink"/>
                </a:solidFill>
              </a:rPr>
              <a:t>适应算法（</a:t>
            </a:r>
            <a:r>
              <a:rPr lang="en-US" altLang="zh-CN" sz="2400" b="1" dirty="0" smtClean="0">
                <a:solidFill>
                  <a:schemeClr val="hlink"/>
                </a:solidFill>
              </a:rPr>
              <a:t>Adaptive Algorithm</a:t>
            </a:r>
            <a:r>
              <a:rPr lang="zh-CN" altLang="en-US" sz="2400" b="1" dirty="0" smtClean="0">
                <a:solidFill>
                  <a:schemeClr val="hlink"/>
                </a:solidFill>
              </a:rPr>
              <a:t>）</a:t>
            </a:r>
            <a:r>
              <a:rPr lang="zh-CN" altLang="en-US" sz="2400" b="1" dirty="0" smtClean="0"/>
              <a:t>：根据网络拓扑结构和状态的变化动态调整</a:t>
            </a:r>
            <a:r>
              <a:rPr lang="zh-CN" altLang="en-US" sz="2400" b="1" dirty="0" smtClean="0">
                <a:latin typeface="Arial" panose="020B0604020202020204" pitchFamily="34" charset="0"/>
              </a:rPr>
              <a:t>“</a:t>
            </a:r>
            <a:r>
              <a:rPr lang="zh-CN" altLang="en-US" sz="2400" b="1" dirty="0" smtClean="0"/>
              <a:t>最优</a:t>
            </a:r>
            <a:r>
              <a:rPr lang="zh-CN" altLang="en-US" sz="2400" b="1" dirty="0" smtClean="0">
                <a:latin typeface="Arial" panose="020B0604020202020204" pitchFamily="34" charset="0"/>
              </a:rPr>
              <a:t>”</a:t>
            </a:r>
            <a:r>
              <a:rPr lang="zh-CN" altLang="en-US" sz="2400" b="1" dirty="0" smtClean="0"/>
              <a:t>路径，反映到每个路由器就是需要动态更新路由表</a:t>
            </a:r>
          </a:p>
          <a:p>
            <a:pPr lvl="1" eaLnBrk="1" hangingPunct="1">
              <a:lnSpc>
                <a:spcPct val="110000"/>
              </a:lnSpc>
            </a:pPr>
            <a:r>
              <a:rPr lang="zh-CN" altLang="en-US" sz="2000" b="1" dirty="0" smtClean="0"/>
              <a:t>动态性大的网络</a:t>
            </a:r>
          </a:p>
          <a:p>
            <a:pPr lvl="1" eaLnBrk="1" hangingPunct="1">
              <a:lnSpc>
                <a:spcPct val="110000"/>
              </a:lnSpc>
            </a:pPr>
            <a:r>
              <a:rPr lang="zh-CN" altLang="en-US" sz="2000" b="1" dirty="0" smtClean="0"/>
              <a:t>大规模网络</a:t>
            </a:r>
          </a:p>
        </p:txBody>
      </p:sp>
      <p:sp>
        <p:nvSpPr>
          <p:cNvPr id="15365" name="Rectangle 4"/>
          <p:cNvSpPr>
            <a:spLocks noChangeArrowheads="1"/>
          </p:cNvSpPr>
          <p:nvPr/>
        </p:nvSpPr>
        <p:spPr bwMode="auto">
          <a:xfrm>
            <a:off x="611188" y="5949950"/>
            <a:ext cx="8208962" cy="6477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000" b="1" dirty="0">
                <a:latin typeface="Arial" panose="020B0604020202020204" pitchFamily="34" charset="0"/>
              </a:rPr>
              <a:t>“</a:t>
            </a:r>
            <a:r>
              <a:rPr lang="zh-CN" altLang="en-US" sz="2000" b="1" dirty="0"/>
              <a:t>最优</a:t>
            </a:r>
            <a:r>
              <a:rPr lang="zh-CN" altLang="en-US" sz="2000" b="1" dirty="0">
                <a:latin typeface="Arial" panose="020B0604020202020204" pitchFamily="34" charset="0"/>
              </a:rPr>
              <a:t>”</a:t>
            </a:r>
            <a:r>
              <a:rPr lang="zh-CN" altLang="en-US" sz="2000" b="1" dirty="0"/>
              <a:t>路径度量：跳数、物理距离</a:t>
            </a:r>
            <a:r>
              <a:rPr lang="zh-CN" altLang="en-US" sz="2000" b="1" dirty="0" smtClean="0"/>
              <a:t>、队列长度</a:t>
            </a:r>
            <a:r>
              <a:rPr lang="zh-CN" altLang="en-US" sz="2000" b="1" dirty="0"/>
              <a:t>、排队延迟、可用带宽等</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动态</a:t>
            </a:r>
            <a:r>
              <a:rPr lang="en-US" altLang="zh-CN" dirty="0" smtClean="0"/>
              <a:t>/</a:t>
            </a:r>
            <a:r>
              <a:rPr lang="zh-CN" altLang="en-US" dirty="0" smtClean="0"/>
              <a:t>自适应路由算法</a:t>
            </a:r>
            <a:endParaRPr lang="zh-CN" altLang="en-US" dirty="0"/>
          </a:p>
        </p:txBody>
      </p:sp>
      <p:sp>
        <p:nvSpPr>
          <p:cNvPr id="3" name="内容占位符 2"/>
          <p:cNvSpPr>
            <a:spLocks noGrp="1"/>
          </p:cNvSpPr>
          <p:nvPr>
            <p:ph idx="1"/>
          </p:nvPr>
        </p:nvSpPr>
        <p:spPr/>
        <p:txBody>
          <a:bodyPr/>
          <a:lstStyle/>
          <a:p>
            <a:r>
              <a:rPr lang="zh-CN" altLang="en-US" dirty="0" smtClean="0"/>
              <a:t>距离矢量算法</a:t>
            </a:r>
            <a:endParaRPr lang="en-US" altLang="zh-CN" dirty="0" smtClean="0"/>
          </a:p>
          <a:p>
            <a:r>
              <a:rPr lang="zh-CN" altLang="en-US" dirty="0" smtClean="0"/>
              <a:t>链路状态算法</a:t>
            </a:r>
            <a:endParaRPr lang="zh-CN" altLang="en-US"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11</a:t>
            </a:fld>
            <a:endParaRPr lang="en-US" altLang="zh-CN"/>
          </a:p>
        </p:txBody>
      </p:sp>
    </p:spTree>
    <p:extLst>
      <p:ext uri="{BB962C8B-B14F-4D97-AF65-F5344CB8AC3E}">
        <p14:creationId xmlns:p14="http://schemas.microsoft.com/office/powerpoint/2010/main" val="664187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4157486-E6B5-41C7-A57D-1F158481BB3F}" type="slidenum">
              <a:rPr lang="en-US" altLang="zh-CN" sz="1400"/>
              <a:pPr>
                <a:spcBef>
                  <a:spcPct val="0"/>
                </a:spcBef>
                <a:buClrTx/>
                <a:buSzTx/>
                <a:buFontTx/>
                <a:buNone/>
              </a:pPr>
              <a:t>12</a:t>
            </a:fld>
            <a:endParaRPr lang="en-US" altLang="zh-CN" sz="1400"/>
          </a:p>
        </p:txBody>
      </p:sp>
      <p:sp>
        <p:nvSpPr>
          <p:cNvPr id="16387" name="Rectangle 2"/>
          <p:cNvSpPr>
            <a:spLocks noGrp="1" noChangeArrowheads="1"/>
          </p:cNvSpPr>
          <p:nvPr>
            <p:ph type="title"/>
          </p:nvPr>
        </p:nvSpPr>
        <p:spPr/>
        <p:txBody>
          <a:bodyPr/>
          <a:lstStyle/>
          <a:p>
            <a:pPr eaLnBrk="1" hangingPunct="1"/>
            <a:r>
              <a:rPr lang="zh-CN" altLang="en-US" smtClean="0"/>
              <a:t>路由算法：图模型</a:t>
            </a:r>
          </a:p>
        </p:txBody>
      </p:sp>
      <p:graphicFrame>
        <p:nvGraphicFramePr>
          <p:cNvPr id="16388" name="Object 6"/>
          <p:cNvGraphicFramePr>
            <a:graphicFrameLocks noChangeAspect="1"/>
          </p:cNvGraphicFramePr>
          <p:nvPr/>
        </p:nvGraphicFramePr>
        <p:xfrm>
          <a:off x="395288" y="3284538"/>
          <a:ext cx="8497887" cy="2768600"/>
        </p:xfrm>
        <a:graphic>
          <a:graphicData uri="http://schemas.openxmlformats.org/presentationml/2006/ole">
            <mc:AlternateContent xmlns:mc="http://schemas.openxmlformats.org/markup-compatibility/2006">
              <mc:Choice xmlns:v="urn:schemas-microsoft-com:vml" Requires="v">
                <p:oleObj spid="_x0000_s16533" name="Visio" r:id="rId3" imgW="5613197" imgH="1828495" progId="Visio.Drawing.11">
                  <p:embed/>
                </p:oleObj>
              </mc:Choice>
              <mc:Fallback>
                <p:oleObj name="Visio" r:id="rId3" imgW="5613197" imgH="1828495"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284538"/>
                        <a:ext cx="8497887"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9" name="AutoShape 7"/>
          <p:cNvSpPr>
            <a:spLocks noChangeArrowheads="1"/>
          </p:cNvSpPr>
          <p:nvPr/>
        </p:nvSpPr>
        <p:spPr bwMode="auto">
          <a:xfrm>
            <a:off x="360363" y="6021388"/>
            <a:ext cx="8459787" cy="792162"/>
          </a:xfrm>
          <a:prstGeom prst="horizontalScroll">
            <a:avLst>
              <a:gd name="adj" fmla="val 12500"/>
            </a:avLst>
          </a:prstGeom>
          <a:solidFill>
            <a:schemeClr val="bg1"/>
          </a:solidFill>
          <a:ln w="9525">
            <a:solidFill>
              <a:schemeClr val="tx1"/>
            </a:solidFill>
            <a:round/>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a:latin typeface="Arial" panose="020B0604020202020204" pitchFamily="34" charset="0"/>
              </a:rPr>
              <a:t>路由算法就是要找出图中任意两个节点之间开销最小的路径</a:t>
            </a:r>
          </a:p>
        </p:txBody>
      </p:sp>
      <p:sp>
        <p:nvSpPr>
          <p:cNvPr id="16390" name="Rectangle 7"/>
          <p:cNvSpPr>
            <a:spLocks noGrp="1" noChangeArrowheads="1"/>
          </p:cNvSpPr>
          <p:nvPr>
            <p:ph type="body" idx="1"/>
          </p:nvPr>
        </p:nvSpPr>
        <p:spPr>
          <a:xfrm>
            <a:off x="1182688" y="2017713"/>
            <a:ext cx="7772400" cy="1411287"/>
          </a:xfrm>
          <a:noFill/>
        </p:spPr>
        <p:txBody>
          <a:bodyPr/>
          <a:lstStyle/>
          <a:p>
            <a:pPr eaLnBrk="1" hangingPunct="1">
              <a:lnSpc>
                <a:spcPct val="90000"/>
              </a:lnSpc>
            </a:pPr>
            <a:r>
              <a:rPr lang="zh-CN" altLang="en-US" sz="2000" b="1" dirty="0" smtClean="0"/>
              <a:t>图中的节点表示路由器或者网络</a:t>
            </a:r>
          </a:p>
          <a:p>
            <a:pPr eaLnBrk="1" hangingPunct="1">
              <a:lnSpc>
                <a:spcPct val="90000"/>
              </a:lnSpc>
            </a:pPr>
            <a:r>
              <a:rPr lang="zh-CN" altLang="en-US" sz="2000" b="1" dirty="0" smtClean="0"/>
              <a:t>图中的边对应于网络中的链路</a:t>
            </a:r>
          </a:p>
          <a:p>
            <a:pPr eaLnBrk="1" hangingPunct="1">
              <a:lnSpc>
                <a:spcPct val="90000"/>
              </a:lnSpc>
            </a:pPr>
            <a:r>
              <a:rPr lang="zh-CN" altLang="en-US" sz="2000" b="1" dirty="0" smtClean="0"/>
              <a:t>每条边上都一个相应的开销</a:t>
            </a:r>
            <a:r>
              <a:rPr lang="en-US" altLang="zh-CN" sz="2000" b="1" dirty="0" smtClean="0"/>
              <a:t>(Cost)</a:t>
            </a:r>
            <a:r>
              <a:rPr lang="zh-CN" altLang="en-US" sz="2000" b="1" dirty="0"/>
              <a:t>：跳数、物理</a:t>
            </a:r>
            <a:r>
              <a:rPr lang="zh-CN" altLang="en-US" sz="2000" b="1" dirty="0" smtClean="0"/>
              <a:t>距离、队列长度、排队延迟、可用带宽等因素的函数</a:t>
            </a:r>
          </a:p>
        </p:txBody>
      </p:sp>
      <p:sp>
        <p:nvSpPr>
          <p:cNvPr id="165896" name="Freeform 8"/>
          <p:cNvSpPr>
            <a:spLocks/>
          </p:cNvSpPr>
          <p:nvPr/>
        </p:nvSpPr>
        <p:spPr bwMode="auto">
          <a:xfrm>
            <a:off x="5580063" y="3848100"/>
            <a:ext cx="2879725" cy="1309688"/>
          </a:xfrm>
          <a:custGeom>
            <a:avLst/>
            <a:gdLst>
              <a:gd name="T0" fmla="*/ 0 w 1814"/>
              <a:gd name="T1" fmla="*/ 2147483646 h 825"/>
              <a:gd name="T2" fmla="*/ 2147483646 w 1814"/>
              <a:gd name="T3" fmla="*/ 2147483646 h 825"/>
              <a:gd name="T4" fmla="*/ 2147483646 w 1814"/>
              <a:gd name="T5" fmla="*/ 2147483646 h 825"/>
              <a:gd name="T6" fmla="*/ 2147483646 w 1814"/>
              <a:gd name="T7" fmla="*/ 2147483646 h 825"/>
              <a:gd name="T8" fmla="*/ 0 60000 65536"/>
              <a:gd name="T9" fmla="*/ 0 60000 65536"/>
              <a:gd name="T10" fmla="*/ 0 60000 65536"/>
              <a:gd name="T11" fmla="*/ 0 60000 65536"/>
              <a:gd name="T12" fmla="*/ 0 w 1814"/>
              <a:gd name="T13" fmla="*/ 0 h 825"/>
              <a:gd name="T14" fmla="*/ 1814 w 1814"/>
              <a:gd name="T15" fmla="*/ 825 h 825"/>
            </a:gdLst>
            <a:ahLst/>
            <a:cxnLst>
              <a:cxn ang="T8">
                <a:pos x="T0" y="T1"/>
              </a:cxn>
              <a:cxn ang="T9">
                <a:pos x="T2" y="T3"/>
              </a:cxn>
              <a:cxn ang="T10">
                <a:pos x="T4" y="T5"/>
              </a:cxn>
              <a:cxn ang="T11">
                <a:pos x="T6" y="T7"/>
              </a:cxn>
            </a:cxnLst>
            <a:rect l="T12" t="T13" r="T14" b="T15"/>
            <a:pathLst>
              <a:path w="1814" h="825">
                <a:moveTo>
                  <a:pt x="0" y="416"/>
                </a:moveTo>
                <a:cubicBezTo>
                  <a:pt x="461" y="208"/>
                  <a:pt x="923" y="0"/>
                  <a:pt x="1089" y="8"/>
                </a:cubicBezTo>
                <a:cubicBezTo>
                  <a:pt x="1255" y="16"/>
                  <a:pt x="877" y="326"/>
                  <a:pt x="998" y="462"/>
                </a:cubicBezTo>
                <a:cubicBezTo>
                  <a:pt x="1119" y="598"/>
                  <a:pt x="1678" y="765"/>
                  <a:pt x="1814" y="825"/>
                </a:cubicBezTo>
              </a:path>
            </a:pathLst>
          </a:custGeom>
          <a:noFill/>
          <a:ln w="3810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5896"/>
                                        </p:tgtEl>
                                        <p:attrNameLst>
                                          <p:attrName>style.visibility</p:attrName>
                                        </p:attrNameLst>
                                      </p:cBhvr>
                                      <p:to>
                                        <p:strVal val="visible"/>
                                      </p:to>
                                    </p:set>
                                    <p:animEffect transition="in" filter="strips(downRight)">
                                      <p:cBhvr>
                                        <p:cTn id="12" dur="500"/>
                                        <p:tgtEl>
                                          <p:spTgt spid="165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658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9A03D0A-9925-4B11-ADBA-969C9F7FDC59}" type="slidenum">
              <a:rPr lang="en-US" altLang="zh-CN" sz="1400"/>
              <a:pPr>
                <a:spcBef>
                  <a:spcPct val="0"/>
                </a:spcBef>
                <a:buClrTx/>
                <a:buSzTx/>
                <a:buFontTx/>
                <a:buNone/>
              </a:pPr>
              <a:t>13</a:t>
            </a:fld>
            <a:endParaRPr lang="en-US" altLang="zh-CN" sz="1400"/>
          </a:p>
        </p:txBody>
      </p:sp>
      <p:sp>
        <p:nvSpPr>
          <p:cNvPr id="17411" name="Rectangle 2"/>
          <p:cNvSpPr>
            <a:spLocks noGrp="1" noChangeArrowheads="1"/>
          </p:cNvSpPr>
          <p:nvPr>
            <p:ph type="title"/>
          </p:nvPr>
        </p:nvSpPr>
        <p:spPr/>
        <p:txBody>
          <a:bodyPr/>
          <a:lstStyle/>
          <a:p>
            <a:pPr eaLnBrk="1" hangingPunct="1"/>
            <a:r>
              <a:rPr lang="zh-CN" altLang="en-US" smtClean="0"/>
              <a:t>距离矢量路由：概述</a:t>
            </a:r>
          </a:p>
        </p:txBody>
      </p:sp>
      <p:sp>
        <p:nvSpPr>
          <p:cNvPr id="17412" name="Rectangle 3"/>
          <p:cNvSpPr>
            <a:spLocks noGrp="1" noChangeArrowheads="1"/>
          </p:cNvSpPr>
          <p:nvPr>
            <p:ph type="body" idx="1"/>
          </p:nvPr>
        </p:nvSpPr>
        <p:spPr>
          <a:xfrm>
            <a:off x="1182688" y="2017713"/>
            <a:ext cx="7772400" cy="3067050"/>
          </a:xfrm>
        </p:spPr>
        <p:txBody>
          <a:bodyPr/>
          <a:lstStyle/>
          <a:p>
            <a:pPr eaLnBrk="1" hangingPunct="1"/>
            <a:r>
              <a:rPr lang="zh-CN" altLang="en-US" sz="2800" b="1" dirty="0" smtClean="0"/>
              <a:t>距离矢量算法，也称为</a:t>
            </a:r>
            <a:r>
              <a:rPr lang="en-US" altLang="zh-CN" sz="2800" b="1" dirty="0" smtClean="0"/>
              <a:t>Bellman-Ford</a:t>
            </a:r>
            <a:r>
              <a:rPr lang="zh-CN" altLang="en-US" sz="2800" b="1" dirty="0" smtClean="0"/>
              <a:t>算法</a:t>
            </a:r>
          </a:p>
          <a:p>
            <a:pPr eaLnBrk="1" hangingPunct="1"/>
            <a:r>
              <a:rPr lang="zh-CN" altLang="en-US" sz="2800" b="1" dirty="0" smtClean="0"/>
              <a:t>距离矢量（</a:t>
            </a:r>
            <a:r>
              <a:rPr lang="en-US" altLang="zh-CN" sz="2800" b="1" dirty="0" smtClean="0"/>
              <a:t>DV</a:t>
            </a:r>
            <a:r>
              <a:rPr lang="zh-CN" altLang="en-US" sz="2800" b="1" dirty="0" smtClean="0"/>
              <a:t>： </a:t>
            </a:r>
            <a:r>
              <a:rPr lang="en-US" altLang="zh-CN" sz="2800" b="1" dirty="0" smtClean="0"/>
              <a:t>Distance Vector</a:t>
            </a:r>
            <a:r>
              <a:rPr lang="zh-CN" altLang="en-US" sz="2800" b="1" dirty="0" smtClean="0"/>
              <a:t>）</a:t>
            </a:r>
          </a:p>
          <a:p>
            <a:pPr lvl="1" eaLnBrk="1" hangingPunct="1"/>
            <a:r>
              <a:rPr lang="zh-CN" altLang="en-US" sz="2400" b="1" dirty="0" smtClean="0"/>
              <a:t>每个节点都维护一个包含了到所有其它节点的</a:t>
            </a:r>
            <a:r>
              <a:rPr lang="zh-CN" altLang="en-US" sz="2400" b="1" dirty="0" smtClean="0">
                <a:latin typeface="Arial" panose="020B0604020202020204" pitchFamily="34" charset="0"/>
              </a:rPr>
              <a:t>“</a:t>
            </a:r>
            <a:r>
              <a:rPr lang="zh-CN" altLang="en-US" sz="2400" b="1" dirty="0" smtClean="0"/>
              <a:t>距离</a:t>
            </a:r>
            <a:r>
              <a:rPr lang="zh-CN" altLang="en-US" sz="2400" b="1" dirty="0" smtClean="0">
                <a:latin typeface="Arial" panose="020B0604020202020204" pitchFamily="34" charset="0"/>
              </a:rPr>
              <a:t>”</a:t>
            </a:r>
            <a:r>
              <a:rPr lang="zh-CN" altLang="en-US" sz="2400" b="1" dirty="0" smtClean="0"/>
              <a:t>的路由表，也称为矢量表</a:t>
            </a:r>
          </a:p>
          <a:p>
            <a:pPr lvl="1" eaLnBrk="1" hangingPunct="1"/>
            <a:r>
              <a:rPr lang="zh-CN" altLang="en-US" sz="2400" b="1" dirty="0" smtClean="0"/>
              <a:t>每个节点都将自己的路由表（矢量表）分发给它的邻居节点</a:t>
            </a:r>
          </a:p>
        </p:txBody>
      </p:sp>
      <p:sp>
        <p:nvSpPr>
          <p:cNvPr id="17413" name="Rectangle 5"/>
          <p:cNvSpPr>
            <a:spLocks noChangeArrowheads="1"/>
          </p:cNvSpPr>
          <p:nvPr/>
        </p:nvSpPr>
        <p:spPr bwMode="auto">
          <a:xfrm>
            <a:off x="468313" y="5084763"/>
            <a:ext cx="8567737" cy="6477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400" b="1" dirty="0">
                <a:latin typeface="Arial" panose="020B0604020202020204" pitchFamily="34" charset="0"/>
              </a:rPr>
              <a:t>“</a:t>
            </a:r>
            <a:r>
              <a:rPr lang="zh-CN" altLang="en-US" sz="2400" b="1" dirty="0"/>
              <a:t>距离</a:t>
            </a:r>
            <a:r>
              <a:rPr lang="zh-CN" altLang="en-US" sz="2400" b="1" dirty="0">
                <a:latin typeface="Arial" panose="020B0604020202020204" pitchFamily="34" charset="0"/>
              </a:rPr>
              <a:t>”</a:t>
            </a:r>
            <a:r>
              <a:rPr lang="zh-CN" altLang="en-US" sz="2400" b="1" dirty="0"/>
              <a:t>：跳数、物理距离</a:t>
            </a:r>
            <a:r>
              <a:rPr lang="zh-CN" altLang="en-US" sz="2400" b="1" dirty="0" smtClean="0"/>
              <a:t>、队列长度</a:t>
            </a:r>
            <a:r>
              <a:rPr lang="zh-CN" altLang="en-US" sz="2400" b="1" dirty="0"/>
              <a:t>、排队延迟、可用带宽等</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9120643-623A-471A-BC94-E3BC3C5ACB39}" type="slidenum">
              <a:rPr lang="en-US" altLang="zh-CN" sz="1400"/>
              <a:pPr>
                <a:spcBef>
                  <a:spcPct val="0"/>
                </a:spcBef>
                <a:buClrTx/>
                <a:buSzTx/>
                <a:buFontTx/>
                <a:buNone/>
              </a:pPr>
              <a:t>14</a:t>
            </a:fld>
            <a:endParaRPr lang="en-US" altLang="zh-CN" sz="1400"/>
          </a:p>
        </p:txBody>
      </p:sp>
      <p:sp>
        <p:nvSpPr>
          <p:cNvPr id="18435" name="Rectangle 2"/>
          <p:cNvSpPr>
            <a:spLocks noGrp="1" noChangeArrowheads="1"/>
          </p:cNvSpPr>
          <p:nvPr>
            <p:ph type="title"/>
          </p:nvPr>
        </p:nvSpPr>
        <p:spPr/>
        <p:txBody>
          <a:bodyPr/>
          <a:lstStyle/>
          <a:p>
            <a:pPr eaLnBrk="1" hangingPunct="1"/>
            <a:r>
              <a:rPr lang="zh-CN" altLang="en-US" smtClean="0"/>
              <a:t>距离矢量：算法过程</a:t>
            </a:r>
          </a:p>
        </p:txBody>
      </p:sp>
      <p:sp>
        <p:nvSpPr>
          <p:cNvPr id="18436" name="Rectangle 3"/>
          <p:cNvSpPr>
            <a:spLocks noGrp="1" noChangeArrowheads="1"/>
          </p:cNvSpPr>
          <p:nvPr>
            <p:ph type="body" idx="1"/>
          </p:nvPr>
        </p:nvSpPr>
        <p:spPr>
          <a:xfrm>
            <a:off x="1182688" y="2017713"/>
            <a:ext cx="7772400" cy="619125"/>
          </a:xfrm>
        </p:spPr>
        <p:txBody>
          <a:bodyPr/>
          <a:lstStyle/>
          <a:p>
            <a:pPr eaLnBrk="1" hangingPunct="1">
              <a:lnSpc>
                <a:spcPct val="80000"/>
              </a:lnSpc>
            </a:pPr>
            <a:r>
              <a:rPr lang="zh-CN" altLang="en-US" sz="2000" b="1" smtClean="0"/>
              <a:t>初始时每个节点都知道到自己直接邻居节点的距离，到其它节点的距离被指定为无穷大</a:t>
            </a:r>
          </a:p>
        </p:txBody>
      </p:sp>
      <p:graphicFrame>
        <p:nvGraphicFramePr>
          <p:cNvPr id="18437" name="Object 2147"/>
          <p:cNvGraphicFramePr>
            <a:graphicFrameLocks noChangeAspect="1"/>
          </p:cNvGraphicFramePr>
          <p:nvPr/>
        </p:nvGraphicFramePr>
        <p:xfrm>
          <a:off x="4859338" y="3716338"/>
          <a:ext cx="3995737" cy="2832100"/>
        </p:xfrm>
        <a:graphic>
          <a:graphicData uri="http://schemas.openxmlformats.org/presentationml/2006/ole">
            <mc:AlternateContent xmlns:mc="http://schemas.openxmlformats.org/markup-compatibility/2006">
              <mc:Choice xmlns:v="urn:schemas-microsoft-com:vml" Requires="v">
                <p:oleObj spid="_x0000_s18614" name="Visio" r:id="rId3" imgW="2845613" imgH="2017776" progId="Visio.Drawing.11">
                  <p:embed/>
                </p:oleObj>
              </mc:Choice>
              <mc:Fallback>
                <p:oleObj name="Visio" r:id="rId3" imgW="2845613" imgH="2017776" progId="Visio.Drawing.11">
                  <p:embed/>
                  <p:pic>
                    <p:nvPicPr>
                      <p:cNvPr id="0" name="Object 2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716338"/>
                        <a:ext cx="3995737"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364"/>
          <p:cNvSpPr txBox="1">
            <a:spLocks noChangeArrowheads="1"/>
          </p:cNvSpPr>
          <p:nvPr/>
        </p:nvSpPr>
        <p:spPr bwMode="auto">
          <a:xfrm>
            <a:off x="1547813" y="349408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latin typeface="Arial" panose="020B0604020202020204" pitchFamily="34" charset="0"/>
              </a:rPr>
              <a:t>节点</a:t>
            </a:r>
            <a:r>
              <a:rPr lang="en-US" altLang="zh-CN" sz="1800" b="1">
                <a:latin typeface="Arial" panose="020B0604020202020204" pitchFamily="34" charset="0"/>
              </a:rPr>
              <a:t>A</a:t>
            </a:r>
            <a:r>
              <a:rPr lang="zh-CN" altLang="en-US" sz="1800" b="1">
                <a:latin typeface="Arial" panose="020B0604020202020204" pitchFamily="34" charset="0"/>
              </a:rPr>
              <a:t>的初始路由表</a:t>
            </a:r>
          </a:p>
        </p:txBody>
      </p:sp>
      <p:graphicFrame>
        <p:nvGraphicFramePr>
          <p:cNvPr id="209926" name="Group 6"/>
          <p:cNvGraphicFramePr>
            <a:graphicFrameLocks noGrp="1"/>
          </p:cNvGraphicFramePr>
          <p:nvPr/>
        </p:nvGraphicFramePr>
        <p:xfrm>
          <a:off x="1765300" y="3892550"/>
          <a:ext cx="2519363" cy="2346666"/>
        </p:xfrm>
        <a:graphic>
          <a:graphicData uri="http://schemas.openxmlformats.org/drawingml/2006/table">
            <a:tbl>
              <a:tblPr/>
              <a:tblGrid>
                <a:gridCol w="596900"/>
                <a:gridCol w="700088"/>
                <a:gridCol w="1222375"/>
              </a:tblGrid>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目的</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距离</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下一跳</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A58360E-32C5-4458-B7FF-45B85A88EB6B}" type="slidenum">
              <a:rPr lang="en-US" altLang="zh-CN" sz="1400"/>
              <a:pPr>
                <a:spcBef>
                  <a:spcPct val="0"/>
                </a:spcBef>
                <a:buClrTx/>
                <a:buSzTx/>
                <a:buFontTx/>
                <a:buNone/>
              </a:pPr>
              <a:t>15</a:t>
            </a:fld>
            <a:endParaRPr lang="en-US" altLang="zh-CN" sz="1400"/>
          </a:p>
        </p:txBody>
      </p:sp>
      <p:sp>
        <p:nvSpPr>
          <p:cNvPr id="19459" name="Rectangle 2"/>
          <p:cNvSpPr>
            <a:spLocks noGrp="1" noChangeArrowheads="1"/>
          </p:cNvSpPr>
          <p:nvPr>
            <p:ph type="title"/>
          </p:nvPr>
        </p:nvSpPr>
        <p:spPr/>
        <p:txBody>
          <a:bodyPr/>
          <a:lstStyle/>
          <a:p>
            <a:pPr eaLnBrk="1" hangingPunct="1"/>
            <a:r>
              <a:rPr lang="zh-CN" altLang="en-US" smtClean="0"/>
              <a:t>距离矢量：算法过程</a:t>
            </a:r>
          </a:p>
        </p:txBody>
      </p:sp>
      <p:sp>
        <p:nvSpPr>
          <p:cNvPr id="19460" name="Rectangle 3"/>
          <p:cNvSpPr>
            <a:spLocks noGrp="1" noChangeArrowheads="1"/>
          </p:cNvSpPr>
          <p:nvPr>
            <p:ph type="body" idx="1"/>
          </p:nvPr>
        </p:nvSpPr>
        <p:spPr>
          <a:xfrm>
            <a:off x="1182688" y="2017713"/>
            <a:ext cx="7772400" cy="1555750"/>
          </a:xfrm>
          <a:noFill/>
        </p:spPr>
        <p:txBody>
          <a:bodyPr/>
          <a:lstStyle/>
          <a:p>
            <a:pPr eaLnBrk="1" hangingPunct="1">
              <a:lnSpc>
                <a:spcPct val="90000"/>
              </a:lnSpc>
            </a:pPr>
            <a:r>
              <a:rPr lang="zh-CN" altLang="en-US" sz="2000" b="1" smtClean="0"/>
              <a:t>每个节点向它的所有直接邻居节点发送自己的所有路由表信息，告诉邻居节点自己到其它节点的距离</a:t>
            </a:r>
          </a:p>
          <a:p>
            <a:pPr lvl="1" eaLnBrk="1" hangingPunct="1">
              <a:lnSpc>
                <a:spcPct val="90000"/>
              </a:lnSpc>
            </a:pPr>
            <a:r>
              <a:rPr lang="en-US" altLang="zh-CN" sz="1800" b="1" smtClean="0"/>
              <a:t>A</a:t>
            </a:r>
            <a:r>
              <a:rPr lang="zh-CN" altLang="en-US" sz="1800" b="1" smtClean="0"/>
              <a:t>接收到邻居节点发送的路由表信息，则</a:t>
            </a:r>
            <a:r>
              <a:rPr lang="en-US" altLang="zh-CN" sz="1800" b="1" smtClean="0"/>
              <a:t>A</a:t>
            </a:r>
            <a:r>
              <a:rPr lang="zh-CN" altLang="en-US" sz="1800" b="1" smtClean="0"/>
              <a:t>计算通过该邻居到其它每个节点的距离，如果该距离小于自己保存的路由表中到对应节点的距离，则用该距离和邻居更新路由表</a:t>
            </a:r>
          </a:p>
        </p:txBody>
      </p:sp>
      <p:graphicFrame>
        <p:nvGraphicFramePr>
          <p:cNvPr id="19461" name="Object 2147"/>
          <p:cNvGraphicFramePr>
            <a:graphicFrameLocks noChangeAspect="1"/>
          </p:cNvGraphicFramePr>
          <p:nvPr/>
        </p:nvGraphicFramePr>
        <p:xfrm>
          <a:off x="4859338" y="3716338"/>
          <a:ext cx="3995737" cy="2832100"/>
        </p:xfrm>
        <a:graphic>
          <a:graphicData uri="http://schemas.openxmlformats.org/presentationml/2006/ole">
            <mc:AlternateContent xmlns:mc="http://schemas.openxmlformats.org/markup-compatibility/2006">
              <mc:Choice xmlns:v="urn:schemas-microsoft-com:vml" Requires="v">
                <p:oleObj spid="_x0000_s19658" name="Visio" r:id="rId3" imgW="2845613" imgH="2017776" progId="Visio.Drawing.11">
                  <p:embed/>
                </p:oleObj>
              </mc:Choice>
              <mc:Fallback>
                <p:oleObj name="Visio" r:id="rId3" imgW="2845613" imgH="2017776" progId="Visio.Drawing.11">
                  <p:embed/>
                  <p:pic>
                    <p:nvPicPr>
                      <p:cNvPr id="0" name="Object 2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716338"/>
                        <a:ext cx="3995737"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364"/>
          <p:cNvSpPr txBox="1">
            <a:spLocks noChangeArrowheads="1"/>
          </p:cNvSpPr>
          <p:nvPr/>
        </p:nvSpPr>
        <p:spPr bwMode="auto">
          <a:xfrm>
            <a:off x="1547813" y="349408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latin typeface="Arial" panose="020B0604020202020204" pitchFamily="34" charset="0"/>
              </a:rPr>
              <a:t>节点</a:t>
            </a:r>
            <a:r>
              <a:rPr lang="en-US" altLang="zh-CN" sz="1800" b="1">
                <a:latin typeface="Arial" panose="020B0604020202020204" pitchFamily="34" charset="0"/>
              </a:rPr>
              <a:t>A</a:t>
            </a:r>
            <a:r>
              <a:rPr lang="zh-CN" altLang="en-US" sz="1800" b="1">
                <a:latin typeface="Arial" panose="020B0604020202020204" pitchFamily="34" charset="0"/>
              </a:rPr>
              <a:t>的路由表</a:t>
            </a:r>
          </a:p>
        </p:txBody>
      </p:sp>
      <p:graphicFrame>
        <p:nvGraphicFramePr>
          <p:cNvPr id="210950" name="Group 6"/>
          <p:cNvGraphicFramePr>
            <a:graphicFrameLocks noGrp="1"/>
          </p:cNvGraphicFramePr>
          <p:nvPr/>
        </p:nvGraphicFramePr>
        <p:xfrm>
          <a:off x="1765300" y="3892550"/>
          <a:ext cx="2519363" cy="2346666"/>
        </p:xfrm>
        <a:graphic>
          <a:graphicData uri="http://schemas.openxmlformats.org/drawingml/2006/table">
            <a:tbl>
              <a:tblPr/>
              <a:tblGrid>
                <a:gridCol w="596900"/>
                <a:gridCol w="700088"/>
                <a:gridCol w="1222375"/>
              </a:tblGrid>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目的</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距离</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下一跳</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126"/>
          <p:cNvGrpSpPr>
            <a:grpSpLocks/>
          </p:cNvGrpSpPr>
          <p:nvPr/>
        </p:nvGrpSpPr>
        <p:grpSpPr bwMode="auto">
          <a:xfrm rot="4807115">
            <a:off x="4356894" y="5301457"/>
            <a:ext cx="936625" cy="503237"/>
            <a:chOff x="3152" y="3113"/>
            <a:chExt cx="590" cy="317"/>
          </a:xfrm>
        </p:grpSpPr>
        <p:sp>
          <p:nvSpPr>
            <p:cNvPr id="19515" name="Rectangle 127"/>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&lt;A, 1&gt;</a:t>
              </a:r>
            </a:p>
            <a:p>
              <a:pPr algn="ctr" eaLnBrk="1" hangingPunct="1">
                <a:spcBef>
                  <a:spcPct val="0"/>
                </a:spcBef>
                <a:buClrTx/>
                <a:buSzTx/>
                <a:buFontTx/>
                <a:buNone/>
              </a:pPr>
              <a:r>
                <a:rPr lang="en-US" altLang="zh-CN" sz="1400" b="1">
                  <a:latin typeface="Arial" panose="020B0604020202020204" pitchFamily="34" charset="0"/>
                </a:rPr>
                <a:t>&lt;G, 1&gt;</a:t>
              </a:r>
            </a:p>
          </p:txBody>
        </p:sp>
        <p:sp>
          <p:nvSpPr>
            <p:cNvPr id="19516" name="Line 128"/>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3" name="Group 43"/>
          <p:cNvGrpSpPr>
            <a:grpSpLocks/>
          </p:cNvGrpSpPr>
          <p:nvPr/>
        </p:nvGrpSpPr>
        <p:grpSpPr bwMode="auto">
          <a:xfrm>
            <a:off x="1762125" y="5876925"/>
            <a:ext cx="2522538" cy="360363"/>
            <a:chOff x="1110" y="3702"/>
            <a:chExt cx="1589" cy="227"/>
          </a:xfrm>
        </p:grpSpPr>
        <p:sp>
          <p:nvSpPr>
            <p:cNvPr id="19509" name="Rectangle 44"/>
            <p:cNvSpPr>
              <a:spLocks noChangeArrowheads="1"/>
            </p:cNvSpPr>
            <p:nvPr/>
          </p:nvSpPr>
          <p:spPr bwMode="auto">
            <a:xfrm flipH="1">
              <a:off x="1110" y="3702"/>
              <a:ext cx="1589" cy="22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510" name="Line 4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11" name="Line 4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12" name="Text Box 4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G</a:t>
              </a:r>
            </a:p>
          </p:txBody>
        </p:sp>
        <p:sp>
          <p:nvSpPr>
            <p:cNvPr id="19513" name="Text Box 48"/>
            <p:cNvSpPr txBox="1">
              <a:spLocks noChangeArrowheads="1"/>
            </p:cNvSpPr>
            <p:nvPr/>
          </p:nvSpPr>
          <p:spPr bwMode="auto">
            <a:xfrm>
              <a:off x="151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2</a:t>
              </a:r>
            </a:p>
          </p:txBody>
        </p:sp>
        <p:sp>
          <p:nvSpPr>
            <p:cNvPr id="19514" name="Text Box 4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F</a:t>
              </a:r>
            </a:p>
          </p:txBody>
        </p:sp>
      </p:grpSp>
      <p:grpSp>
        <p:nvGrpSpPr>
          <p:cNvPr id="4" name="Group 126"/>
          <p:cNvGrpSpPr>
            <a:grpSpLocks/>
          </p:cNvGrpSpPr>
          <p:nvPr/>
        </p:nvGrpSpPr>
        <p:grpSpPr bwMode="auto">
          <a:xfrm>
            <a:off x="5940425" y="4581525"/>
            <a:ext cx="1152525" cy="576263"/>
            <a:chOff x="3152" y="3113"/>
            <a:chExt cx="590" cy="317"/>
          </a:xfrm>
        </p:grpSpPr>
        <p:sp>
          <p:nvSpPr>
            <p:cNvPr id="19507" name="Rectangle 127"/>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&lt;A, 1&gt;</a:t>
              </a:r>
            </a:p>
            <a:p>
              <a:pPr algn="ctr" eaLnBrk="1" hangingPunct="1">
                <a:spcBef>
                  <a:spcPct val="0"/>
                </a:spcBef>
                <a:buClrTx/>
                <a:buSzTx/>
                <a:buFontTx/>
                <a:buNone/>
              </a:pPr>
              <a:r>
                <a:rPr lang="en-US" altLang="zh-CN" sz="1400" b="1">
                  <a:latin typeface="Arial" panose="020B0604020202020204" pitchFamily="34" charset="0"/>
                </a:rPr>
                <a:t>&lt;B, 1&gt;</a:t>
              </a:r>
            </a:p>
            <a:p>
              <a:pPr algn="ctr" eaLnBrk="1" hangingPunct="1">
                <a:spcBef>
                  <a:spcPct val="0"/>
                </a:spcBef>
                <a:buClrTx/>
                <a:buSzTx/>
                <a:buFontTx/>
                <a:buNone/>
              </a:pPr>
              <a:r>
                <a:rPr lang="en-US" altLang="zh-CN" sz="1400" b="1">
                  <a:latin typeface="Arial" panose="020B0604020202020204" pitchFamily="34" charset="0"/>
                </a:rPr>
                <a:t>&lt;D, 1&gt;</a:t>
              </a:r>
            </a:p>
          </p:txBody>
        </p:sp>
        <p:sp>
          <p:nvSpPr>
            <p:cNvPr id="19508" name="Line 128"/>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5" name="Group 53"/>
          <p:cNvGrpSpPr>
            <a:grpSpLocks/>
          </p:cNvGrpSpPr>
          <p:nvPr/>
        </p:nvGrpSpPr>
        <p:grpSpPr bwMode="auto">
          <a:xfrm>
            <a:off x="1763713" y="4868863"/>
            <a:ext cx="2522537" cy="360362"/>
            <a:chOff x="1110" y="3702"/>
            <a:chExt cx="1589" cy="227"/>
          </a:xfrm>
        </p:grpSpPr>
        <p:sp>
          <p:nvSpPr>
            <p:cNvPr id="19501" name="Rectangle 54"/>
            <p:cNvSpPr>
              <a:spLocks noChangeArrowheads="1"/>
            </p:cNvSpPr>
            <p:nvPr/>
          </p:nvSpPr>
          <p:spPr bwMode="auto">
            <a:xfrm flipH="1">
              <a:off x="1110" y="3702"/>
              <a:ext cx="1589" cy="22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502" name="Line 5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03" name="Line 5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04" name="Text Box 5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D</a:t>
              </a:r>
            </a:p>
          </p:txBody>
        </p:sp>
        <p:sp>
          <p:nvSpPr>
            <p:cNvPr id="19505" name="Text Box 58"/>
            <p:cNvSpPr txBox="1">
              <a:spLocks noChangeArrowheads="1"/>
            </p:cNvSpPr>
            <p:nvPr/>
          </p:nvSpPr>
          <p:spPr bwMode="auto">
            <a:xfrm>
              <a:off x="151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2</a:t>
              </a:r>
            </a:p>
          </p:txBody>
        </p:sp>
        <p:sp>
          <p:nvSpPr>
            <p:cNvPr id="19506" name="Text Box 5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a:latin typeface="Arial" panose="020B0604020202020204" pitchFamily="34" charset="0"/>
                </a:rPr>
                <a:t>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14BF966-440A-4870-A46C-CC7F77A98805}" type="slidenum">
              <a:rPr lang="en-US" altLang="zh-CN" sz="1400"/>
              <a:pPr>
                <a:spcBef>
                  <a:spcPct val="0"/>
                </a:spcBef>
                <a:buClrTx/>
                <a:buSzTx/>
                <a:buFontTx/>
                <a:buNone/>
              </a:pPr>
              <a:t>16</a:t>
            </a:fld>
            <a:endParaRPr lang="en-US" altLang="zh-CN" sz="1400"/>
          </a:p>
        </p:txBody>
      </p:sp>
      <p:sp>
        <p:nvSpPr>
          <p:cNvPr id="20483" name="Rectangle 2"/>
          <p:cNvSpPr>
            <a:spLocks noGrp="1" noChangeArrowheads="1"/>
          </p:cNvSpPr>
          <p:nvPr>
            <p:ph type="title"/>
          </p:nvPr>
        </p:nvSpPr>
        <p:spPr/>
        <p:txBody>
          <a:bodyPr/>
          <a:lstStyle/>
          <a:p>
            <a:pPr eaLnBrk="1" hangingPunct="1"/>
            <a:r>
              <a:rPr lang="zh-CN" altLang="en-US" smtClean="0"/>
              <a:t>距离矢量：更新消息</a:t>
            </a:r>
          </a:p>
        </p:txBody>
      </p:sp>
      <p:sp>
        <p:nvSpPr>
          <p:cNvPr id="20484" name="Rectangle 3"/>
          <p:cNvSpPr>
            <a:spLocks noGrp="1" noChangeArrowheads="1"/>
          </p:cNvSpPr>
          <p:nvPr>
            <p:ph type="body" idx="1"/>
          </p:nvPr>
        </p:nvSpPr>
        <p:spPr/>
        <p:txBody>
          <a:bodyPr/>
          <a:lstStyle/>
          <a:p>
            <a:pPr eaLnBrk="1" hangingPunct="1">
              <a:lnSpc>
                <a:spcPct val="90000"/>
              </a:lnSpc>
            </a:pPr>
            <a:r>
              <a:rPr lang="zh-CN" altLang="en-US" smtClean="0"/>
              <a:t>在距离矢量算法中，节点通过发送更新消息向直接邻居节点公告自己到其它每个节点的距离</a:t>
            </a:r>
          </a:p>
          <a:p>
            <a:pPr eaLnBrk="1" hangingPunct="1">
              <a:lnSpc>
                <a:spcPct val="90000"/>
              </a:lnSpc>
            </a:pPr>
            <a:r>
              <a:rPr lang="zh-CN" altLang="en-US" smtClean="0"/>
              <a:t>两种情况下会发送更新消息</a:t>
            </a:r>
          </a:p>
          <a:p>
            <a:pPr lvl="1" eaLnBrk="1" hangingPunct="1">
              <a:lnSpc>
                <a:spcPct val="90000"/>
              </a:lnSpc>
            </a:pPr>
            <a:r>
              <a:rPr lang="zh-CN" altLang="en-US" smtClean="0"/>
              <a:t>定期更新：节点以一定的频率自动发送更新消息</a:t>
            </a:r>
          </a:p>
          <a:p>
            <a:pPr lvl="1" eaLnBrk="1" hangingPunct="1">
              <a:lnSpc>
                <a:spcPct val="90000"/>
              </a:lnSpc>
            </a:pPr>
            <a:r>
              <a:rPr lang="zh-CN" altLang="en-US" smtClean="0"/>
              <a:t>触发更新：每当一个节点从它的邻居节点接收到导致改变路由表中一个路由而引发的更新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D38C96D-E203-4B40-8BBB-59911EBA44F6}" type="slidenum">
              <a:rPr lang="en-US" altLang="zh-CN" sz="1400"/>
              <a:pPr>
                <a:spcBef>
                  <a:spcPct val="0"/>
                </a:spcBef>
                <a:buClrTx/>
                <a:buSzTx/>
                <a:buFontTx/>
                <a:buNone/>
              </a:pPr>
              <a:t>17</a:t>
            </a:fld>
            <a:endParaRPr lang="en-US" altLang="zh-CN" sz="1400"/>
          </a:p>
        </p:txBody>
      </p:sp>
      <p:sp>
        <p:nvSpPr>
          <p:cNvPr id="21507" name="Rectangle 2"/>
          <p:cNvSpPr>
            <a:spLocks noGrp="1" noChangeArrowheads="1"/>
          </p:cNvSpPr>
          <p:nvPr>
            <p:ph type="title"/>
          </p:nvPr>
        </p:nvSpPr>
        <p:spPr/>
        <p:txBody>
          <a:bodyPr/>
          <a:lstStyle/>
          <a:p>
            <a:pPr eaLnBrk="1" hangingPunct="1"/>
            <a:r>
              <a:rPr lang="zh-CN" altLang="en-US" sz="4000" smtClean="0"/>
              <a:t>距离矢量：故障</a:t>
            </a:r>
          </a:p>
        </p:txBody>
      </p:sp>
      <p:sp>
        <p:nvSpPr>
          <p:cNvPr id="21508" name="Rectangle 3"/>
          <p:cNvSpPr>
            <a:spLocks noGrp="1" noChangeArrowheads="1"/>
          </p:cNvSpPr>
          <p:nvPr>
            <p:ph type="body" idx="1"/>
          </p:nvPr>
        </p:nvSpPr>
        <p:spPr/>
        <p:txBody>
          <a:bodyPr/>
          <a:lstStyle/>
          <a:p>
            <a:pPr eaLnBrk="1" hangingPunct="1"/>
            <a:r>
              <a:rPr lang="zh-CN" altLang="en-US" sz="2800" dirty="0" smtClean="0"/>
              <a:t>故障发现机制</a:t>
            </a:r>
          </a:p>
          <a:p>
            <a:pPr lvl="1" eaLnBrk="1" hangingPunct="1"/>
            <a:r>
              <a:rPr lang="zh-CN" altLang="en-US" sz="2400" dirty="0" smtClean="0"/>
              <a:t>节点通过发送控制分组持续地检测到另一个节点的链路，并且查看是否接收到确认</a:t>
            </a:r>
          </a:p>
          <a:p>
            <a:pPr lvl="1" eaLnBrk="1" hangingPunct="1"/>
            <a:r>
              <a:rPr lang="zh-CN" altLang="en-US" sz="2400" dirty="0" smtClean="0"/>
              <a:t>如果节点在最近几次更新周期中接收不到预期的定期更新，则确定该链路（或者链路另一端的节点）发生故障</a:t>
            </a:r>
          </a:p>
          <a:p>
            <a:pPr eaLnBrk="1" hangingPunct="1"/>
            <a:r>
              <a:rPr lang="zh-CN" altLang="en-US" sz="2800" dirty="0" smtClean="0"/>
              <a:t>故障处理</a:t>
            </a:r>
          </a:p>
          <a:p>
            <a:pPr lvl="1" eaLnBrk="1" hangingPunct="1"/>
            <a:r>
              <a:rPr lang="zh-CN" altLang="en-US" sz="2400" dirty="0" smtClean="0"/>
              <a:t>首先发现故障的节点发送更新消息给它的邻居节点，其中到故障链路或者节点的距离为无穷大</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6A295A6-0597-40AF-9DEF-2B1C2157B044}" type="slidenum">
              <a:rPr lang="en-US" altLang="zh-CN" sz="1400"/>
              <a:pPr>
                <a:spcBef>
                  <a:spcPct val="0"/>
                </a:spcBef>
                <a:buClrTx/>
                <a:buSzTx/>
                <a:buFontTx/>
                <a:buNone/>
              </a:pPr>
              <a:t>18</a:t>
            </a:fld>
            <a:endParaRPr lang="en-US" altLang="zh-CN" sz="1400"/>
          </a:p>
        </p:txBody>
      </p:sp>
      <p:sp>
        <p:nvSpPr>
          <p:cNvPr id="22531" name="Rectangle 2"/>
          <p:cNvSpPr>
            <a:spLocks noGrp="1" noChangeArrowheads="1"/>
          </p:cNvSpPr>
          <p:nvPr>
            <p:ph type="title"/>
          </p:nvPr>
        </p:nvSpPr>
        <p:spPr/>
        <p:txBody>
          <a:bodyPr/>
          <a:lstStyle/>
          <a:p>
            <a:pPr eaLnBrk="1" hangingPunct="1"/>
            <a:r>
              <a:rPr lang="zh-CN" altLang="en-US" smtClean="0"/>
              <a:t>距离矢量：故障实例</a:t>
            </a:r>
          </a:p>
        </p:txBody>
      </p:sp>
      <p:sp>
        <p:nvSpPr>
          <p:cNvPr id="22532" name="Rectangle 3"/>
          <p:cNvSpPr>
            <a:spLocks noGrp="1" noChangeArrowheads="1"/>
          </p:cNvSpPr>
          <p:nvPr>
            <p:ph type="body" idx="1"/>
          </p:nvPr>
        </p:nvSpPr>
        <p:spPr>
          <a:xfrm>
            <a:off x="1182688" y="2017713"/>
            <a:ext cx="7772400" cy="474662"/>
          </a:xfrm>
        </p:spPr>
        <p:txBody>
          <a:bodyPr/>
          <a:lstStyle/>
          <a:p>
            <a:pPr eaLnBrk="1" hangingPunct="1">
              <a:lnSpc>
                <a:spcPct val="80000"/>
              </a:lnSpc>
            </a:pPr>
            <a:r>
              <a:rPr lang="zh-CN" altLang="en-US" sz="2800" smtClean="0"/>
              <a:t>节点</a:t>
            </a:r>
            <a:r>
              <a:rPr lang="en-US" altLang="zh-CN" sz="2800" smtClean="0"/>
              <a:t>F</a:t>
            </a:r>
            <a:r>
              <a:rPr lang="zh-CN" altLang="en-US" sz="2800" smtClean="0"/>
              <a:t>发现它到</a:t>
            </a:r>
            <a:r>
              <a:rPr lang="en-US" altLang="zh-CN" sz="2800" smtClean="0"/>
              <a:t>G</a:t>
            </a:r>
            <a:r>
              <a:rPr lang="zh-CN" altLang="en-US" sz="2800" smtClean="0"/>
              <a:t>的链路发生故障</a:t>
            </a:r>
          </a:p>
        </p:txBody>
      </p:sp>
      <p:graphicFrame>
        <p:nvGraphicFramePr>
          <p:cNvPr id="22533" name="Object 2147"/>
          <p:cNvGraphicFramePr>
            <a:graphicFrameLocks noChangeAspect="1"/>
          </p:cNvGraphicFramePr>
          <p:nvPr/>
        </p:nvGraphicFramePr>
        <p:xfrm>
          <a:off x="4570413" y="3074988"/>
          <a:ext cx="3995737" cy="2832100"/>
        </p:xfrm>
        <a:graphic>
          <a:graphicData uri="http://schemas.openxmlformats.org/presentationml/2006/ole">
            <mc:AlternateContent xmlns:mc="http://schemas.openxmlformats.org/markup-compatibility/2006">
              <mc:Choice xmlns:v="urn:schemas-microsoft-com:vml" Requires="v">
                <p:oleObj spid="_x0000_s22733" name="Visio" r:id="rId3" imgW="2845613" imgH="2017776" progId="Visio.Drawing.11">
                  <p:embed/>
                </p:oleObj>
              </mc:Choice>
              <mc:Fallback>
                <p:oleObj name="Visio" r:id="rId3" imgW="2845613" imgH="2017776" progId="Visio.Drawing.11">
                  <p:embed/>
                  <p:pic>
                    <p:nvPicPr>
                      <p:cNvPr id="0" name="Object 2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3074988"/>
                        <a:ext cx="3995737"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4" name="Text Box 364"/>
          <p:cNvSpPr txBox="1">
            <a:spLocks noChangeArrowheads="1"/>
          </p:cNvSpPr>
          <p:nvPr/>
        </p:nvSpPr>
        <p:spPr bwMode="auto">
          <a:xfrm>
            <a:off x="1258888" y="285273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latin typeface="Arial" panose="020B0604020202020204" pitchFamily="34" charset="0"/>
              </a:rPr>
              <a:t>节点</a:t>
            </a:r>
            <a:r>
              <a:rPr lang="en-US" altLang="zh-CN" sz="1800" b="1">
                <a:latin typeface="Arial" panose="020B0604020202020204" pitchFamily="34" charset="0"/>
              </a:rPr>
              <a:t>A</a:t>
            </a:r>
            <a:r>
              <a:rPr lang="zh-CN" altLang="en-US" sz="1800" b="1">
                <a:latin typeface="Arial" panose="020B0604020202020204" pitchFamily="34" charset="0"/>
              </a:rPr>
              <a:t>的路由表</a:t>
            </a:r>
          </a:p>
        </p:txBody>
      </p:sp>
      <p:graphicFrame>
        <p:nvGraphicFramePr>
          <p:cNvPr id="211974" name="Group 6"/>
          <p:cNvGraphicFramePr>
            <a:graphicFrameLocks noGrp="1"/>
          </p:cNvGraphicFramePr>
          <p:nvPr/>
        </p:nvGraphicFramePr>
        <p:xfrm>
          <a:off x="1476375" y="3251200"/>
          <a:ext cx="2519363" cy="2346792"/>
        </p:xfrm>
        <a:graphic>
          <a:graphicData uri="http://schemas.openxmlformats.org/drawingml/2006/table">
            <a:tbl>
              <a:tblPr/>
              <a:tblGrid>
                <a:gridCol w="596900"/>
                <a:gridCol w="700088"/>
                <a:gridCol w="1222375"/>
              </a:tblGrid>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目的</a:t>
                      </a:r>
                      <a:endPar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距离</a:t>
                      </a:r>
                      <a:endPar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下一跳</a:t>
                      </a:r>
                      <a:endPar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189">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a:t>
                      </a:r>
                      <a:endPar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43"/>
          <p:cNvGrpSpPr>
            <a:grpSpLocks/>
          </p:cNvGrpSpPr>
          <p:nvPr/>
        </p:nvGrpSpPr>
        <p:grpSpPr bwMode="auto">
          <a:xfrm>
            <a:off x="1476375" y="5240338"/>
            <a:ext cx="2522538" cy="366712"/>
            <a:chOff x="1110" y="3702"/>
            <a:chExt cx="1589" cy="231"/>
          </a:xfrm>
        </p:grpSpPr>
        <p:sp>
          <p:nvSpPr>
            <p:cNvPr id="22586" name="Rectangle 44"/>
            <p:cNvSpPr>
              <a:spLocks noChangeArrowheads="1"/>
            </p:cNvSpPr>
            <p:nvPr/>
          </p:nvSpPr>
          <p:spPr bwMode="auto">
            <a:xfrm flipH="1">
              <a:off x="1110" y="3702"/>
              <a:ext cx="1589" cy="22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2587" name="Line 4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8" name="Line 4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9" name="Text Box 4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G</a:t>
              </a:r>
            </a:p>
          </p:txBody>
        </p:sp>
        <p:sp>
          <p:nvSpPr>
            <p:cNvPr id="22590" name="Text Box 48"/>
            <p:cNvSpPr txBox="1">
              <a:spLocks noChangeArrowheads="1"/>
            </p:cNvSpPr>
            <p:nvPr/>
          </p:nvSpPr>
          <p:spPr bwMode="auto">
            <a:xfrm>
              <a:off x="1519" y="3702"/>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800" b="1"/>
                <a:t>∞</a:t>
              </a:r>
            </a:p>
          </p:txBody>
        </p:sp>
        <p:sp>
          <p:nvSpPr>
            <p:cNvPr id="22591" name="Text Box 4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F</a:t>
              </a:r>
            </a:p>
          </p:txBody>
        </p:sp>
      </p:grpSp>
      <p:grpSp>
        <p:nvGrpSpPr>
          <p:cNvPr id="3" name="Group 53"/>
          <p:cNvGrpSpPr>
            <a:grpSpLocks/>
          </p:cNvGrpSpPr>
          <p:nvPr/>
        </p:nvGrpSpPr>
        <p:grpSpPr bwMode="auto">
          <a:xfrm>
            <a:off x="1476375" y="5240338"/>
            <a:ext cx="2522538" cy="360362"/>
            <a:chOff x="1110" y="3702"/>
            <a:chExt cx="1589" cy="227"/>
          </a:xfrm>
        </p:grpSpPr>
        <p:sp>
          <p:nvSpPr>
            <p:cNvPr id="22580" name="Rectangle 54"/>
            <p:cNvSpPr>
              <a:spLocks noChangeArrowheads="1"/>
            </p:cNvSpPr>
            <p:nvPr/>
          </p:nvSpPr>
          <p:spPr bwMode="auto">
            <a:xfrm flipH="1">
              <a:off x="1110" y="3702"/>
              <a:ext cx="1589" cy="227"/>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2581" name="Line 55"/>
            <p:cNvSpPr>
              <a:spLocks noChangeShapeType="1"/>
            </p:cNvSpPr>
            <p:nvPr/>
          </p:nvSpPr>
          <p:spPr bwMode="auto">
            <a:xfrm>
              <a:off x="1486"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2" name="Line 56"/>
            <p:cNvSpPr>
              <a:spLocks noChangeShapeType="1"/>
            </p:cNvSpPr>
            <p:nvPr/>
          </p:nvSpPr>
          <p:spPr bwMode="auto">
            <a:xfrm>
              <a:off x="1931" y="3702"/>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83" name="Text Box 57"/>
            <p:cNvSpPr txBox="1">
              <a:spLocks noChangeArrowheads="1"/>
            </p:cNvSpPr>
            <p:nvPr/>
          </p:nvSpPr>
          <p:spPr bwMode="auto">
            <a:xfrm>
              <a:off x="1111"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G</a:t>
              </a:r>
            </a:p>
          </p:txBody>
        </p:sp>
        <p:sp>
          <p:nvSpPr>
            <p:cNvPr id="22584" name="Text Box 58"/>
            <p:cNvSpPr txBox="1">
              <a:spLocks noChangeArrowheads="1"/>
            </p:cNvSpPr>
            <p:nvPr/>
          </p:nvSpPr>
          <p:spPr bwMode="auto">
            <a:xfrm>
              <a:off x="151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3</a:t>
              </a:r>
            </a:p>
          </p:txBody>
        </p:sp>
        <p:sp>
          <p:nvSpPr>
            <p:cNvPr id="22585" name="Text Box 59"/>
            <p:cNvSpPr txBox="1">
              <a:spLocks noChangeArrowheads="1"/>
            </p:cNvSpPr>
            <p:nvPr/>
          </p:nvSpPr>
          <p:spPr bwMode="auto">
            <a:xfrm>
              <a:off x="2109" y="3702"/>
              <a:ext cx="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C</a:t>
              </a:r>
            </a:p>
          </p:txBody>
        </p:sp>
      </p:grpSp>
      <p:grpSp>
        <p:nvGrpSpPr>
          <p:cNvPr id="4" name="Group 45"/>
          <p:cNvGrpSpPr>
            <a:grpSpLocks/>
          </p:cNvGrpSpPr>
          <p:nvPr/>
        </p:nvGrpSpPr>
        <p:grpSpPr bwMode="auto">
          <a:xfrm rot="4807115">
            <a:off x="3991768" y="4729957"/>
            <a:ext cx="1141413" cy="412750"/>
            <a:chOff x="3152" y="3113"/>
            <a:chExt cx="590" cy="317"/>
          </a:xfrm>
        </p:grpSpPr>
        <p:sp>
          <p:nvSpPr>
            <p:cNvPr id="22578" name="Rectangle 46"/>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&lt;G, ∞-&gt;</a:t>
              </a:r>
            </a:p>
          </p:txBody>
        </p:sp>
        <p:sp>
          <p:nvSpPr>
            <p:cNvPr id="22579" name="Line 47"/>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5" name="Group 8"/>
          <p:cNvGrpSpPr>
            <a:grpSpLocks/>
          </p:cNvGrpSpPr>
          <p:nvPr/>
        </p:nvGrpSpPr>
        <p:grpSpPr bwMode="auto">
          <a:xfrm>
            <a:off x="6011863" y="5516563"/>
            <a:ext cx="287337" cy="360362"/>
            <a:chOff x="2064" y="3430"/>
            <a:chExt cx="181" cy="227"/>
          </a:xfrm>
        </p:grpSpPr>
        <p:sp>
          <p:nvSpPr>
            <p:cNvPr id="22576" name="Line 6"/>
            <p:cNvSpPr>
              <a:spLocks noChangeShapeType="1"/>
            </p:cNvSpPr>
            <p:nvPr/>
          </p:nvSpPr>
          <p:spPr bwMode="auto">
            <a:xfrm flipH="1">
              <a:off x="2064" y="3475"/>
              <a:ext cx="181" cy="182"/>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2577" name="Line 7"/>
            <p:cNvSpPr>
              <a:spLocks noChangeShapeType="1"/>
            </p:cNvSpPr>
            <p:nvPr/>
          </p:nvSpPr>
          <p:spPr bwMode="auto">
            <a:xfrm>
              <a:off x="2064" y="3430"/>
              <a:ext cx="181" cy="227"/>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6" name="Group 50"/>
          <p:cNvGrpSpPr>
            <a:grpSpLocks/>
          </p:cNvGrpSpPr>
          <p:nvPr/>
        </p:nvGrpSpPr>
        <p:grpSpPr bwMode="auto">
          <a:xfrm>
            <a:off x="5508625" y="3933825"/>
            <a:ext cx="936625" cy="503238"/>
            <a:chOff x="3152" y="3113"/>
            <a:chExt cx="590" cy="317"/>
          </a:xfrm>
        </p:grpSpPr>
        <p:sp>
          <p:nvSpPr>
            <p:cNvPr id="22574" name="Rectangle 51"/>
            <p:cNvSpPr>
              <a:spLocks noChangeArrowheads="1"/>
            </p:cNvSpPr>
            <p:nvPr/>
          </p:nvSpPr>
          <p:spPr bwMode="auto">
            <a:xfrm>
              <a:off x="3379" y="3113"/>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&lt;G, 2&gt;</a:t>
              </a:r>
            </a:p>
          </p:txBody>
        </p:sp>
        <p:sp>
          <p:nvSpPr>
            <p:cNvPr id="22575" name="Line 52"/>
            <p:cNvSpPr>
              <a:spLocks noChangeShapeType="1"/>
            </p:cNvSpPr>
            <p:nvPr/>
          </p:nvSpPr>
          <p:spPr bwMode="auto">
            <a:xfrm flipH="1" flipV="1">
              <a:off x="3152" y="3249"/>
              <a:ext cx="22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DDD6325-6266-407E-81F2-852240975B66}" type="slidenum">
              <a:rPr lang="en-US" altLang="zh-CN" sz="1400"/>
              <a:pPr>
                <a:spcBef>
                  <a:spcPct val="0"/>
                </a:spcBef>
                <a:buClrTx/>
                <a:buSzTx/>
                <a:buFontTx/>
                <a:buNone/>
              </a:pPr>
              <a:t>19</a:t>
            </a:fld>
            <a:endParaRPr lang="en-US" altLang="zh-CN" sz="1400"/>
          </a:p>
        </p:txBody>
      </p:sp>
      <p:sp>
        <p:nvSpPr>
          <p:cNvPr id="23555" name="Rectangle 22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3556" name="Line 17"/>
          <p:cNvSpPr>
            <a:spLocks noChangeShapeType="1"/>
          </p:cNvSpPr>
          <p:nvPr/>
        </p:nvSpPr>
        <p:spPr bwMode="auto">
          <a:xfrm>
            <a:off x="250825" y="1941513"/>
            <a:ext cx="777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57" name="Oval 18"/>
          <p:cNvSpPr>
            <a:spLocks noChangeArrowheads="1"/>
          </p:cNvSpPr>
          <p:nvPr/>
        </p:nvSpPr>
        <p:spPr bwMode="auto">
          <a:xfrm>
            <a:off x="1089025" y="1789113"/>
            <a:ext cx="304800" cy="304800"/>
          </a:xfrm>
          <a:prstGeom prst="ellipse">
            <a:avLst/>
          </a:prstGeom>
          <a:solidFill>
            <a:srgbClr val="CCFF33"/>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A</a:t>
            </a:r>
          </a:p>
        </p:txBody>
      </p:sp>
      <p:sp>
        <p:nvSpPr>
          <p:cNvPr id="23558" name="Oval 19"/>
          <p:cNvSpPr>
            <a:spLocks noChangeArrowheads="1"/>
          </p:cNvSpPr>
          <p:nvPr/>
        </p:nvSpPr>
        <p:spPr bwMode="auto">
          <a:xfrm>
            <a:off x="3648075" y="1789113"/>
            <a:ext cx="336550" cy="304800"/>
          </a:xfrm>
          <a:prstGeom prst="ellipse">
            <a:avLst/>
          </a:prstGeom>
          <a:solidFill>
            <a:srgbClr val="CC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B</a:t>
            </a:r>
          </a:p>
        </p:txBody>
      </p:sp>
      <p:sp>
        <p:nvSpPr>
          <p:cNvPr id="23559" name="Oval 20"/>
          <p:cNvSpPr>
            <a:spLocks noChangeArrowheads="1"/>
          </p:cNvSpPr>
          <p:nvPr/>
        </p:nvSpPr>
        <p:spPr bwMode="auto">
          <a:xfrm>
            <a:off x="6315075" y="1789113"/>
            <a:ext cx="336550" cy="304800"/>
          </a:xfrm>
          <a:prstGeom prst="ellipse">
            <a:avLst/>
          </a:prstGeom>
          <a:solidFill>
            <a:srgbClr val="CC99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C</a:t>
            </a:r>
          </a:p>
        </p:txBody>
      </p:sp>
      <p:graphicFrame>
        <p:nvGraphicFramePr>
          <p:cNvPr id="202974" name="Group 222"/>
          <p:cNvGraphicFramePr>
            <a:graphicFrameLocks noGrp="1"/>
          </p:cNvGraphicFramePr>
          <p:nvPr/>
        </p:nvGraphicFramePr>
        <p:xfrm>
          <a:off x="2844800" y="2125663"/>
          <a:ext cx="2274888" cy="914400"/>
        </p:xfrm>
        <a:graphic>
          <a:graphicData uri="http://schemas.openxmlformats.org/drawingml/2006/table">
            <a:tbl>
              <a:tblPr/>
              <a:tblGrid>
                <a:gridCol w="590550"/>
                <a:gridCol w="841375"/>
                <a:gridCol w="842963"/>
              </a:tblGrid>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2975" name="Group 223"/>
          <p:cNvGraphicFramePr>
            <a:graphicFrameLocks noGrp="1"/>
          </p:cNvGraphicFramePr>
          <p:nvPr/>
        </p:nvGraphicFramePr>
        <p:xfrm>
          <a:off x="5527675" y="2157413"/>
          <a:ext cx="2106613" cy="914400"/>
        </p:xfrm>
        <a:graphic>
          <a:graphicData uri="http://schemas.openxmlformats.org/drawingml/2006/table">
            <a:tbl>
              <a:tblPr/>
              <a:tblGrid>
                <a:gridCol w="590550"/>
                <a:gridCol w="757238"/>
                <a:gridCol w="758825"/>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2976" name="Group 224"/>
          <p:cNvGraphicFramePr>
            <a:graphicFrameLocks noGrp="1"/>
          </p:cNvGraphicFramePr>
          <p:nvPr/>
        </p:nvGraphicFramePr>
        <p:xfrm>
          <a:off x="2844800" y="334486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609" name="Line 89"/>
          <p:cNvSpPr>
            <a:spLocks noChangeShapeType="1"/>
          </p:cNvSpPr>
          <p:nvPr/>
        </p:nvSpPr>
        <p:spPr bwMode="auto">
          <a:xfrm flipH="1">
            <a:off x="4289425" y="17764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10" name="Rectangle 90"/>
          <p:cNvSpPr>
            <a:spLocks noChangeArrowheads="1"/>
          </p:cNvSpPr>
          <p:nvPr/>
        </p:nvSpPr>
        <p:spPr bwMode="auto">
          <a:xfrm>
            <a:off x="4822825" y="14716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2&gt;</a:t>
            </a:r>
          </a:p>
        </p:txBody>
      </p:sp>
      <p:graphicFrame>
        <p:nvGraphicFramePr>
          <p:cNvPr id="202977" name="Group 225"/>
          <p:cNvGraphicFramePr>
            <a:graphicFrameLocks noGrp="1"/>
          </p:cNvGraphicFramePr>
          <p:nvPr/>
        </p:nvGraphicFramePr>
        <p:xfrm>
          <a:off x="2844800" y="451961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633" name="Line 113"/>
          <p:cNvSpPr>
            <a:spLocks noChangeShapeType="1"/>
          </p:cNvSpPr>
          <p:nvPr/>
        </p:nvSpPr>
        <p:spPr bwMode="auto">
          <a:xfrm flipH="1">
            <a:off x="4289425" y="1243013"/>
            <a:ext cx="19812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07634" name="Rectangle 114"/>
          <p:cNvSpPr>
            <a:spLocks noChangeArrowheads="1"/>
          </p:cNvSpPr>
          <p:nvPr/>
        </p:nvSpPr>
        <p:spPr bwMode="auto">
          <a:xfrm>
            <a:off x="4822825" y="9382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3&gt;</a:t>
            </a:r>
          </a:p>
        </p:txBody>
      </p:sp>
      <p:graphicFrame>
        <p:nvGraphicFramePr>
          <p:cNvPr id="202978" name="Group 226"/>
          <p:cNvGraphicFramePr>
            <a:graphicFrameLocks noGrp="1"/>
          </p:cNvGraphicFramePr>
          <p:nvPr/>
        </p:nvGraphicFramePr>
        <p:xfrm>
          <a:off x="5527675" y="3376613"/>
          <a:ext cx="2106613" cy="914400"/>
        </p:xfrm>
        <a:graphic>
          <a:graphicData uri="http://schemas.openxmlformats.org/drawingml/2006/table">
            <a:tbl>
              <a:tblPr/>
              <a:tblGrid>
                <a:gridCol w="590550"/>
                <a:gridCol w="757238"/>
                <a:gridCol w="758825"/>
              </a:tblGrid>
              <a:tr h="2921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107657" name="Line 137"/>
          <p:cNvSpPr>
            <a:spLocks noChangeShapeType="1"/>
          </p:cNvSpPr>
          <p:nvPr/>
        </p:nvSpPr>
        <p:spPr bwMode="auto">
          <a:xfrm flipH="1">
            <a:off x="4289425" y="7096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58" name="Rectangle 138"/>
          <p:cNvSpPr>
            <a:spLocks noChangeArrowheads="1"/>
          </p:cNvSpPr>
          <p:nvPr/>
        </p:nvSpPr>
        <p:spPr bwMode="auto">
          <a:xfrm>
            <a:off x="4822825" y="4048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4&gt;</a:t>
            </a:r>
          </a:p>
        </p:txBody>
      </p:sp>
      <p:sp>
        <p:nvSpPr>
          <p:cNvPr id="107659" name="Rectangle 139"/>
          <p:cNvSpPr>
            <a:spLocks noChangeArrowheads="1"/>
          </p:cNvSpPr>
          <p:nvPr/>
        </p:nvSpPr>
        <p:spPr bwMode="auto">
          <a:xfrm>
            <a:off x="1979613" y="5805488"/>
            <a:ext cx="6048375" cy="52228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a:latin typeface="Arial" panose="020B0604020202020204" pitchFamily="34" charset="0"/>
              </a:rPr>
              <a:t>无穷计数！</a:t>
            </a:r>
          </a:p>
        </p:txBody>
      </p:sp>
      <p:sp>
        <p:nvSpPr>
          <p:cNvPr id="107660" name="Line 140"/>
          <p:cNvSpPr>
            <a:spLocks noChangeShapeType="1"/>
          </p:cNvSpPr>
          <p:nvPr/>
        </p:nvSpPr>
        <p:spPr bwMode="auto">
          <a:xfrm flipH="1">
            <a:off x="1622425" y="1700213"/>
            <a:ext cx="6096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661" name="Line 141"/>
          <p:cNvSpPr>
            <a:spLocks noChangeShapeType="1"/>
          </p:cNvSpPr>
          <p:nvPr/>
        </p:nvSpPr>
        <p:spPr bwMode="auto">
          <a:xfrm>
            <a:off x="1546225" y="1700213"/>
            <a:ext cx="7620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662" name="Line 142"/>
          <p:cNvSpPr>
            <a:spLocks noChangeShapeType="1"/>
          </p:cNvSpPr>
          <p:nvPr/>
        </p:nvSpPr>
        <p:spPr bwMode="auto">
          <a:xfrm flipH="1">
            <a:off x="4289425" y="17764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63" name="Line 143"/>
          <p:cNvSpPr>
            <a:spLocks noChangeShapeType="1"/>
          </p:cNvSpPr>
          <p:nvPr/>
        </p:nvSpPr>
        <p:spPr bwMode="auto">
          <a:xfrm flipH="1">
            <a:off x="4289425" y="7096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664" name="Line 144"/>
          <p:cNvSpPr>
            <a:spLocks noChangeShapeType="1"/>
          </p:cNvSpPr>
          <p:nvPr/>
        </p:nvSpPr>
        <p:spPr bwMode="auto">
          <a:xfrm flipH="1">
            <a:off x="4289425" y="1243013"/>
            <a:ext cx="1981200" cy="0"/>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660"/>
                                        </p:tgtEl>
                                        <p:attrNameLst>
                                          <p:attrName>style.visibility</p:attrName>
                                        </p:attrNameLst>
                                      </p:cBhvr>
                                      <p:to>
                                        <p:strVal val="visible"/>
                                      </p:to>
                                    </p:set>
                                    <p:animEffect transition="in" filter="blinds(horizontal)">
                                      <p:cBhvr>
                                        <p:cTn id="7" dur="500"/>
                                        <p:tgtEl>
                                          <p:spTgt spid="10766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7661"/>
                                        </p:tgtEl>
                                        <p:attrNameLst>
                                          <p:attrName>style.visibility</p:attrName>
                                        </p:attrNameLst>
                                      </p:cBhvr>
                                      <p:to>
                                        <p:strVal val="visible"/>
                                      </p:to>
                                    </p:set>
                                    <p:animEffect transition="in" filter="blinds(horizontal)">
                                      <p:cBhvr>
                                        <p:cTn id="11" dur="500"/>
                                        <p:tgtEl>
                                          <p:spTgt spid="1076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02976"/>
                                        </p:tgtEl>
                                        <p:attrNameLst>
                                          <p:attrName>style.visibility</p:attrName>
                                        </p:attrNameLst>
                                      </p:cBhvr>
                                      <p:to>
                                        <p:strVal val="visible"/>
                                      </p:to>
                                    </p:set>
                                    <p:animEffect transition="in" filter="blinds(horizontal)">
                                      <p:cBhvr>
                                        <p:cTn id="16" dur="500"/>
                                        <p:tgtEl>
                                          <p:spTgt spid="2029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7609"/>
                                        </p:tgtEl>
                                        <p:attrNameLst>
                                          <p:attrName>style.visibility</p:attrName>
                                        </p:attrNameLst>
                                      </p:cBhvr>
                                      <p:to>
                                        <p:strVal val="visible"/>
                                      </p:to>
                                    </p:set>
                                    <p:animEffect transition="in" filter="blinds(horizontal)">
                                      <p:cBhvr>
                                        <p:cTn id="21" dur="500"/>
                                        <p:tgtEl>
                                          <p:spTgt spid="107609"/>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07610"/>
                                        </p:tgtEl>
                                        <p:attrNameLst>
                                          <p:attrName>style.visibility</p:attrName>
                                        </p:attrNameLst>
                                      </p:cBhvr>
                                      <p:to>
                                        <p:strVal val="visible"/>
                                      </p:to>
                                    </p:set>
                                    <p:animEffect transition="in" filter="blinds(horizontal)">
                                      <p:cBhvr>
                                        <p:cTn id="25" dur="500"/>
                                        <p:tgtEl>
                                          <p:spTgt spid="1076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7662"/>
                                        </p:tgtEl>
                                        <p:attrNameLst>
                                          <p:attrName>style.visibility</p:attrName>
                                        </p:attrNameLst>
                                      </p:cBhvr>
                                      <p:to>
                                        <p:strVal val="visible"/>
                                      </p:to>
                                    </p:set>
                                    <p:animEffect transition="in" filter="blinds(horizontal)">
                                      <p:cBhvr>
                                        <p:cTn id="28" dur="500"/>
                                        <p:tgtEl>
                                          <p:spTgt spid="1076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02977"/>
                                        </p:tgtEl>
                                        <p:attrNameLst>
                                          <p:attrName>style.visibility</p:attrName>
                                        </p:attrNameLst>
                                      </p:cBhvr>
                                      <p:to>
                                        <p:strVal val="visible"/>
                                      </p:to>
                                    </p:set>
                                    <p:animEffect transition="in" filter="blinds(horizontal)">
                                      <p:cBhvr>
                                        <p:cTn id="33" dur="500"/>
                                        <p:tgtEl>
                                          <p:spTgt spid="2029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7633"/>
                                        </p:tgtEl>
                                        <p:attrNameLst>
                                          <p:attrName>style.visibility</p:attrName>
                                        </p:attrNameLst>
                                      </p:cBhvr>
                                      <p:to>
                                        <p:strVal val="visible"/>
                                      </p:to>
                                    </p:set>
                                    <p:animEffect transition="in" filter="blinds(horizontal)">
                                      <p:cBhvr>
                                        <p:cTn id="38" dur="500"/>
                                        <p:tgtEl>
                                          <p:spTgt spid="107633"/>
                                        </p:tgtEl>
                                      </p:cBhvr>
                                    </p:animEffect>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07634"/>
                                        </p:tgtEl>
                                        <p:attrNameLst>
                                          <p:attrName>style.visibility</p:attrName>
                                        </p:attrNameLst>
                                      </p:cBhvr>
                                      <p:to>
                                        <p:strVal val="visible"/>
                                      </p:to>
                                    </p:set>
                                    <p:animEffect transition="in" filter="blinds(horizontal)">
                                      <p:cBhvr>
                                        <p:cTn id="42" dur="500"/>
                                        <p:tgtEl>
                                          <p:spTgt spid="1076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7664"/>
                                        </p:tgtEl>
                                        <p:attrNameLst>
                                          <p:attrName>style.visibility</p:attrName>
                                        </p:attrNameLst>
                                      </p:cBhvr>
                                      <p:to>
                                        <p:strVal val="visible"/>
                                      </p:to>
                                    </p:set>
                                    <p:animEffect transition="in" filter="blinds(horizontal)">
                                      <p:cBhvr>
                                        <p:cTn id="45" dur="500"/>
                                        <p:tgtEl>
                                          <p:spTgt spid="10766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202978"/>
                                        </p:tgtEl>
                                        <p:attrNameLst>
                                          <p:attrName>style.visibility</p:attrName>
                                        </p:attrNameLst>
                                      </p:cBhvr>
                                      <p:to>
                                        <p:strVal val="visible"/>
                                      </p:to>
                                    </p:set>
                                    <p:animEffect transition="in" filter="blinds(horizontal)">
                                      <p:cBhvr>
                                        <p:cTn id="50" dur="500"/>
                                        <p:tgtEl>
                                          <p:spTgt spid="20297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7657"/>
                                        </p:tgtEl>
                                        <p:attrNameLst>
                                          <p:attrName>style.visibility</p:attrName>
                                        </p:attrNameLst>
                                      </p:cBhvr>
                                      <p:to>
                                        <p:strVal val="visible"/>
                                      </p:to>
                                    </p:set>
                                    <p:animEffect transition="in" filter="blinds(horizontal)">
                                      <p:cBhvr>
                                        <p:cTn id="55" dur="500"/>
                                        <p:tgtEl>
                                          <p:spTgt spid="107657"/>
                                        </p:tgtEl>
                                      </p:cBhvr>
                                    </p:animEffect>
                                  </p:childTnLst>
                                </p:cTn>
                              </p:par>
                            </p:childTnLst>
                          </p:cTn>
                        </p:par>
                        <p:par>
                          <p:cTn id="56" fill="hold" nodeType="afterGroup">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107658"/>
                                        </p:tgtEl>
                                        <p:attrNameLst>
                                          <p:attrName>style.visibility</p:attrName>
                                        </p:attrNameLst>
                                      </p:cBhvr>
                                      <p:to>
                                        <p:strVal val="visible"/>
                                      </p:to>
                                    </p:set>
                                    <p:animEffect transition="in" filter="blinds(horizontal)">
                                      <p:cBhvr>
                                        <p:cTn id="59" dur="500"/>
                                        <p:tgtEl>
                                          <p:spTgt spid="10765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07663"/>
                                        </p:tgtEl>
                                        <p:attrNameLst>
                                          <p:attrName>style.visibility</p:attrName>
                                        </p:attrNameLst>
                                      </p:cBhvr>
                                      <p:to>
                                        <p:strVal val="visible"/>
                                      </p:to>
                                    </p:set>
                                    <p:animEffect transition="in" filter="blinds(horizontal)">
                                      <p:cBhvr>
                                        <p:cTn id="62" dur="500"/>
                                        <p:tgtEl>
                                          <p:spTgt spid="1076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7659"/>
                                        </p:tgtEl>
                                        <p:attrNameLst>
                                          <p:attrName>style.visibility</p:attrName>
                                        </p:attrNameLst>
                                      </p:cBhvr>
                                      <p:to>
                                        <p:strVal val="visible"/>
                                      </p:to>
                                    </p:set>
                                    <p:animEffect transition="in" filter="blinds(horizontal)">
                                      <p:cBhvr>
                                        <p:cTn id="67" dur="500"/>
                                        <p:tgtEl>
                                          <p:spTgt spid="10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09" grpId="0" animBg="1"/>
      <p:bldP spid="107610" grpId="0" animBg="1" autoUpdateAnimBg="0"/>
      <p:bldP spid="107633" grpId="0" animBg="1"/>
      <p:bldP spid="107634" grpId="0" animBg="1" autoUpdateAnimBg="0"/>
      <p:bldP spid="107657" grpId="0" animBg="1"/>
      <p:bldP spid="107658" grpId="0" animBg="1" autoUpdateAnimBg="0"/>
      <p:bldP spid="107659" grpId="0" animBg="1" autoUpdateAnimBg="0"/>
      <p:bldP spid="107660" grpId="0" animBg="1"/>
      <p:bldP spid="107661" grpId="0" animBg="1"/>
      <p:bldP spid="107662" grpId="0" animBg="1"/>
      <p:bldP spid="107663" grpId="0" animBg="1"/>
      <p:bldP spid="1076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75EF78E-CBB6-41BF-863E-306D65B63704}" type="slidenum">
              <a:rPr lang="en-US" altLang="zh-CN" sz="1400"/>
              <a:pPr>
                <a:spcBef>
                  <a:spcPct val="0"/>
                </a:spcBef>
                <a:buClrTx/>
                <a:buSzTx/>
                <a:buFontTx/>
                <a:buNone/>
              </a:pPr>
              <a:t>2</a:t>
            </a:fld>
            <a:endParaRPr lang="en-US" altLang="zh-CN" sz="1400"/>
          </a:p>
        </p:txBody>
      </p:sp>
      <p:sp>
        <p:nvSpPr>
          <p:cNvPr id="6147" name="Rectangle 2"/>
          <p:cNvSpPr>
            <a:spLocks noChangeArrowheads="1"/>
          </p:cNvSpPr>
          <p:nvPr/>
        </p:nvSpPr>
        <p:spPr bwMode="auto">
          <a:xfrm>
            <a:off x="32048"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0356" name="Text Box 4"/>
          <p:cNvSpPr txBox="1">
            <a:spLocks noChangeArrowheads="1"/>
          </p:cNvSpPr>
          <p:nvPr/>
        </p:nvSpPr>
        <p:spPr bwMode="auto">
          <a:xfrm>
            <a:off x="250825" y="2565400"/>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b="1"/>
              <a:t>应用层</a:t>
            </a:r>
          </a:p>
        </p:txBody>
      </p:sp>
      <p:sp>
        <p:nvSpPr>
          <p:cNvPr id="100357" name="Text Box 5"/>
          <p:cNvSpPr txBox="1">
            <a:spLocks noChangeArrowheads="1"/>
          </p:cNvSpPr>
          <p:nvPr/>
        </p:nvSpPr>
        <p:spPr bwMode="auto">
          <a:xfrm>
            <a:off x="250825" y="29257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b="1"/>
              <a:t>传输层</a:t>
            </a:r>
          </a:p>
        </p:txBody>
      </p:sp>
      <p:sp>
        <p:nvSpPr>
          <p:cNvPr id="100358" name="Text Box 6"/>
          <p:cNvSpPr txBox="1">
            <a:spLocks noChangeArrowheads="1"/>
          </p:cNvSpPr>
          <p:nvPr/>
        </p:nvSpPr>
        <p:spPr bwMode="auto">
          <a:xfrm>
            <a:off x="250825" y="3268663"/>
            <a:ext cx="1800225" cy="5286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sz="2800" b="1">
                <a:solidFill>
                  <a:schemeClr val="hlink"/>
                </a:solidFill>
              </a:rPr>
              <a:t>网络层</a:t>
            </a:r>
          </a:p>
        </p:txBody>
      </p:sp>
      <p:sp>
        <p:nvSpPr>
          <p:cNvPr id="100359" name="Text Box 7"/>
          <p:cNvSpPr txBox="1">
            <a:spLocks noChangeArrowheads="1"/>
          </p:cNvSpPr>
          <p:nvPr/>
        </p:nvSpPr>
        <p:spPr bwMode="auto">
          <a:xfrm>
            <a:off x="250825" y="3789363"/>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b="1"/>
              <a:t>数据链路层</a:t>
            </a:r>
          </a:p>
        </p:txBody>
      </p:sp>
      <p:sp>
        <p:nvSpPr>
          <p:cNvPr id="100360" name="Text Box 8"/>
          <p:cNvSpPr txBox="1">
            <a:spLocks noChangeArrowheads="1"/>
          </p:cNvSpPr>
          <p:nvPr/>
        </p:nvSpPr>
        <p:spPr bwMode="auto">
          <a:xfrm>
            <a:off x="250825" y="4148138"/>
            <a:ext cx="1800225" cy="360362"/>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eaLnBrk="1" hangingPunct="1">
              <a:spcBef>
                <a:spcPct val="50000"/>
              </a:spcBef>
              <a:defRPr/>
            </a:pPr>
            <a:r>
              <a:rPr lang="zh-CN" altLang="en-US" b="1"/>
              <a:t>物理层</a:t>
            </a:r>
          </a:p>
        </p:txBody>
      </p:sp>
      <p:sp>
        <p:nvSpPr>
          <p:cNvPr id="6153" name="Rectangle 8"/>
          <p:cNvSpPr>
            <a:spLocks noChangeArrowheads="1"/>
          </p:cNvSpPr>
          <p:nvPr/>
        </p:nvSpPr>
        <p:spPr bwMode="auto">
          <a:xfrm>
            <a:off x="2700338" y="1052736"/>
            <a:ext cx="6262687" cy="55446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dirty="0"/>
              <a:t>主要功能</a:t>
            </a:r>
          </a:p>
          <a:p>
            <a:pPr lvl="1" eaLnBrk="1" hangingPunct="1">
              <a:spcBef>
                <a:spcPct val="0"/>
              </a:spcBef>
              <a:buClrTx/>
              <a:buSzTx/>
              <a:buNone/>
            </a:pPr>
            <a:r>
              <a:rPr lang="zh-CN" altLang="en-US" sz="2400" b="1" dirty="0"/>
              <a:t>网络互连：处理不同类型网络互连中存在的</a:t>
            </a:r>
            <a:r>
              <a:rPr lang="zh-CN" altLang="en-US" sz="2400" b="1" dirty="0" smtClean="0"/>
              <a:t>问题</a:t>
            </a:r>
            <a:endParaRPr lang="en-US" altLang="zh-CN" sz="2400" b="1" dirty="0" smtClean="0"/>
          </a:p>
          <a:p>
            <a:pPr lvl="1" eaLnBrk="1" hangingPunct="1">
              <a:spcBef>
                <a:spcPct val="0"/>
              </a:spcBef>
              <a:buClrTx/>
              <a:buSzTx/>
              <a:buNone/>
            </a:pPr>
            <a:r>
              <a:rPr lang="zh-CN" altLang="en-US" sz="2400" b="1" dirty="0">
                <a:solidFill>
                  <a:srgbClr val="FF0000"/>
                </a:solidFill>
              </a:rPr>
              <a:t>寻址</a:t>
            </a:r>
            <a:r>
              <a:rPr lang="zh-CN" altLang="en-US" sz="2400" b="1" dirty="0"/>
              <a:t>（</a:t>
            </a:r>
            <a:r>
              <a:rPr lang="en-US" altLang="zh-CN" sz="2400" b="1" dirty="0"/>
              <a:t>addressing</a:t>
            </a:r>
            <a:r>
              <a:rPr lang="zh-CN" altLang="en-US" sz="2400" b="1" dirty="0"/>
              <a:t>）</a:t>
            </a:r>
            <a:r>
              <a:rPr lang="zh-CN" altLang="en-US" sz="2400" b="1" dirty="0" smtClean="0"/>
              <a:t>：找到</a:t>
            </a:r>
            <a:r>
              <a:rPr lang="zh-CN" altLang="en-US" sz="2400" b="1" dirty="0"/>
              <a:t>地址所标识的节点</a:t>
            </a:r>
          </a:p>
          <a:p>
            <a:pPr lvl="1" eaLnBrk="1" hangingPunct="1">
              <a:spcBef>
                <a:spcPct val="0"/>
              </a:spcBef>
              <a:buClrTx/>
              <a:buSzTx/>
              <a:buFontTx/>
              <a:buNone/>
            </a:pPr>
            <a:r>
              <a:rPr lang="zh-CN" altLang="en-US" sz="2400" b="1" dirty="0">
                <a:solidFill>
                  <a:srgbClr val="FF0000"/>
                </a:solidFill>
              </a:rPr>
              <a:t>路由</a:t>
            </a:r>
            <a:r>
              <a:rPr lang="zh-CN" altLang="en-US" sz="2400" b="1" dirty="0"/>
              <a:t>（</a:t>
            </a:r>
            <a:r>
              <a:rPr lang="en-US" altLang="zh-CN" sz="2400" b="1" dirty="0"/>
              <a:t>Routing</a:t>
            </a:r>
            <a:r>
              <a:rPr lang="zh-CN" altLang="en-US" sz="2400" b="1" dirty="0"/>
              <a:t>）</a:t>
            </a:r>
            <a:r>
              <a:rPr lang="zh-CN" altLang="en-US" sz="2400" b="1" dirty="0" smtClean="0"/>
              <a:t>：根据</a:t>
            </a:r>
            <a:r>
              <a:rPr lang="zh-CN" altLang="en-US" sz="2400" b="1" dirty="0"/>
              <a:t>数据的目的地址，确定到目的网络的</a:t>
            </a:r>
            <a:r>
              <a:rPr lang="zh-CN" altLang="en-US" sz="2400" b="1" dirty="0">
                <a:latin typeface="Arial" panose="020B0604020202020204" pitchFamily="34" charset="0"/>
              </a:rPr>
              <a:t>“</a:t>
            </a:r>
            <a:r>
              <a:rPr lang="zh-CN" altLang="en-US" sz="2400" b="1" dirty="0"/>
              <a:t>最佳</a:t>
            </a:r>
            <a:r>
              <a:rPr lang="zh-CN" altLang="en-US" sz="2400" b="1" dirty="0">
                <a:latin typeface="Arial" panose="020B0604020202020204" pitchFamily="34" charset="0"/>
              </a:rPr>
              <a:t>”</a:t>
            </a:r>
            <a:r>
              <a:rPr lang="zh-CN" altLang="en-US" sz="2400" b="1" dirty="0" smtClean="0"/>
              <a:t>路径</a:t>
            </a:r>
            <a:endParaRPr lang="en-US" altLang="zh-CN" sz="2400" b="1" dirty="0" smtClean="0"/>
          </a:p>
          <a:p>
            <a:pPr lvl="1" eaLnBrk="1" hangingPunct="1">
              <a:spcBef>
                <a:spcPct val="0"/>
              </a:spcBef>
              <a:buClrTx/>
              <a:buSzTx/>
              <a:buFontTx/>
              <a:buNone/>
            </a:pPr>
            <a:endParaRPr lang="en-US" altLang="zh-CN" sz="2400" b="1" dirty="0"/>
          </a:p>
          <a:p>
            <a:pPr lvl="1" eaLnBrk="1" hangingPunct="1">
              <a:spcBef>
                <a:spcPct val="0"/>
              </a:spcBef>
              <a:buClrTx/>
              <a:buSzTx/>
              <a:buFontTx/>
              <a:buNone/>
            </a:pPr>
            <a:endParaRPr lang="en-US" altLang="zh-CN" sz="2400" b="1" dirty="0" smtClean="0"/>
          </a:p>
          <a:p>
            <a:pPr lvl="1" eaLnBrk="1" hangingPunct="1">
              <a:spcBef>
                <a:spcPct val="0"/>
              </a:spcBef>
              <a:buClrTx/>
              <a:buSzTx/>
              <a:buFontTx/>
              <a:buNone/>
            </a:pPr>
            <a:endParaRPr lang="en-US" altLang="zh-CN" sz="2400" b="1" dirty="0" smtClean="0"/>
          </a:p>
          <a:p>
            <a:pPr eaLnBrk="1" hangingPunct="1">
              <a:spcBef>
                <a:spcPct val="0"/>
              </a:spcBef>
              <a:buClrTx/>
              <a:buSzTx/>
              <a:buFontTx/>
              <a:buNone/>
            </a:pPr>
            <a:r>
              <a:rPr lang="zh-CN" altLang="en-US" sz="2800" b="1" dirty="0" smtClean="0"/>
              <a:t>相关协议</a:t>
            </a:r>
          </a:p>
          <a:p>
            <a:pPr lvl="1" eaLnBrk="1" hangingPunct="1">
              <a:spcBef>
                <a:spcPct val="0"/>
              </a:spcBef>
              <a:buClrTx/>
              <a:buSzTx/>
              <a:buFontTx/>
              <a:buNone/>
            </a:pPr>
            <a:r>
              <a:rPr lang="zh-CN" altLang="en-US" sz="2400" b="1" dirty="0" smtClean="0"/>
              <a:t> </a:t>
            </a:r>
            <a:r>
              <a:rPr lang="en-US" altLang="zh-CN" sz="2400" b="1" dirty="0"/>
              <a:t>ATM</a:t>
            </a:r>
            <a:r>
              <a:rPr lang="zh-CN" altLang="en-US" sz="2400" b="1" dirty="0"/>
              <a:t>、</a:t>
            </a:r>
            <a:r>
              <a:rPr lang="en-US" altLang="zh-CN" sz="2400" b="1" dirty="0"/>
              <a:t>IP</a:t>
            </a:r>
          </a:p>
          <a:p>
            <a:pPr eaLnBrk="1" hangingPunct="1">
              <a:spcBef>
                <a:spcPct val="0"/>
              </a:spcBef>
              <a:buClrTx/>
              <a:buSzTx/>
              <a:buFontTx/>
              <a:buNone/>
            </a:pPr>
            <a:r>
              <a:rPr lang="zh-CN" altLang="en-US" sz="2800" b="1" dirty="0"/>
              <a:t>主要设备</a:t>
            </a:r>
          </a:p>
          <a:p>
            <a:pPr eaLnBrk="1" hangingPunct="1">
              <a:spcBef>
                <a:spcPct val="0"/>
              </a:spcBef>
              <a:buClrTx/>
              <a:buSzTx/>
              <a:buFontTx/>
              <a:buNone/>
            </a:pPr>
            <a:r>
              <a:rPr lang="zh-CN" altLang="en-US" sz="2400" b="1" dirty="0"/>
              <a:t>      路由器、（</a:t>
            </a:r>
            <a:r>
              <a:rPr lang="en-US" altLang="zh-CN" sz="2400" b="1" dirty="0"/>
              <a:t>L3</a:t>
            </a:r>
            <a:r>
              <a:rPr lang="zh-CN" altLang="en-US" sz="2400" b="1" dirty="0"/>
              <a:t>）交换机</a:t>
            </a:r>
          </a:p>
        </p:txBody>
      </p:sp>
      <p:sp>
        <p:nvSpPr>
          <p:cNvPr id="6154" name="Line 9"/>
          <p:cNvSpPr>
            <a:spLocks noChangeShapeType="1"/>
          </p:cNvSpPr>
          <p:nvPr/>
        </p:nvSpPr>
        <p:spPr bwMode="auto">
          <a:xfrm flipV="1">
            <a:off x="2051050" y="1052736"/>
            <a:ext cx="649288" cy="22318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5" name="Line 10"/>
          <p:cNvSpPr>
            <a:spLocks noChangeShapeType="1"/>
          </p:cNvSpPr>
          <p:nvPr/>
        </p:nvSpPr>
        <p:spPr bwMode="auto">
          <a:xfrm>
            <a:off x="2051050" y="3789363"/>
            <a:ext cx="649288" cy="23759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矩形 1"/>
          <p:cNvSpPr/>
          <p:nvPr/>
        </p:nvSpPr>
        <p:spPr>
          <a:xfrm>
            <a:off x="3064606" y="3991570"/>
            <a:ext cx="4248472" cy="6756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CN" altLang="en-US" sz="2400" b="1" dirty="0">
                <a:solidFill>
                  <a:schemeClr val="tx1"/>
                </a:solidFill>
              </a:rPr>
              <a:t>寻址建立在路由的基础</a:t>
            </a:r>
            <a:r>
              <a:rPr lang="zh-CN" altLang="en-US" sz="2400" b="1" dirty="0" smtClean="0">
                <a:solidFill>
                  <a:schemeClr val="tx1"/>
                </a:solidFill>
              </a:rPr>
              <a:t>上</a:t>
            </a: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B8D6AB7-8BBE-4D8D-B8F0-71D10149767D}" type="slidenum">
              <a:rPr lang="en-US" altLang="zh-CN" sz="1400"/>
              <a:pPr>
                <a:spcBef>
                  <a:spcPct val="0"/>
                </a:spcBef>
                <a:buClrTx/>
                <a:buSzTx/>
                <a:buFontTx/>
                <a:buNone/>
              </a:pPr>
              <a:t>20</a:t>
            </a:fld>
            <a:endParaRPr lang="en-US" altLang="zh-CN" sz="1400"/>
          </a:p>
        </p:txBody>
      </p:sp>
      <p:sp>
        <p:nvSpPr>
          <p:cNvPr id="2457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4580" name="Line 17"/>
          <p:cNvSpPr>
            <a:spLocks noChangeShapeType="1"/>
          </p:cNvSpPr>
          <p:nvPr/>
        </p:nvSpPr>
        <p:spPr bwMode="auto">
          <a:xfrm>
            <a:off x="250825" y="1941513"/>
            <a:ext cx="777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81" name="Oval 18"/>
          <p:cNvSpPr>
            <a:spLocks noChangeArrowheads="1"/>
          </p:cNvSpPr>
          <p:nvPr/>
        </p:nvSpPr>
        <p:spPr bwMode="auto">
          <a:xfrm>
            <a:off x="1089025" y="1789113"/>
            <a:ext cx="304800" cy="304800"/>
          </a:xfrm>
          <a:prstGeom prst="ellipse">
            <a:avLst/>
          </a:prstGeom>
          <a:solidFill>
            <a:srgbClr val="CCFF33"/>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A</a:t>
            </a:r>
          </a:p>
        </p:txBody>
      </p:sp>
      <p:sp>
        <p:nvSpPr>
          <p:cNvPr id="24582" name="Oval 19"/>
          <p:cNvSpPr>
            <a:spLocks noChangeArrowheads="1"/>
          </p:cNvSpPr>
          <p:nvPr/>
        </p:nvSpPr>
        <p:spPr bwMode="auto">
          <a:xfrm>
            <a:off x="3648075" y="1789113"/>
            <a:ext cx="336550" cy="304800"/>
          </a:xfrm>
          <a:prstGeom prst="ellipse">
            <a:avLst/>
          </a:prstGeom>
          <a:solidFill>
            <a:srgbClr val="CC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B</a:t>
            </a:r>
          </a:p>
        </p:txBody>
      </p:sp>
      <p:sp>
        <p:nvSpPr>
          <p:cNvPr id="24583" name="Oval 20"/>
          <p:cNvSpPr>
            <a:spLocks noChangeArrowheads="1"/>
          </p:cNvSpPr>
          <p:nvPr/>
        </p:nvSpPr>
        <p:spPr bwMode="auto">
          <a:xfrm>
            <a:off x="6315075" y="1789113"/>
            <a:ext cx="336550" cy="304800"/>
          </a:xfrm>
          <a:prstGeom prst="ellipse">
            <a:avLst/>
          </a:prstGeom>
          <a:solidFill>
            <a:srgbClr val="CC99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C</a:t>
            </a:r>
          </a:p>
        </p:txBody>
      </p:sp>
      <p:graphicFrame>
        <p:nvGraphicFramePr>
          <p:cNvPr id="206855" name="Group 7"/>
          <p:cNvGraphicFramePr>
            <a:graphicFrameLocks noGrp="1"/>
          </p:cNvGraphicFramePr>
          <p:nvPr/>
        </p:nvGraphicFramePr>
        <p:xfrm>
          <a:off x="2844800" y="2125663"/>
          <a:ext cx="2274888" cy="914400"/>
        </p:xfrm>
        <a:graphic>
          <a:graphicData uri="http://schemas.openxmlformats.org/drawingml/2006/table">
            <a:tbl>
              <a:tblPr/>
              <a:tblGrid>
                <a:gridCol w="590550"/>
                <a:gridCol w="841375"/>
                <a:gridCol w="842963"/>
              </a:tblGrid>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6873" name="Group 25"/>
          <p:cNvGraphicFramePr>
            <a:graphicFrameLocks noGrp="1"/>
          </p:cNvGraphicFramePr>
          <p:nvPr/>
        </p:nvGraphicFramePr>
        <p:xfrm>
          <a:off x="5527675" y="2157413"/>
          <a:ext cx="2106613" cy="914400"/>
        </p:xfrm>
        <a:graphic>
          <a:graphicData uri="http://schemas.openxmlformats.org/drawingml/2006/table">
            <a:tbl>
              <a:tblPr/>
              <a:tblGrid>
                <a:gridCol w="590550"/>
                <a:gridCol w="757238"/>
                <a:gridCol w="758825"/>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6891" name="Group 43"/>
          <p:cNvGraphicFramePr>
            <a:graphicFrameLocks noGrp="1"/>
          </p:cNvGraphicFramePr>
          <p:nvPr/>
        </p:nvGraphicFramePr>
        <p:xfrm>
          <a:off x="2844800" y="334486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38" name="Line 89"/>
          <p:cNvSpPr>
            <a:spLocks noChangeShapeType="1"/>
          </p:cNvSpPr>
          <p:nvPr/>
        </p:nvSpPr>
        <p:spPr bwMode="auto">
          <a:xfrm flipH="1">
            <a:off x="4289425" y="17764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39" name="Rectangle 90"/>
          <p:cNvSpPr>
            <a:spLocks noChangeArrowheads="1"/>
          </p:cNvSpPr>
          <p:nvPr/>
        </p:nvSpPr>
        <p:spPr bwMode="auto">
          <a:xfrm>
            <a:off x="4822825" y="14716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2&gt;</a:t>
            </a:r>
          </a:p>
        </p:txBody>
      </p:sp>
      <p:graphicFrame>
        <p:nvGraphicFramePr>
          <p:cNvPr id="206911" name="Group 63"/>
          <p:cNvGraphicFramePr>
            <a:graphicFrameLocks noGrp="1"/>
          </p:cNvGraphicFramePr>
          <p:nvPr/>
        </p:nvGraphicFramePr>
        <p:xfrm>
          <a:off x="2844800" y="4519613"/>
          <a:ext cx="2274888" cy="914400"/>
        </p:xfrm>
        <a:graphic>
          <a:graphicData uri="http://schemas.openxmlformats.org/drawingml/2006/table">
            <a:tbl>
              <a:tblPr/>
              <a:tblGrid>
                <a:gridCol w="590550"/>
                <a:gridCol w="841375"/>
                <a:gridCol w="842963"/>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58" name="Line 113"/>
          <p:cNvSpPr>
            <a:spLocks noChangeShapeType="1"/>
          </p:cNvSpPr>
          <p:nvPr/>
        </p:nvSpPr>
        <p:spPr bwMode="auto">
          <a:xfrm flipH="1">
            <a:off x="4289425" y="1243013"/>
            <a:ext cx="19812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4659" name="Rectangle 114"/>
          <p:cNvSpPr>
            <a:spLocks noChangeArrowheads="1"/>
          </p:cNvSpPr>
          <p:nvPr/>
        </p:nvSpPr>
        <p:spPr bwMode="auto">
          <a:xfrm>
            <a:off x="4822825" y="9382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3&gt;</a:t>
            </a:r>
          </a:p>
        </p:txBody>
      </p:sp>
      <p:graphicFrame>
        <p:nvGraphicFramePr>
          <p:cNvPr id="206931" name="Group 83"/>
          <p:cNvGraphicFramePr>
            <a:graphicFrameLocks noGrp="1"/>
          </p:cNvGraphicFramePr>
          <p:nvPr/>
        </p:nvGraphicFramePr>
        <p:xfrm>
          <a:off x="5527675" y="3376613"/>
          <a:ext cx="2106613" cy="914400"/>
        </p:xfrm>
        <a:graphic>
          <a:graphicData uri="http://schemas.openxmlformats.org/drawingml/2006/table">
            <a:tbl>
              <a:tblPr/>
              <a:tblGrid>
                <a:gridCol w="590550"/>
                <a:gridCol w="757238"/>
                <a:gridCol w="758825"/>
              </a:tblGrid>
              <a:tr h="2921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24678" name="Line 137"/>
          <p:cNvSpPr>
            <a:spLocks noChangeShapeType="1"/>
          </p:cNvSpPr>
          <p:nvPr/>
        </p:nvSpPr>
        <p:spPr bwMode="auto">
          <a:xfrm flipH="1">
            <a:off x="4289425" y="709613"/>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79" name="Rectangle 138"/>
          <p:cNvSpPr>
            <a:spLocks noChangeArrowheads="1"/>
          </p:cNvSpPr>
          <p:nvPr/>
        </p:nvSpPr>
        <p:spPr bwMode="auto">
          <a:xfrm>
            <a:off x="4822825" y="40481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4&gt;</a:t>
            </a:r>
          </a:p>
        </p:txBody>
      </p:sp>
      <p:sp>
        <p:nvSpPr>
          <p:cNvPr id="24680" name="Rectangle 139"/>
          <p:cNvSpPr>
            <a:spLocks noChangeArrowheads="1"/>
          </p:cNvSpPr>
          <p:nvPr/>
        </p:nvSpPr>
        <p:spPr bwMode="auto">
          <a:xfrm>
            <a:off x="755650" y="5589588"/>
            <a:ext cx="7777163" cy="935037"/>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解决方案</a:t>
            </a:r>
            <a:r>
              <a:rPr lang="en-US" altLang="zh-CN" sz="2400" b="1"/>
              <a:t>1</a:t>
            </a:r>
            <a:r>
              <a:rPr lang="zh-CN" altLang="en-US" sz="2400" b="1"/>
              <a:t>：限制选择一个相对较小的数作为无穷大的近似值，例如</a:t>
            </a:r>
            <a:r>
              <a:rPr lang="en-US" altLang="zh-CN" sz="2400" b="1"/>
              <a:t>16</a:t>
            </a:r>
            <a:r>
              <a:rPr lang="zh-CN" altLang="en-US" sz="2400" b="1"/>
              <a:t>，但这种方法限制了网络的可扩展性</a:t>
            </a:r>
          </a:p>
        </p:txBody>
      </p:sp>
      <p:sp>
        <p:nvSpPr>
          <p:cNvPr id="24681" name="Line 140"/>
          <p:cNvSpPr>
            <a:spLocks noChangeShapeType="1"/>
          </p:cNvSpPr>
          <p:nvPr/>
        </p:nvSpPr>
        <p:spPr bwMode="auto">
          <a:xfrm flipH="1">
            <a:off x="1622425" y="1700213"/>
            <a:ext cx="6096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82" name="Line 141"/>
          <p:cNvSpPr>
            <a:spLocks noChangeShapeType="1"/>
          </p:cNvSpPr>
          <p:nvPr/>
        </p:nvSpPr>
        <p:spPr bwMode="auto">
          <a:xfrm>
            <a:off x="1546225" y="1700213"/>
            <a:ext cx="76200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83" name="Line 142"/>
          <p:cNvSpPr>
            <a:spLocks noChangeShapeType="1"/>
          </p:cNvSpPr>
          <p:nvPr/>
        </p:nvSpPr>
        <p:spPr bwMode="auto">
          <a:xfrm flipH="1">
            <a:off x="4289425" y="17764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84" name="Line 143"/>
          <p:cNvSpPr>
            <a:spLocks noChangeShapeType="1"/>
          </p:cNvSpPr>
          <p:nvPr/>
        </p:nvSpPr>
        <p:spPr bwMode="auto">
          <a:xfrm flipH="1">
            <a:off x="4289425" y="709613"/>
            <a:ext cx="1981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685" name="Line 144"/>
          <p:cNvSpPr>
            <a:spLocks noChangeShapeType="1"/>
          </p:cNvSpPr>
          <p:nvPr/>
        </p:nvSpPr>
        <p:spPr bwMode="auto">
          <a:xfrm flipH="1">
            <a:off x="4289425" y="1243013"/>
            <a:ext cx="1981200" cy="0"/>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C79989A-4A1D-4ECA-A044-D6C37D291150}" type="slidenum">
              <a:rPr lang="en-US" altLang="zh-CN" sz="1400"/>
              <a:pPr>
                <a:spcBef>
                  <a:spcPct val="0"/>
                </a:spcBef>
                <a:buClrTx/>
                <a:buSzTx/>
                <a:buFontTx/>
                <a:buNone/>
              </a:pPr>
              <a:t>21</a:t>
            </a:fld>
            <a:endParaRPr lang="en-US" altLang="zh-CN" sz="1400"/>
          </a:p>
        </p:txBody>
      </p:sp>
      <p:sp>
        <p:nvSpPr>
          <p:cNvPr id="25603" name="Rectangle 9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5604" name="Line 4"/>
          <p:cNvSpPr>
            <a:spLocks noChangeShapeType="1"/>
          </p:cNvSpPr>
          <p:nvPr/>
        </p:nvSpPr>
        <p:spPr bwMode="auto">
          <a:xfrm>
            <a:off x="755650" y="1989138"/>
            <a:ext cx="7704138" cy="206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5" name="Oval 5"/>
          <p:cNvSpPr>
            <a:spLocks noChangeArrowheads="1"/>
          </p:cNvSpPr>
          <p:nvPr/>
        </p:nvSpPr>
        <p:spPr bwMode="auto">
          <a:xfrm>
            <a:off x="1754188" y="1792288"/>
            <a:ext cx="358775" cy="381000"/>
          </a:xfrm>
          <a:prstGeom prst="ellipse">
            <a:avLst/>
          </a:prstGeom>
          <a:solidFill>
            <a:srgbClr val="CCFF33"/>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A</a:t>
            </a:r>
          </a:p>
        </p:txBody>
      </p:sp>
      <p:sp>
        <p:nvSpPr>
          <p:cNvPr id="25606" name="Oval 6"/>
          <p:cNvSpPr>
            <a:spLocks noChangeArrowheads="1"/>
          </p:cNvSpPr>
          <p:nvPr/>
        </p:nvSpPr>
        <p:spPr bwMode="auto">
          <a:xfrm>
            <a:off x="4344988" y="1792288"/>
            <a:ext cx="358775" cy="381000"/>
          </a:xfrm>
          <a:prstGeom prst="ellipse">
            <a:avLst/>
          </a:prstGeom>
          <a:solidFill>
            <a:srgbClr val="CCFF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B</a:t>
            </a:r>
          </a:p>
        </p:txBody>
      </p:sp>
      <p:sp>
        <p:nvSpPr>
          <p:cNvPr id="25607" name="Oval 7"/>
          <p:cNvSpPr>
            <a:spLocks noChangeArrowheads="1"/>
          </p:cNvSpPr>
          <p:nvPr/>
        </p:nvSpPr>
        <p:spPr bwMode="auto">
          <a:xfrm>
            <a:off x="7011988" y="1792288"/>
            <a:ext cx="358775" cy="381000"/>
          </a:xfrm>
          <a:prstGeom prst="ellipse">
            <a:avLst/>
          </a:prstGeom>
          <a:solidFill>
            <a:srgbClr val="CC99FF"/>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400" b="1">
                <a:latin typeface="Arial" panose="020B0604020202020204" pitchFamily="34" charset="0"/>
              </a:rPr>
              <a:t>C</a:t>
            </a:r>
          </a:p>
        </p:txBody>
      </p:sp>
      <p:graphicFrame>
        <p:nvGraphicFramePr>
          <p:cNvPr id="207961" name="Group 89"/>
          <p:cNvGraphicFramePr>
            <a:graphicFrameLocks noGrp="1"/>
          </p:cNvGraphicFramePr>
          <p:nvPr/>
        </p:nvGraphicFramePr>
        <p:xfrm>
          <a:off x="3265488" y="2205038"/>
          <a:ext cx="2419350" cy="914400"/>
        </p:xfrm>
        <a:graphic>
          <a:graphicData uri="http://schemas.openxmlformats.org/drawingml/2006/table">
            <a:tbl>
              <a:tblPr/>
              <a:tblGrid>
                <a:gridCol w="627062"/>
                <a:gridCol w="896938"/>
                <a:gridCol w="895350"/>
              </a:tblGrid>
              <a:tr h="2603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7962" name="Group 90"/>
          <p:cNvGraphicFramePr>
            <a:graphicFrameLocks noGrp="1"/>
          </p:cNvGraphicFramePr>
          <p:nvPr/>
        </p:nvGraphicFramePr>
        <p:xfrm>
          <a:off x="5959475" y="2236788"/>
          <a:ext cx="2239963" cy="914400"/>
        </p:xfrm>
        <a:graphic>
          <a:graphicData uri="http://schemas.openxmlformats.org/drawingml/2006/table">
            <a:tbl>
              <a:tblPr/>
              <a:tblGrid>
                <a:gridCol w="627063"/>
                <a:gridCol w="806450"/>
                <a:gridCol w="806450"/>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7963" name="Group 91"/>
          <p:cNvGraphicFramePr>
            <a:graphicFrameLocks noGrp="1"/>
          </p:cNvGraphicFramePr>
          <p:nvPr/>
        </p:nvGraphicFramePr>
        <p:xfrm>
          <a:off x="3265488" y="3424238"/>
          <a:ext cx="2419350" cy="914400"/>
        </p:xfrm>
        <a:graphic>
          <a:graphicData uri="http://schemas.openxmlformats.org/drawingml/2006/table">
            <a:tbl>
              <a:tblPr/>
              <a:tblGrid>
                <a:gridCol w="627062"/>
                <a:gridCol w="896938"/>
                <a:gridCol w="895350"/>
              </a:tblGrid>
              <a:tr h="2794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4923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7058" name="Line 82"/>
          <p:cNvSpPr>
            <a:spLocks noChangeShapeType="1"/>
          </p:cNvSpPr>
          <p:nvPr/>
        </p:nvSpPr>
        <p:spPr bwMode="auto">
          <a:xfrm flipH="1">
            <a:off x="4659313" y="1808163"/>
            <a:ext cx="2330450" cy="15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27059" name="Rectangle 83"/>
          <p:cNvSpPr>
            <a:spLocks noChangeArrowheads="1"/>
          </p:cNvSpPr>
          <p:nvPr/>
        </p:nvSpPr>
        <p:spPr bwMode="auto">
          <a:xfrm>
            <a:off x="5532438" y="1503363"/>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&lt;A, ∞&gt;</a:t>
            </a:r>
          </a:p>
        </p:txBody>
      </p:sp>
      <p:graphicFrame>
        <p:nvGraphicFramePr>
          <p:cNvPr id="207964" name="Group 92"/>
          <p:cNvGraphicFramePr>
            <a:graphicFrameLocks noGrp="1"/>
          </p:cNvGraphicFramePr>
          <p:nvPr/>
        </p:nvGraphicFramePr>
        <p:xfrm>
          <a:off x="5959475" y="3455988"/>
          <a:ext cx="2239963" cy="914400"/>
        </p:xfrm>
        <a:graphic>
          <a:graphicData uri="http://schemas.openxmlformats.org/drawingml/2006/table">
            <a:tbl>
              <a:tblPr/>
              <a:tblGrid>
                <a:gridCol w="627063"/>
                <a:gridCol w="806450"/>
                <a:gridCol w="806450"/>
              </a:tblGrid>
              <a:tr h="29210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距离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2730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Tahoma" panose="020B0604030504040204" pitchFamily="34" charset="0"/>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400" b="1" i="0" u="none" strike="noStrike" cap="none" normalizeH="0" baseline="0" smtClean="0">
                          <a:ln>
                            <a:noFill/>
                          </a:ln>
                          <a:solidFill>
                            <a:schemeClr val="bg1"/>
                          </a:solidFill>
                          <a:effectLst/>
                          <a:latin typeface="宋体" panose="02010600030101010101" pitchFamily="2" charset="-122"/>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
        <p:nvSpPr>
          <p:cNvPr id="127081" name="Line 105"/>
          <p:cNvSpPr>
            <a:spLocks noChangeShapeType="1"/>
          </p:cNvSpPr>
          <p:nvPr/>
        </p:nvSpPr>
        <p:spPr bwMode="auto">
          <a:xfrm flipH="1">
            <a:off x="2224088" y="1779588"/>
            <a:ext cx="71755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082" name="Line 106"/>
          <p:cNvSpPr>
            <a:spLocks noChangeShapeType="1"/>
          </p:cNvSpPr>
          <p:nvPr/>
        </p:nvSpPr>
        <p:spPr bwMode="auto">
          <a:xfrm>
            <a:off x="2122488" y="1779588"/>
            <a:ext cx="895350" cy="5334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085" name="Line 109"/>
          <p:cNvSpPr>
            <a:spLocks noChangeShapeType="1"/>
          </p:cNvSpPr>
          <p:nvPr/>
        </p:nvSpPr>
        <p:spPr bwMode="auto">
          <a:xfrm flipH="1">
            <a:off x="4659313" y="1808163"/>
            <a:ext cx="2330450" cy="1587"/>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07659" name="Rectangle 139"/>
          <p:cNvSpPr>
            <a:spLocks noChangeArrowheads="1"/>
          </p:cNvSpPr>
          <p:nvPr/>
        </p:nvSpPr>
        <p:spPr bwMode="auto">
          <a:xfrm>
            <a:off x="755650" y="5229225"/>
            <a:ext cx="7777163" cy="1295400"/>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dirty="0"/>
              <a:t>解决方案</a:t>
            </a:r>
            <a:r>
              <a:rPr lang="en-US" altLang="zh-CN" sz="2400" b="1" dirty="0"/>
              <a:t>2</a:t>
            </a:r>
            <a:r>
              <a:rPr lang="zh-CN" altLang="en-US" sz="2400" b="1" dirty="0"/>
              <a:t>：水平分割 ，当一个节点把路由更新发送给邻居节点时，它并不把从各个邻居节点处学到的路由再回送给该节点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659"/>
                                        </p:tgtEl>
                                        <p:attrNameLst>
                                          <p:attrName>style.visibility</p:attrName>
                                        </p:attrNameLst>
                                      </p:cBhvr>
                                      <p:to>
                                        <p:strVal val="visible"/>
                                      </p:to>
                                    </p:set>
                                    <p:animEffect transition="in" filter="blinds(horizontal)">
                                      <p:cBhvr>
                                        <p:cTn id="7" dur="500"/>
                                        <p:tgtEl>
                                          <p:spTgt spid="1076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7081"/>
                                        </p:tgtEl>
                                        <p:attrNameLst>
                                          <p:attrName>style.visibility</p:attrName>
                                        </p:attrNameLst>
                                      </p:cBhvr>
                                      <p:to>
                                        <p:strVal val="visible"/>
                                      </p:to>
                                    </p:set>
                                    <p:animEffect transition="in" filter="blinds(horizontal)">
                                      <p:cBhvr>
                                        <p:cTn id="12" dur="500"/>
                                        <p:tgtEl>
                                          <p:spTgt spid="127081"/>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27082"/>
                                        </p:tgtEl>
                                        <p:attrNameLst>
                                          <p:attrName>style.visibility</p:attrName>
                                        </p:attrNameLst>
                                      </p:cBhvr>
                                      <p:to>
                                        <p:strVal val="visible"/>
                                      </p:to>
                                    </p:set>
                                    <p:animEffect transition="in" filter="blinds(horizontal)">
                                      <p:cBhvr>
                                        <p:cTn id="16" dur="500"/>
                                        <p:tgtEl>
                                          <p:spTgt spid="1270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07963"/>
                                        </p:tgtEl>
                                        <p:attrNameLst>
                                          <p:attrName>style.visibility</p:attrName>
                                        </p:attrNameLst>
                                      </p:cBhvr>
                                      <p:to>
                                        <p:strVal val="visible"/>
                                      </p:to>
                                    </p:set>
                                    <p:animEffect transition="in" filter="blinds(horizontal)">
                                      <p:cBhvr>
                                        <p:cTn id="21" dur="500"/>
                                        <p:tgtEl>
                                          <p:spTgt spid="2079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7058"/>
                                        </p:tgtEl>
                                        <p:attrNameLst>
                                          <p:attrName>style.visibility</p:attrName>
                                        </p:attrNameLst>
                                      </p:cBhvr>
                                      <p:to>
                                        <p:strVal val="visible"/>
                                      </p:to>
                                    </p:set>
                                    <p:animEffect transition="in" filter="blinds(horizontal)">
                                      <p:cBhvr>
                                        <p:cTn id="26" dur="500"/>
                                        <p:tgtEl>
                                          <p:spTgt spid="127058"/>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27059"/>
                                        </p:tgtEl>
                                        <p:attrNameLst>
                                          <p:attrName>style.visibility</p:attrName>
                                        </p:attrNameLst>
                                      </p:cBhvr>
                                      <p:to>
                                        <p:strVal val="visible"/>
                                      </p:to>
                                    </p:set>
                                    <p:animEffect transition="in" filter="blinds(horizontal)">
                                      <p:cBhvr>
                                        <p:cTn id="30" dur="500"/>
                                        <p:tgtEl>
                                          <p:spTgt spid="12705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7085"/>
                                        </p:tgtEl>
                                        <p:attrNameLst>
                                          <p:attrName>style.visibility</p:attrName>
                                        </p:attrNameLst>
                                      </p:cBhvr>
                                      <p:to>
                                        <p:strVal val="visible"/>
                                      </p:to>
                                    </p:set>
                                    <p:animEffect transition="in" filter="blinds(horizontal)">
                                      <p:cBhvr>
                                        <p:cTn id="33" dur="500"/>
                                        <p:tgtEl>
                                          <p:spTgt spid="12708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07964"/>
                                        </p:tgtEl>
                                        <p:attrNameLst>
                                          <p:attrName>style.visibility</p:attrName>
                                        </p:attrNameLst>
                                      </p:cBhvr>
                                      <p:to>
                                        <p:strVal val="visible"/>
                                      </p:to>
                                    </p:set>
                                    <p:animEffect transition="in" filter="blinds(horizontal)">
                                      <p:cBhvr>
                                        <p:cTn id="38" dur="500"/>
                                        <p:tgtEl>
                                          <p:spTgt spid="207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58" grpId="0" animBg="1"/>
      <p:bldP spid="127059" grpId="0" animBg="1" autoUpdateAnimBg="0"/>
      <p:bldP spid="127081" grpId="0" animBg="1"/>
      <p:bldP spid="127082" grpId="0" animBg="1"/>
      <p:bldP spid="127085" grpId="0" animBg="1"/>
      <p:bldP spid="10765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29CC1EA-6A01-477C-B5B0-ED085ED94049}" type="slidenum">
              <a:rPr lang="en-US" altLang="zh-CN" sz="1400"/>
              <a:pPr>
                <a:spcBef>
                  <a:spcPct val="0"/>
                </a:spcBef>
                <a:buClrTx/>
                <a:buSzTx/>
                <a:buFontTx/>
                <a:buNone/>
              </a:pPr>
              <a:t>22</a:t>
            </a:fld>
            <a:endParaRPr lang="en-US" altLang="zh-CN" sz="1400"/>
          </a:p>
        </p:txBody>
      </p:sp>
      <p:sp>
        <p:nvSpPr>
          <p:cNvPr id="26627" name="Rectangle 16"/>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6628" name="Rectangle 4"/>
          <p:cNvSpPr>
            <a:spLocks noChangeArrowheads="1"/>
          </p:cNvSpPr>
          <p:nvPr/>
        </p:nvSpPr>
        <p:spPr bwMode="auto">
          <a:xfrm>
            <a:off x="323850" y="115888"/>
            <a:ext cx="8424863" cy="504825"/>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水平分割只对两个节点的路由循环有效，更大的路由循环需要更强的措施</a:t>
            </a:r>
          </a:p>
        </p:txBody>
      </p:sp>
      <p:graphicFrame>
        <p:nvGraphicFramePr>
          <p:cNvPr id="26629" name="Object 15"/>
          <p:cNvGraphicFramePr>
            <a:graphicFrameLocks noChangeAspect="1"/>
          </p:cNvGraphicFramePr>
          <p:nvPr/>
        </p:nvGraphicFramePr>
        <p:xfrm>
          <a:off x="73025" y="2133600"/>
          <a:ext cx="4643438" cy="3290888"/>
        </p:xfrm>
        <a:graphic>
          <a:graphicData uri="http://schemas.openxmlformats.org/presentationml/2006/ole">
            <mc:AlternateContent xmlns:mc="http://schemas.openxmlformats.org/markup-compatibility/2006">
              <mc:Choice xmlns:v="urn:schemas-microsoft-com:vml" Requires="v">
                <p:oleObj spid="_x0000_s26784" name="Visio" r:id="rId3" imgW="2845613" imgH="2017776" progId="Visio.Drawing.11">
                  <p:embed/>
                </p:oleObj>
              </mc:Choice>
              <mc:Fallback>
                <p:oleObj name="Visio" r:id="rId3" imgW="2845613" imgH="2017776" progId="Visio.Drawing.11">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2133600"/>
                        <a:ext cx="4643438"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6"/>
          <p:cNvGrpSpPr>
            <a:grpSpLocks/>
          </p:cNvGrpSpPr>
          <p:nvPr/>
        </p:nvGrpSpPr>
        <p:grpSpPr bwMode="auto">
          <a:xfrm>
            <a:off x="893763" y="3830638"/>
            <a:ext cx="306387" cy="419100"/>
            <a:chOff x="2064" y="3430"/>
            <a:chExt cx="181" cy="227"/>
          </a:xfrm>
        </p:grpSpPr>
        <p:sp>
          <p:nvSpPr>
            <p:cNvPr id="26641" name="Line 17"/>
            <p:cNvSpPr>
              <a:spLocks noChangeShapeType="1"/>
            </p:cNvSpPr>
            <p:nvPr/>
          </p:nvSpPr>
          <p:spPr bwMode="auto">
            <a:xfrm flipH="1">
              <a:off x="2064" y="3475"/>
              <a:ext cx="181" cy="182"/>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6642" name="Line 18"/>
            <p:cNvSpPr>
              <a:spLocks noChangeShapeType="1"/>
            </p:cNvSpPr>
            <p:nvPr/>
          </p:nvSpPr>
          <p:spPr bwMode="auto">
            <a:xfrm>
              <a:off x="2064" y="3430"/>
              <a:ext cx="181" cy="227"/>
            </a:xfrm>
            <a:prstGeom prst="line">
              <a:avLst/>
            </a:prstGeom>
            <a:noFill/>
            <a:ln w="38100">
              <a:solidFill>
                <a:srgbClr val="E2061B"/>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3" name="Group 19"/>
          <p:cNvGrpSpPr>
            <a:grpSpLocks/>
          </p:cNvGrpSpPr>
          <p:nvPr/>
        </p:nvGrpSpPr>
        <p:grpSpPr bwMode="auto">
          <a:xfrm>
            <a:off x="809625" y="2943225"/>
            <a:ext cx="947738" cy="584200"/>
            <a:chOff x="2138" y="2421"/>
            <a:chExt cx="561" cy="317"/>
          </a:xfrm>
        </p:grpSpPr>
        <p:sp>
          <p:nvSpPr>
            <p:cNvPr id="26639" name="Rectangle 20"/>
            <p:cNvSpPr>
              <a:spLocks noChangeArrowheads="1"/>
            </p:cNvSpPr>
            <p:nvPr/>
          </p:nvSpPr>
          <p:spPr bwMode="auto">
            <a:xfrm rot="-1789445">
              <a:off x="2138" y="2421"/>
              <a:ext cx="363" cy="317"/>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&lt;E, ∞&gt;</a:t>
              </a:r>
            </a:p>
          </p:txBody>
        </p:sp>
        <p:sp>
          <p:nvSpPr>
            <p:cNvPr id="26640" name="Line 21"/>
            <p:cNvSpPr>
              <a:spLocks noChangeShapeType="1"/>
            </p:cNvSpPr>
            <p:nvPr/>
          </p:nvSpPr>
          <p:spPr bwMode="auto">
            <a:xfrm rot="-1789445" flipH="1" flipV="1">
              <a:off x="2472" y="2432"/>
              <a:ext cx="227" cy="1"/>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p>
          </p:txBody>
        </p:sp>
      </p:grpSp>
      <p:grpSp>
        <p:nvGrpSpPr>
          <p:cNvPr id="4" name="Group 17"/>
          <p:cNvGrpSpPr>
            <a:grpSpLocks/>
          </p:cNvGrpSpPr>
          <p:nvPr/>
        </p:nvGrpSpPr>
        <p:grpSpPr bwMode="auto">
          <a:xfrm>
            <a:off x="2339975" y="2420938"/>
            <a:ext cx="990600" cy="608012"/>
            <a:chOff x="1474" y="1525"/>
            <a:chExt cx="624" cy="383"/>
          </a:xfrm>
        </p:grpSpPr>
        <p:sp>
          <p:nvSpPr>
            <p:cNvPr id="26637" name="Rectangle 23"/>
            <p:cNvSpPr>
              <a:spLocks noChangeArrowheads="1"/>
            </p:cNvSpPr>
            <p:nvPr/>
          </p:nvSpPr>
          <p:spPr bwMode="auto">
            <a:xfrm rot="2189502">
              <a:off x="1684" y="1563"/>
              <a:ext cx="414" cy="345"/>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&lt;E, 2&gt;</a:t>
              </a:r>
            </a:p>
          </p:txBody>
        </p:sp>
        <p:sp>
          <p:nvSpPr>
            <p:cNvPr id="26638" name="Line 24"/>
            <p:cNvSpPr>
              <a:spLocks noChangeShapeType="1"/>
            </p:cNvSpPr>
            <p:nvPr/>
          </p:nvSpPr>
          <p:spPr bwMode="auto">
            <a:xfrm rot="2189502" flipH="1" flipV="1">
              <a:off x="1474" y="1525"/>
              <a:ext cx="25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sp>
        <p:nvSpPr>
          <p:cNvPr id="123929" name="Rectangle 25"/>
          <p:cNvSpPr>
            <a:spLocks noChangeArrowheads="1"/>
          </p:cNvSpPr>
          <p:nvPr/>
        </p:nvSpPr>
        <p:spPr bwMode="auto">
          <a:xfrm>
            <a:off x="4787900" y="1557338"/>
            <a:ext cx="4176713" cy="4535487"/>
          </a:xfrm>
          <a:prstGeom prst="rect">
            <a:avLst/>
          </a:prstGeom>
          <a:solidFill>
            <a:schemeClr val="bg1"/>
          </a:solidFill>
          <a:ln w="9525" algn="ctr">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spcAft>
                <a:spcPct val="30000"/>
              </a:spcAft>
              <a:buClrTx/>
              <a:buSzTx/>
              <a:buFontTx/>
              <a:buNone/>
            </a:pPr>
            <a:r>
              <a:rPr lang="en-US" altLang="zh-CN" sz="2000" b="1">
                <a:latin typeface="Arial" panose="020B0604020202020204" pitchFamily="34" charset="0"/>
              </a:rPr>
              <a:t>1</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发现到</a:t>
            </a:r>
            <a:r>
              <a:rPr lang="en-US" altLang="zh-CN" sz="2000" b="1">
                <a:latin typeface="Arial" panose="020B0604020202020204" pitchFamily="34" charset="0"/>
              </a:rPr>
              <a:t>E</a:t>
            </a:r>
            <a:r>
              <a:rPr lang="zh-CN" altLang="en-US" sz="2000" b="1">
                <a:latin typeface="Arial" panose="020B0604020202020204" pitchFamily="34" charset="0"/>
              </a:rPr>
              <a:t>的链路出现故障</a:t>
            </a:r>
          </a:p>
          <a:p>
            <a:pPr eaLnBrk="1" hangingPunct="1">
              <a:spcBef>
                <a:spcPct val="0"/>
              </a:spcBef>
              <a:spcAft>
                <a:spcPct val="30000"/>
              </a:spcAft>
              <a:buClrTx/>
              <a:buSzTx/>
              <a:buFontTx/>
              <a:buNone/>
            </a:pPr>
            <a:r>
              <a:rPr lang="en-US" altLang="zh-CN" sz="2000" b="1">
                <a:latin typeface="Arial" panose="020B0604020202020204" pitchFamily="34" charset="0"/>
              </a:rPr>
              <a:t>2</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向</a:t>
            </a:r>
            <a:r>
              <a:rPr lang="en-US" altLang="zh-CN" sz="2000" b="1">
                <a:latin typeface="Arial" panose="020B0604020202020204" pitchFamily="34" charset="0"/>
              </a:rPr>
              <a:t>B</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的距离为无穷大的分组</a:t>
            </a:r>
          </a:p>
          <a:p>
            <a:pPr eaLnBrk="1" hangingPunct="1">
              <a:spcBef>
                <a:spcPct val="0"/>
              </a:spcBef>
              <a:spcAft>
                <a:spcPct val="30000"/>
              </a:spcAft>
              <a:buClrTx/>
              <a:buSzTx/>
              <a:buFontTx/>
              <a:buNone/>
            </a:pPr>
            <a:r>
              <a:rPr lang="en-US" altLang="zh-CN" sz="2000" b="1">
                <a:latin typeface="Arial" panose="020B0604020202020204" pitchFamily="34" charset="0"/>
              </a:rPr>
              <a:t>3</a:t>
            </a:r>
            <a:r>
              <a:rPr lang="zh-CN" altLang="en-US" sz="2000" b="1">
                <a:latin typeface="Arial" panose="020B0604020202020204" pitchFamily="34" charset="0"/>
              </a:rPr>
              <a:t>）在</a:t>
            </a:r>
            <a:r>
              <a:rPr lang="en-US" altLang="zh-CN" sz="2000" b="1">
                <a:latin typeface="Arial" panose="020B0604020202020204" pitchFamily="34" charset="0"/>
              </a:rPr>
              <a:t>A</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的距离为无穷大的更新消息到达</a:t>
            </a:r>
            <a:r>
              <a:rPr lang="en-US" altLang="zh-CN" sz="2000" b="1">
                <a:latin typeface="Arial" panose="020B0604020202020204" pitchFamily="34" charset="0"/>
              </a:rPr>
              <a:t>C</a:t>
            </a:r>
            <a:r>
              <a:rPr lang="zh-CN" altLang="en-US" sz="2000" b="1">
                <a:latin typeface="Arial" panose="020B0604020202020204" pitchFamily="34" charset="0"/>
              </a:rPr>
              <a:t>之前，</a:t>
            </a:r>
            <a:r>
              <a:rPr lang="en-US" altLang="zh-CN" sz="2000" b="1">
                <a:latin typeface="Arial" panose="020B0604020202020204" pitchFamily="34" charset="0"/>
              </a:rPr>
              <a:t>C</a:t>
            </a:r>
            <a:r>
              <a:rPr lang="zh-CN" altLang="en-US" sz="2000" b="1">
                <a:latin typeface="Arial" panose="020B0604020202020204" pitchFamily="34" charset="0"/>
              </a:rPr>
              <a:t>向</a:t>
            </a:r>
            <a:r>
              <a:rPr lang="en-US" altLang="zh-CN" sz="2000" b="1">
                <a:latin typeface="Arial" panose="020B0604020202020204" pitchFamily="34" charset="0"/>
              </a:rPr>
              <a:t>B</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2</a:t>
            </a:r>
            <a:r>
              <a:rPr lang="zh-CN" altLang="en-US" sz="2000" b="1">
                <a:latin typeface="Arial" panose="020B0604020202020204" pitchFamily="34" charset="0"/>
              </a:rPr>
              <a:t>的更新消息，此时</a:t>
            </a:r>
            <a:r>
              <a:rPr lang="en-US" altLang="zh-CN" sz="2000" b="1">
                <a:latin typeface="Arial" panose="020B0604020202020204" pitchFamily="34" charset="0"/>
              </a:rPr>
              <a:t>B</a:t>
            </a:r>
            <a:r>
              <a:rPr lang="zh-CN" altLang="en-US" sz="2000" b="1">
                <a:latin typeface="Arial" panose="020B0604020202020204" pitchFamily="34" charset="0"/>
              </a:rPr>
              <a:t>已经收到</a:t>
            </a:r>
            <a:r>
              <a:rPr lang="en-US" altLang="zh-CN" sz="2000" b="1">
                <a:latin typeface="Arial" panose="020B0604020202020204" pitchFamily="34" charset="0"/>
              </a:rPr>
              <a:t>A</a:t>
            </a:r>
            <a:r>
              <a:rPr lang="zh-CN" altLang="en-US" sz="2000" b="1">
                <a:latin typeface="Arial" panose="020B0604020202020204" pitchFamily="34" charset="0"/>
              </a:rPr>
              <a:t>发送的到</a:t>
            </a:r>
            <a:r>
              <a:rPr lang="en-US" altLang="zh-CN" sz="2000" b="1">
                <a:latin typeface="Arial" panose="020B0604020202020204" pitchFamily="34" charset="0"/>
              </a:rPr>
              <a:t>E</a:t>
            </a:r>
            <a:r>
              <a:rPr lang="zh-CN" altLang="en-US" sz="2000" b="1">
                <a:latin typeface="Arial" panose="020B0604020202020204" pitchFamily="34" charset="0"/>
              </a:rPr>
              <a:t>的距离为无穷大的分组，因此更新到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3</a:t>
            </a:r>
          </a:p>
          <a:p>
            <a:pPr eaLnBrk="1" hangingPunct="1">
              <a:spcBef>
                <a:spcPct val="0"/>
              </a:spcBef>
              <a:spcAft>
                <a:spcPct val="30000"/>
              </a:spcAft>
              <a:buClrTx/>
              <a:buSzTx/>
              <a:buFontTx/>
              <a:buNone/>
            </a:pPr>
            <a:r>
              <a:rPr lang="en-US" altLang="zh-CN" sz="2000" b="1">
                <a:latin typeface="Arial" panose="020B0604020202020204" pitchFamily="34" charset="0"/>
              </a:rPr>
              <a:t>4</a:t>
            </a:r>
            <a:r>
              <a:rPr lang="zh-CN" altLang="en-US" sz="2000" b="1">
                <a:latin typeface="Arial" panose="020B0604020202020204" pitchFamily="34" charset="0"/>
              </a:rPr>
              <a:t>）</a:t>
            </a:r>
            <a:r>
              <a:rPr lang="en-US" altLang="zh-CN" sz="2000" b="1">
                <a:latin typeface="Arial" panose="020B0604020202020204" pitchFamily="34" charset="0"/>
              </a:rPr>
              <a:t>B</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3</a:t>
            </a:r>
            <a:r>
              <a:rPr lang="zh-CN" altLang="en-US" sz="2000" b="1">
                <a:latin typeface="Arial" panose="020B0604020202020204" pitchFamily="34" charset="0"/>
              </a:rPr>
              <a:t>的更新消息给</a:t>
            </a:r>
            <a:r>
              <a:rPr lang="en-US" altLang="zh-CN" sz="2000" b="1">
                <a:latin typeface="Arial" panose="020B0604020202020204" pitchFamily="34" charset="0"/>
              </a:rPr>
              <a:t>A</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更新到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4</a:t>
            </a:r>
            <a:r>
              <a:rPr lang="zh-CN" altLang="en-US" sz="2000" b="1">
                <a:latin typeface="Arial" panose="020B0604020202020204" pitchFamily="34" charset="0"/>
              </a:rPr>
              <a:t>，</a:t>
            </a:r>
            <a:r>
              <a:rPr lang="en-US" altLang="zh-CN" sz="2000" b="1">
                <a:latin typeface="Arial" panose="020B0604020202020204" pitchFamily="34" charset="0"/>
              </a:rPr>
              <a:t>A</a:t>
            </a:r>
            <a:r>
              <a:rPr lang="zh-CN" altLang="en-US" sz="2000" b="1">
                <a:latin typeface="Arial" panose="020B0604020202020204" pitchFamily="34" charset="0"/>
              </a:rPr>
              <a:t>发送到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4</a:t>
            </a:r>
            <a:r>
              <a:rPr lang="zh-CN" altLang="en-US" sz="2000" b="1">
                <a:latin typeface="Arial" panose="020B0604020202020204" pitchFamily="34" charset="0"/>
              </a:rPr>
              <a:t>的更新消息给</a:t>
            </a:r>
            <a:r>
              <a:rPr lang="en-US" altLang="zh-CN" sz="2000" b="1">
                <a:latin typeface="Arial" panose="020B0604020202020204" pitchFamily="34" charset="0"/>
              </a:rPr>
              <a:t>C</a:t>
            </a:r>
            <a:r>
              <a:rPr lang="zh-CN" altLang="en-US" sz="2000" b="1">
                <a:latin typeface="Arial" panose="020B0604020202020204" pitchFamily="34" charset="0"/>
              </a:rPr>
              <a:t>，</a:t>
            </a:r>
            <a:r>
              <a:rPr lang="en-US" altLang="zh-CN" sz="2000" b="1">
                <a:latin typeface="Arial" panose="020B0604020202020204" pitchFamily="34" charset="0"/>
              </a:rPr>
              <a:t>C</a:t>
            </a:r>
            <a:r>
              <a:rPr lang="zh-CN" altLang="en-US" sz="2000" b="1">
                <a:latin typeface="Arial" panose="020B0604020202020204" pitchFamily="34" charset="0"/>
              </a:rPr>
              <a:t>更新到</a:t>
            </a:r>
            <a:r>
              <a:rPr lang="en-US" altLang="zh-CN" sz="2000" b="1">
                <a:latin typeface="Arial" panose="020B0604020202020204" pitchFamily="34" charset="0"/>
              </a:rPr>
              <a:t>E</a:t>
            </a:r>
            <a:r>
              <a:rPr lang="zh-CN" altLang="en-US" sz="2000" b="1">
                <a:latin typeface="Arial" panose="020B0604020202020204" pitchFamily="34" charset="0"/>
              </a:rPr>
              <a:t>的距离为</a:t>
            </a:r>
            <a:r>
              <a:rPr lang="en-US" altLang="zh-CN" sz="2000" b="1">
                <a:latin typeface="Arial" panose="020B0604020202020204" pitchFamily="34" charset="0"/>
              </a:rPr>
              <a:t>5</a:t>
            </a:r>
          </a:p>
          <a:p>
            <a:pPr eaLnBrk="1" hangingPunct="1">
              <a:spcBef>
                <a:spcPct val="0"/>
              </a:spcBef>
              <a:buClrTx/>
              <a:buSzTx/>
              <a:buFontTx/>
              <a:buNone/>
            </a:pPr>
            <a:r>
              <a:rPr lang="en-US" altLang="zh-CN" sz="2000" b="1">
                <a:latin typeface="Arial" panose="020B0604020202020204" pitchFamily="34" charset="0"/>
              </a:rPr>
              <a:t>…..</a:t>
            </a:r>
          </a:p>
        </p:txBody>
      </p:sp>
      <p:grpSp>
        <p:nvGrpSpPr>
          <p:cNvPr id="5" name="Group 18"/>
          <p:cNvGrpSpPr>
            <a:grpSpLocks/>
          </p:cNvGrpSpPr>
          <p:nvPr/>
        </p:nvGrpSpPr>
        <p:grpSpPr bwMode="auto">
          <a:xfrm rot="-3710407">
            <a:off x="635794" y="2269332"/>
            <a:ext cx="990600" cy="608012"/>
            <a:chOff x="1474" y="1525"/>
            <a:chExt cx="624" cy="383"/>
          </a:xfrm>
        </p:grpSpPr>
        <p:sp>
          <p:nvSpPr>
            <p:cNvPr id="26635" name="Rectangle 23"/>
            <p:cNvSpPr>
              <a:spLocks noChangeArrowheads="1"/>
            </p:cNvSpPr>
            <p:nvPr/>
          </p:nvSpPr>
          <p:spPr bwMode="auto">
            <a:xfrm rot="2189502">
              <a:off x="1684" y="1563"/>
              <a:ext cx="414" cy="345"/>
            </a:xfrm>
            <a:prstGeom prst="rect">
              <a:avLst/>
            </a:prstGeom>
            <a:solidFill>
              <a:srgbClr val="FFCC99"/>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b="1">
                  <a:latin typeface="Arial" panose="020B0604020202020204" pitchFamily="34" charset="0"/>
                </a:rPr>
                <a:t>&lt;E, 3&gt;</a:t>
              </a:r>
            </a:p>
          </p:txBody>
        </p:sp>
        <p:sp>
          <p:nvSpPr>
            <p:cNvPr id="26636" name="Line 24"/>
            <p:cNvSpPr>
              <a:spLocks noChangeShapeType="1"/>
            </p:cNvSpPr>
            <p:nvPr/>
          </p:nvSpPr>
          <p:spPr bwMode="auto">
            <a:xfrm rot="2189502" flipH="1" flipV="1">
              <a:off x="1474" y="1525"/>
              <a:ext cx="25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23929">
                                            <p:txEl>
                                              <p:pRg st="0" end="0"/>
                                            </p:txEl>
                                          </p:spTgt>
                                        </p:tgtEl>
                                        <p:attrNameLst>
                                          <p:attrName>style.visibility</p:attrName>
                                        </p:attrNameLst>
                                      </p:cBhvr>
                                      <p:to>
                                        <p:strVal val="visible"/>
                                      </p:to>
                                    </p:set>
                                    <p:animEffect transition="in" filter="blinds(horizontal)">
                                      <p:cBhvr>
                                        <p:cTn id="10" dur="500"/>
                                        <p:tgtEl>
                                          <p:spTgt spid="12392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123929">
                                            <p:txEl>
                                              <p:pRg st="1" end="1"/>
                                            </p:txEl>
                                          </p:spTgt>
                                        </p:tgtEl>
                                        <p:attrNameLst>
                                          <p:attrName>style.visibility</p:attrName>
                                        </p:attrNameLst>
                                      </p:cBhvr>
                                      <p:to>
                                        <p:strVal val="visible"/>
                                      </p:to>
                                    </p:set>
                                    <p:animEffect transition="in" filter="blinds(horizontal)">
                                      <p:cBhvr>
                                        <p:cTn id="18" dur="500"/>
                                        <p:tgtEl>
                                          <p:spTgt spid="12392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123929">
                                            <p:txEl>
                                              <p:pRg st="2" end="2"/>
                                            </p:txEl>
                                          </p:spTgt>
                                        </p:tgtEl>
                                        <p:attrNameLst>
                                          <p:attrName>style.visibility</p:attrName>
                                        </p:attrNameLst>
                                      </p:cBhvr>
                                      <p:to>
                                        <p:strVal val="visible"/>
                                      </p:to>
                                    </p:set>
                                    <p:animEffect transition="in" filter="blinds(horizontal)">
                                      <p:cBhvr>
                                        <p:cTn id="26" dur="500"/>
                                        <p:tgtEl>
                                          <p:spTgt spid="12392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9"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Left)">
                                      <p:cBhvr>
                                        <p:cTn id="31" dur="500"/>
                                        <p:tgtEl>
                                          <p:spTgt spid="5"/>
                                        </p:tgtEl>
                                      </p:cBhvr>
                                    </p:animEffect>
                                  </p:childTnLst>
                                </p:cTn>
                              </p:par>
                              <p:par>
                                <p:cTn id="32" presetID="3" presetClass="entr" presetSubtype="10" fill="hold" nodeType="withEffect">
                                  <p:stCondLst>
                                    <p:cond delay="0"/>
                                  </p:stCondLst>
                                  <p:childTnLst>
                                    <p:set>
                                      <p:cBhvr>
                                        <p:cTn id="33" dur="1" fill="hold">
                                          <p:stCondLst>
                                            <p:cond delay="0"/>
                                          </p:stCondLst>
                                        </p:cTn>
                                        <p:tgtEl>
                                          <p:spTgt spid="123929">
                                            <p:txEl>
                                              <p:pRg st="3" end="3"/>
                                            </p:txEl>
                                          </p:spTgt>
                                        </p:tgtEl>
                                        <p:attrNameLst>
                                          <p:attrName>style.visibility</p:attrName>
                                        </p:attrNameLst>
                                      </p:cBhvr>
                                      <p:to>
                                        <p:strVal val="visible"/>
                                      </p:to>
                                    </p:set>
                                    <p:animEffect transition="in" filter="blinds(horizontal)">
                                      <p:cBhvr>
                                        <p:cTn id="34" dur="500"/>
                                        <p:tgtEl>
                                          <p:spTgt spid="12392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3929">
                                            <p:txEl>
                                              <p:pRg st="4" end="4"/>
                                            </p:txEl>
                                          </p:spTgt>
                                        </p:tgtEl>
                                        <p:attrNameLst>
                                          <p:attrName>style.visibility</p:attrName>
                                        </p:attrNameLst>
                                      </p:cBhvr>
                                      <p:to>
                                        <p:strVal val="visible"/>
                                      </p:to>
                                    </p:set>
                                    <p:animEffect transition="in" filter="blinds(horizontal)">
                                      <p:cBhvr>
                                        <p:cTn id="39" dur="500"/>
                                        <p:tgtEl>
                                          <p:spTgt spid="1239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zh-CN" altLang="en-US" b="1" smtClean="0"/>
              <a:t>路由算法</a:t>
            </a:r>
          </a:p>
        </p:txBody>
      </p:sp>
      <p:sp>
        <p:nvSpPr>
          <p:cNvPr id="27651" name="内容占位符 2"/>
          <p:cNvSpPr>
            <a:spLocks noGrp="1"/>
          </p:cNvSpPr>
          <p:nvPr>
            <p:ph idx="1"/>
          </p:nvPr>
        </p:nvSpPr>
        <p:spPr/>
        <p:txBody>
          <a:bodyPr/>
          <a:lstStyle/>
          <a:p>
            <a:r>
              <a:rPr lang="zh-CN" altLang="en-US" b="1" smtClean="0">
                <a:solidFill>
                  <a:srgbClr val="FF0000"/>
                </a:solidFill>
              </a:rPr>
              <a:t>距离矢量算法</a:t>
            </a:r>
            <a:endParaRPr lang="en-US" altLang="zh-CN" b="1" smtClean="0">
              <a:solidFill>
                <a:srgbClr val="FF0000"/>
              </a:solidFill>
            </a:endParaRPr>
          </a:p>
          <a:p>
            <a:pPr lvl="1"/>
            <a:r>
              <a:rPr lang="zh-CN" altLang="en-US" b="1" smtClean="0"/>
              <a:t>每个节点把自己的所有路由表（矢量表）发给邻居节点</a:t>
            </a:r>
            <a:endParaRPr lang="en-US" altLang="zh-CN" b="1" smtClean="0"/>
          </a:p>
          <a:p>
            <a:pPr lvl="1"/>
            <a:r>
              <a:rPr lang="zh-CN" altLang="en-US" b="1" smtClean="0"/>
              <a:t>逐跳扩散路由信息，对网络状态变化反映速度慢</a:t>
            </a:r>
            <a:endParaRPr lang="en-US" altLang="zh-CN" b="1" smtClean="0"/>
          </a:p>
          <a:p>
            <a:pPr lvl="1"/>
            <a:r>
              <a:rPr lang="zh-CN" altLang="en-US" b="1" smtClean="0"/>
              <a:t>路由表只包括下一跳的信息，存在计数到无穷问题，适用网络规模受限</a:t>
            </a:r>
            <a:endParaRPr lang="en-US" altLang="zh-CN" b="1" smtClean="0"/>
          </a:p>
          <a:p>
            <a:r>
              <a:rPr lang="zh-CN" altLang="en-US" b="1" smtClean="0">
                <a:solidFill>
                  <a:srgbClr val="FF0000"/>
                </a:solidFill>
              </a:rPr>
              <a:t>链路状态算法</a:t>
            </a:r>
          </a:p>
        </p:txBody>
      </p:sp>
      <p:sp>
        <p:nvSpPr>
          <p:cNvPr id="2765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C04A509-1C1A-4809-A684-522E3349B3AE}" type="slidenum">
              <a:rPr lang="en-US" altLang="zh-CN" sz="1400" b="1"/>
              <a:pPr>
                <a:spcBef>
                  <a:spcPct val="0"/>
                </a:spcBef>
                <a:buClrTx/>
                <a:buSzTx/>
                <a:buFontTx/>
                <a:buNone/>
              </a:pPr>
              <a:t>23</a:t>
            </a:fld>
            <a:endParaRPr lang="en-US" altLang="zh-CN" sz="14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F3F87A9-41C8-4363-A367-7579956E1E34}" type="slidenum">
              <a:rPr lang="en-US" altLang="zh-CN" sz="1400"/>
              <a:pPr>
                <a:spcBef>
                  <a:spcPct val="0"/>
                </a:spcBef>
                <a:buClrTx/>
                <a:buSzTx/>
                <a:buFontTx/>
                <a:buNone/>
              </a:pPr>
              <a:t>24</a:t>
            </a:fld>
            <a:endParaRPr lang="en-US" altLang="zh-CN" sz="1400"/>
          </a:p>
        </p:txBody>
      </p:sp>
      <p:sp>
        <p:nvSpPr>
          <p:cNvPr id="28675" name="Rectangle 2"/>
          <p:cNvSpPr>
            <a:spLocks noGrp="1" noChangeArrowheads="1"/>
          </p:cNvSpPr>
          <p:nvPr>
            <p:ph type="title"/>
          </p:nvPr>
        </p:nvSpPr>
        <p:spPr/>
        <p:txBody>
          <a:bodyPr/>
          <a:lstStyle/>
          <a:p>
            <a:pPr eaLnBrk="1" hangingPunct="1"/>
            <a:r>
              <a:rPr lang="zh-CN" altLang="en-US" smtClean="0"/>
              <a:t>链路状态：算法概述</a:t>
            </a:r>
          </a:p>
        </p:txBody>
      </p:sp>
      <p:sp>
        <p:nvSpPr>
          <p:cNvPr id="28676" name="Rectangle 3"/>
          <p:cNvSpPr>
            <a:spLocks noGrp="1" noChangeArrowheads="1"/>
          </p:cNvSpPr>
          <p:nvPr>
            <p:ph type="body" idx="1"/>
          </p:nvPr>
        </p:nvSpPr>
        <p:spPr>
          <a:xfrm>
            <a:off x="395288" y="2017713"/>
            <a:ext cx="8559800" cy="4651375"/>
          </a:xfrm>
        </p:spPr>
        <p:txBody>
          <a:bodyPr/>
          <a:lstStyle/>
          <a:p>
            <a:pPr eaLnBrk="1" hangingPunct="1">
              <a:lnSpc>
                <a:spcPct val="80000"/>
              </a:lnSpc>
            </a:pPr>
            <a:r>
              <a:rPr lang="zh-CN" altLang="en-US" sz="2400" b="1" dirty="0" smtClean="0"/>
              <a:t>链路状态</a:t>
            </a:r>
            <a:r>
              <a:rPr lang="en-US" altLang="zh-CN" sz="2400" b="1" dirty="0" smtClean="0"/>
              <a:t>LS</a:t>
            </a:r>
            <a:r>
              <a:rPr lang="zh-CN" altLang="en-US" sz="2400" b="1" dirty="0" smtClean="0"/>
              <a:t>：</a:t>
            </a:r>
            <a:r>
              <a:rPr lang="en-US" altLang="zh-CN" sz="2400" b="1" dirty="0" smtClean="0"/>
              <a:t>Link State</a:t>
            </a:r>
          </a:p>
          <a:p>
            <a:pPr lvl="1" eaLnBrk="1" hangingPunct="1">
              <a:lnSpc>
                <a:spcPct val="80000"/>
              </a:lnSpc>
            </a:pPr>
            <a:r>
              <a:rPr lang="zh-CN" altLang="en-US" sz="2000" b="1" dirty="0" smtClean="0"/>
              <a:t>每个节点都知道</a:t>
            </a:r>
            <a:r>
              <a:rPr lang="zh-CN" altLang="en-US" sz="2000" b="1" dirty="0"/>
              <a:t>到</a:t>
            </a:r>
            <a:r>
              <a:rPr lang="zh-CN" altLang="en-US" sz="2000" b="1" dirty="0" smtClean="0"/>
              <a:t>自己邻居节点的链路状态（开销）</a:t>
            </a:r>
          </a:p>
          <a:p>
            <a:pPr lvl="1" eaLnBrk="1" hangingPunct="1">
              <a:lnSpc>
                <a:spcPct val="80000"/>
              </a:lnSpc>
            </a:pPr>
            <a:r>
              <a:rPr lang="zh-CN" altLang="en-US" sz="2000" b="1" dirty="0" smtClean="0"/>
              <a:t>每个节点到达邻居节点的链路状态信息在整个网络中传播，因此每个节点都有足够的网络信息来建立一个完整的网络映像，因此能够找到到达网络中任何节点的最短路径</a:t>
            </a:r>
          </a:p>
          <a:p>
            <a:pPr eaLnBrk="1" hangingPunct="1">
              <a:lnSpc>
                <a:spcPct val="80000"/>
              </a:lnSpc>
            </a:pPr>
            <a:r>
              <a:rPr lang="zh-CN" altLang="en-US" sz="2400" b="1" dirty="0" smtClean="0"/>
              <a:t>链路状态分组</a:t>
            </a:r>
            <a:r>
              <a:rPr lang="en-US" altLang="zh-CN" sz="2400" b="1" dirty="0" smtClean="0"/>
              <a:t>LSP</a:t>
            </a:r>
            <a:r>
              <a:rPr lang="zh-CN" altLang="en-US" sz="2400" b="1" dirty="0" smtClean="0"/>
              <a:t>：</a:t>
            </a:r>
            <a:r>
              <a:rPr lang="en-US" altLang="zh-CN" sz="2400" b="1" dirty="0" smtClean="0"/>
              <a:t>LS Packet</a:t>
            </a:r>
          </a:p>
          <a:p>
            <a:pPr lvl="1" eaLnBrk="1" hangingPunct="1">
              <a:lnSpc>
                <a:spcPct val="80000"/>
              </a:lnSpc>
            </a:pPr>
            <a:r>
              <a:rPr lang="zh-CN" altLang="en-US" sz="2000" b="1" dirty="0" smtClean="0"/>
              <a:t>在</a:t>
            </a:r>
            <a:r>
              <a:rPr lang="en-US" altLang="zh-CN" sz="2000" b="1" dirty="0" smtClean="0"/>
              <a:t>LS</a:t>
            </a:r>
            <a:r>
              <a:rPr lang="zh-CN" altLang="en-US" sz="2000" b="1" dirty="0" smtClean="0"/>
              <a:t>算法运行过程中，每个节点创建</a:t>
            </a:r>
            <a:r>
              <a:rPr lang="en-US" altLang="zh-CN" sz="2000" b="1" dirty="0" smtClean="0"/>
              <a:t>LSP</a:t>
            </a:r>
            <a:r>
              <a:rPr lang="zh-CN" altLang="en-US" sz="2000" b="1" dirty="0" smtClean="0"/>
              <a:t>，包含信息：</a:t>
            </a:r>
          </a:p>
          <a:p>
            <a:pPr lvl="2" eaLnBrk="1" hangingPunct="1">
              <a:lnSpc>
                <a:spcPct val="80000"/>
              </a:lnSpc>
            </a:pPr>
            <a:r>
              <a:rPr lang="zh-CN" altLang="en-US" sz="1800" b="1" dirty="0" smtClean="0"/>
              <a:t>创建该</a:t>
            </a:r>
            <a:r>
              <a:rPr lang="en-US" altLang="zh-CN" sz="1800" b="1" dirty="0" smtClean="0"/>
              <a:t>LSP</a:t>
            </a:r>
            <a:r>
              <a:rPr lang="zh-CN" altLang="en-US" sz="1800" b="1" dirty="0" smtClean="0"/>
              <a:t>的节点标识</a:t>
            </a:r>
            <a:r>
              <a:rPr lang="en-US" altLang="zh-CN" sz="1800" b="1" dirty="0" smtClean="0"/>
              <a:t>ID</a:t>
            </a:r>
          </a:p>
          <a:p>
            <a:pPr lvl="2" eaLnBrk="1" hangingPunct="1">
              <a:lnSpc>
                <a:spcPct val="80000"/>
              </a:lnSpc>
            </a:pPr>
            <a:r>
              <a:rPr lang="zh-CN" altLang="en-US" sz="1800" b="1" dirty="0" smtClean="0"/>
              <a:t>与该节点直接相邻的节点列表，包括到这些相邻节点的链路状态（开销）</a:t>
            </a:r>
          </a:p>
          <a:p>
            <a:pPr lvl="2" eaLnBrk="1" hangingPunct="1">
              <a:lnSpc>
                <a:spcPct val="80000"/>
              </a:lnSpc>
            </a:pPr>
            <a:r>
              <a:rPr lang="zh-CN" altLang="en-US" sz="1800" b="1" dirty="0" smtClean="0"/>
              <a:t>一个序列号</a:t>
            </a:r>
          </a:p>
          <a:p>
            <a:pPr lvl="2" eaLnBrk="1" hangingPunct="1">
              <a:lnSpc>
                <a:spcPct val="80000"/>
              </a:lnSpc>
            </a:pPr>
            <a:r>
              <a:rPr lang="zh-CN" altLang="en-US" sz="1800" b="1" dirty="0" smtClean="0"/>
              <a:t>这个分组的生存期（</a:t>
            </a:r>
            <a:r>
              <a:rPr lang="en-US" altLang="zh-CN" sz="1800" b="1" dirty="0" smtClean="0"/>
              <a:t>TTL</a:t>
            </a:r>
            <a:r>
              <a:rPr lang="zh-CN" altLang="en-US" sz="1800" b="1" dirty="0" smtClean="0"/>
              <a:t>）</a:t>
            </a:r>
          </a:p>
          <a:p>
            <a:pPr eaLnBrk="1" hangingPunct="1">
              <a:lnSpc>
                <a:spcPct val="80000"/>
              </a:lnSpc>
            </a:pPr>
            <a:r>
              <a:rPr lang="zh-CN" altLang="en-US" sz="2400" b="1" dirty="0" smtClean="0"/>
              <a:t>链路状态算法的两个过程</a:t>
            </a:r>
          </a:p>
          <a:p>
            <a:pPr lvl="1" eaLnBrk="1" hangingPunct="1">
              <a:lnSpc>
                <a:spcPct val="80000"/>
              </a:lnSpc>
            </a:pPr>
            <a:r>
              <a:rPr lang="en-US" altLang="zh-CN" sz="2000" b="1" dirty="0" smtClean="0"/>
              <a:t>LSP</a:t>
            </a:r>
            <a:r>
              <a:rPr lang="zh-CN" altLang="en-US" sz="2000" b="1" dirty="0" smtClean="0"/>
              <a:t>的可靠传播和扩散</a:t>
            </a:r>
          </a:p>
          <a:p>
            <a:pPr lvl="1" eaLnBrk="1" hangingPunct="1">
              <a:lnSpc>
                <a:spcPct val="80000"/>
              </a:lnSpc>
            </a:pPr>
            <a:r>
              <a:rPr lang="zh-CN" altLang="en-US" sz="2000" b="1" dirty="0" smtClean="0"/>
              <a:t>节点根据所积累的</a:t>
            </a:r>
            <a:r>
              <a:rPr lang="en-US" altLang="zh-CN" sz="2000" b="1" dirty="0" smtClean="0"/>
              <a:t>LSP</a:t>
            </a:r>
            <a:r>
              <a:rPr lang="zh-CN" altLang="en-US" sz="2000" b="1" dirty="0" smtClean="0"/>
              <a:t>知识的总和进行路由计算</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BC1A915-3CD7-4C79-8E18-F7FA8B0746D5}" type="slidenum">
              <a:rPr lang="en-US" altLang="zh-CN" sz="1400"/>
              <a:pPr>
                <a:spcBef>
                  <a:spcPct val="0"/>
                </a:spcBef>
                <a:buClrTx/>
                <a:buSzTx/>
                <a:buFontTx/>
                <a:buNone/>
              </a:pPr>
              <a:t>25</a:t>
            </a:fld>
            <a:endParaRPr lang="en-US" altLang="zh-CN" sz="1400"/>
          </a:p>
        </p:txBody>
      </p:sp>
      <p:sp>
        <p:nvSpPr>
          <p:cNvPr id="29699" name="Rectangle 2"/>
          <p:cNvSpPr>
            <a:spLocks noGrp="1" noChangeArrowheads="1"/>
          </p:cNvSpPr>
          <p:nvPr>
            <p:ph type="title"/>
          </p:nvPr>
        </p:nvSpPr>
        <p:spPr/>
        <p:txBody>
          <a:bodyPr/>
          <a:lstStyle/>
          <a:p>
            <a:pPr eaLnBrk="1" hangingPunct="1"/>
            <a:r>
              <a:rPr lang="zh-CN" altLang="en-US" smtClean="0"/>
              <a:t>链路状态：可靠扩散</a:t>
            </a:r>
          </a:p>
        </p:txBody>
      </p:sp>
      <p:sp>
        <p:nvSpPr>
          <p:cNvPr id="29700" name="Rectangle 3"/>
          <p:cNvSpPr>
            <a:spLocks noGrp="1" noChangeArrowheads="1"/>
          </p:cNvSpPr>
          <p:nvPr>
            <p:ph type="body" idx="1"/>
          </p:nvPr>
        </p:nvSpPr>
        <p:spPr>
          <a:xfrm>
            <a:off x="179388" y="2017713"/>
            <a:ext cx="8775700" cy="4114800"/>
          </a:xfrm>
        </p:spPr>
        <p:txBody>
          <a:bodyPr/>
          <a:lstStyle/>
          <a:p>
            <a:pPr eaLnBrk="1" hangingPunct="1"/>
            <a:r>
              <a:rPr lang="zh-CN" altLang="en-US" sz="2800" b="1" smtClean="0"/>
              <a:t>可靠扩散或者泛洪（</a:t>
            </a:r>
            <a:r>
              <a:rPr lang="en-US" altLang="zh-CN" sz="2800" b="1" smtClean="0"/>
              <a:t>Reliable Flooding</a:t>
            </a:r>
            <a:r>
              <a:rPr lang="zh-CN" altLang="en-US" sz="2800" b="1" smtClean="0"/>
              <a:t>）</a:t>
            </a:r>
          </a:p>
          <a:p>
            <a:pPr lvl="1" eaLnBrk="1" hangingPunct="1"/>
            <a:r>
              <a:rPr lang="zh-CN" altLang="en-US" sz="2400" b="1" smtClean="0"/>
              <a:t>节点创建</a:t>
            </a:r>
            <a:r>
              <a:rPr lang="en-US" altLang="zh-CN" sz="2400" b="1" smtClean="0"/>
              <a:t>LSP</a:t>
            </a:r>
          </a:p>
          <a:p>
            <a:pPr lvl="1" eaLnBrk="1" hangingPunct="1"/>
            <a:r>
              <a:rPr lang="zh-CN" altLang="en-US" sz="2400" b="1" smtClean="0"/>
              <a:t>节点沿着所有与其直接相连的链路将</a:t>
            </a:r>
            <a:r>
              <a:rPr lang="en-US" altLang="zh-CN" sz="2400" b="1" smtClean="0"/>
              <a:t>LSP</a:t>
            </a:r>
            <a:r>
              <a:rPr lang="zh-CN" altLang="en-US" sz="2400" b="1" smtClean="0"/>
              <a:t>发送出去，接收到</a:t>
            </a:r>
            <a:r>
              <a:rPr lang="en-US" altLang="zh-CN" sz="2400" b="1" smtClean="0"/>
              <a:t>LSP</a:t>
            </a:r>
            <a:r>
              <a:rPr lang="zh-CN" altLang="en-US" sz="2400" b="1" smtClean="0"/>
              <a:t>的每个节点再沿着除接收链路以外的所有其它与它相连的链路转发出去，这个过程一直继续，直到</a:t>
            </a:r>
            <a:r>
              <a:rPr lang="en-US" altLang="zh-CN" sz="2400" b="1" smtClean="0"/>
              <a:t>LSP</a:t>
            </a:r>
            <a:r>
              <a:rPr lang="zh-CN" altLang="en-US" sz="2400" b="1" smtClean="0"/>
              <a:t>到达网络中的所有节点</a:t>
            </a:r>
          </a:p>
          <a:p>
            <a:pPr lvl="1" eaLnBrk="1" hangingPunct="1"/>
            <a:r>
              <a:rPr lang="zh-CN" altLang="en-US" sz="2400" b="1" smtClean="0"/>
              <a:t>相邻路由器之间的</a:t>
            </a:r>
            <a:r>
              <a:rPr lang="en-US" altLang="zh-CN" sz="2400" b="1" smtClean="0"/>
              <a:t>LSP</a:t>
            </a:r>
            <a:r>
              <a:rPr lang="zh-CN" altLang="en-US" sz="2400" b="1" smtClean="0"/>
              <a:t>传递使用确认和重传机制来保证可靠性</a:t>
            </a:r>
            <a:endParaRPr lang="zh-CN" altLang="en-US"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D4327FD-DFD2-48F3-B0B0-C9191289E7E4}" type="slidenum">
              <a:rPr lang="en-US" altLang="zh-CN" sz="1400"/>
              <a:pPr>
                <a:spcBef>
                  <a:spcPct val="0"/>
                </a:spcBef>
                <a:buClrTx/>
                <a:buSzTx/>
                <a:buFontTx/>
                <a:buNone/>
              </a:pPr>
              <a:t>26</a:t>
            </a:fld>
            <a:endParaRPr lang="en-US" altLang="zh-CN" sz="1400"/>
          </a:p>
        </p:txBody>
      </p:sp>
      <p:sp>
        <p:nvSpPr>
          <p:cNvPr id="3072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24" name="Rectangle 3"/>
          <p:cNvSpPr>
            <a:spLocks noChangeArrowheads="1"/>
          </p:cNvSpPr>
          <p:nvPr/>
        </p:nvSpPr>
        <p:spPr bwMode="auto">
          <a:xfrm>
            <a:off x="3276600" y="44450"/>
            <a:ext cx="230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LSP</a:t>
            </a:r>
            <a:r>
              <a:rPr lang="zh-CN" altLang="en-US" sz="2400" b="1">
                <a:latin typeface="Arial" panose="020B0604020202020204" pitchFamily="34" charset="0"/>
              </a:rPr>
              <a:t>的扩散过程</a:t>
            </a:r>
          </a:p>
        </p:txBody>
      </p:sp>
      <p:grpSp>
        <p:nvGrpSpPr>
          <p:cNvPr id="30725" name="Group 9"/>
          <p:cNvGrpSpPr>
            <a:grpSpLocks/>
          </p:cNvGrpSpPr>
          <p:nvPr/>
        </p:nvGrpSpPr>
        <p:grpSpPr bwMode="auto">
          <a:xfrm>
            <a:off x="1511300" y="333375"/>
            <a:ext cx="6661150" cy="4392613"/>
            <a:chOff x="975" y="1344"/>
            <a:chExt cx="3081" cy="1905"/>
          </a:xfrm>
        </p:grpSpPr>
        <p:graphicFrame>
          <p:nvGraphicFramePr>
            <p:cNvPr id="30727" name="Object 5"/>
            <p:cNvGraphicFramePr>
              <a:graphicFrameLocks noChangeAspect="1"/>
            </p:cNvGraphicFramePr>
            <p:nvPr/>
          </p:nvGraphicFramePr>
          <p:xfrm>
            <a:off x="975" y="1344"/>
            <a:ext cx="1380" cy="897"/>
          </p:xfrm>
          <a:graphic>
            <a:graphicData uri="http://schemas.openxmlformats.org/presentationml/2006/ole">
              <mc:AlternateContent xmlns:mc="http://schemas.openxmlformats.org/markup-compatibility/2006">
                <mc:Choice xmlns:v="urn:schemas-microsoft-com:vml" Requires="v">
                  <p:oleObj spid="_x0000_s31295" name="Visio" r:id="rId3" imgW="2191512" imgH="1424026" progId="Visio.Drawing.11">
                    <p:embed/>
                  </p:oleObj>
                </mc:Choice>
                <mc:Fallback>
                  <p:oleObj name="Visio" r:id="rId3" imgW="2191512" imgH="142402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344"/>
                          <a:ext cx="1380" cy="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6"/>
            <p:cNvGraphicFramePr>
              <a:graphicFrameLocks noChangeAspect="1"/>
            </p:cNvGraphicFramePr>
            <p:nvPr/>
          </p:nvGraphicFramePr>
          <p:xfrm>
            <a:off x="2744" y="1389"/>
            <a:ext cx="1267" cy="829"/>
          </p:xfrm>
          <a:graphic>
            <a:graphicData uri="http://schemas.openxmlformats.org/presentationml/2006/ole">
              <mc:AlternateContent xmlns:mc="http://schemas.openxmlformats.org/markup-compatibility/2006">
                <mc:Choice xmlns:v="urn:schemas-microsoft-com:vml" Requires="v">
                  <p:oleObj spid="_x0000_s31296" name="Visio" r:id="rId5" imgW="2011680" imgH="1316126" progId="Visio.Drawing.11">
                    <p:embed/>
                  </p:oleObj>
                </mc:Choice>
                <mc:Fallback>
                  <p:oleObj name="Visio" r:id="rId5" imgW="2011680" imgH="1316126"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4" y="1389"/>
                          <a:ext cx="1267"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9" name="Object 7"/>
            <p:cNvGraphicFramePr>
              <a:graphicFrameLocks noChangeAspect="1"/>
            </p:cNvGraphicFramePr>
            <p:nvPr/>
          </p:nvGraphicFramePr>
          <p:xfrm>
            <a:off x="1066" y="2420"/>
            <a:ext cx="1267" cy="829"/>
          </p:xfrm>
          <a:graphic>
            <a:graphicData uri="http://schemas.openxmlformats.org/presentationml/2006/ole">
              <mc:AlternateContent xmlns:mc="http://schemas.openxmlformats.org/markup-compatibility/2006">
                <mc:Choice xmlns:v="urn:schemas-microsoft-com:vml" Requires="v">
                  <p:oleObj spid="_x0000_s31297" name="Visio" r:id="rId7" imgW="2011680" imgH="1316126" progId="Visio.Drawing.11">
                    <p:embed/>
                  </p:oleObj>
                </mc:Choice>
                <mc:Fallback>
                  <p:oleObj name="Visio" r:id="rId7" imgW="2011680" imgH="1316126" progId="Visio.Drawing.11">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 y="2420"/>
                          <a:ext cx="1267"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0" name="Object 8"/>
            <p:cNvGraphicFramePr>
              <a:graphicFrameLocks noChangeAspect="1"/>
            </p:cNvGraphicFramePr>
            <p:nvPr/>
          </p:nvGraphicFramePr>
          <p:xfrm>
            <a:off x="2789" y="2387"/>
            <a:ext cx="1267" cy="829"/>
          </p:xfrm>
          <a:graphic>
            <a:graphicData uri="http://schemas.openxmlformats.org/presentationml/2006/ole">
              <mc:AlternateContent xmlns:mc="http://schemas.openxmlformats.org/markup-compatibility/2006">
                <mc:Choice xmlns:v="urn:schemas-microsoft-com:vml" Requires="v">
                  <p:oleObj spid="_x0000_s31298" name="Visio" r:id="rId9" imgW="2011680" imgH="1316126" progId="Visio.Drawing.11">
                    <p:embed/>
                  </p:oleObj>
                </mc:Choice>
                <mc:Fallback>
                  <p:oleObj name="Visio" r:id="rId9" imgW="2011680" imgH="1316126" progId="Visio.Drawing.11">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 y="2387"/>
                          <a:ext cx="1267"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26" name="Rectangle 12"/>
          <p:cNvSpPr>
            <a:spLocks noChangeArrowheads="1"/>
          </p:cNvSpPr>
          <p:nvPr/>
        </p:nvSpPr>
        <p:spPr bwMode="auto">
          <a:xfrm>
            <a:off x="288230" y="5013325"/>
            <a:ext cx="8604250" cy="1655763"/>
          </a:xfrm>
          <a:prstGeom prst="rect">
            <a:avLst/>
          </a:prstGeom>
          <a:solidFill>
            <a:schemeClr val="bg1"/>
          </a:solidFill>
          <a:ln w="9525" algn="ctr">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dirty="0">
                <a:latin typeface="Arial" panose="020B0604020202020204" pitchFamily="34" charset="0"/>
              </a:rPr>
              <a:t>LSP</a:t>
            </a:r>
            <a:r>
              <a:rPr lang="zh-CN" altLang="en-US" sz="2000" b="1" dirty="0">
                <a:latin typeface="Arial" panose="020B0604020202020204" pitchFamily="34" charset="0"/>
              </a:rPr>
              <a:t>组成：</a:t>
            </a:r>
          </a:p>
          <a:p>
            <a:pPr eaLnBrk="1" hangingPunct="1">
              <a:spcBef>
                <a:spcPct val="0"/>
              </a:spcBef>
              <a:buClrTx/>
              <a:buSzTx/>
              <a:buFontTx/>
              <a:buNone/>
            </a:pPr>
            <a:r>
              <a:rPr lang="en-US" altLang="zh-CN" sz="2000" b="1" dirty="0">
                <a:latin typeface="Arial" panose="020B0604020202020204" pitchFamily="34" charset="0"/>
              </a:rPr>
              <a:t>1) </a:t>
            </a:r>
            <a:r>
              <a:rPr lang="zh-CN" altLang="en-US" sz="2000" b="1" dirty="0">
                <a:latin typeface="Arial" panose="020B0604020202020204" pitchFamily="34" charset="0"/>
              </a:rPr>
              <a:t>创建该</a:t>
            </a:r>
            <a:r>
              <a:rPr lang="en-US" altLang="zh-CN" sz="2000" b="1" dirty="0">
                <a:latin typeface="Arial" panose="020B0604020202020204" pitchFamily="34" charset="0"/>
              </a:rPr>
              <a:t>LSP</a:t>
            </a:r>
            <a:r>
              <a:rPr lang="zh-CN" altLang="en-US" sz="2000" b="1" dirty="0">
                <a:latin typeface="Arial" panose="020B0604020202020204" pitchFamily="34" charset="0"/>
              </a:rPr>
              <a:t>的节点标识</a:t>
            </a:r>
            <a:r>
              <a:rPr lang="en-US" altLang="zh-CN" sz="2000" b="1" dirty="0">
                <a:latin typeface="Arial" panose="020B0604020202020204" pitchFamily="34" charset="0"/>
              </a:rPr>
              <a:t>ID</a:t>
            </a:r>
          </a:p>
          <a:p>
            <a:pPr eaLnBrk="1" hangingPunct="1">
              <a:spcBef>
                <a:spcPct val="0"/>
              </a:spcBef>
              <a:buClrTx/>
              <a:buSzTx/>
              <a:buFontTx/>
              <a:buNone/>
            </a:pPr>
            <a:r>
              <a:rPr lang="en-US" altLang="zh-CN" sz="2000" b="1" dirty="0">
                <a:latin typeface="Arial" panose="020B0604020202020204" pitchFamily="34" charset="0"/>
              </a:rPr>
              <a:t>2) </a:t>
            </a:r>
            <a:r>
              <a:rPr lang="zh-CN" altLang="en-US" sz="2000" b="1" dirty="0">
                <a:latin typeface="Arial" panose="020B0604020202020204" pitchFamily="34" charset="0"/>
              </a:rPr>
              <a:t>与该节点直接相邻的节点列表，包括到这些相邻节点的</a:t>
            </a:r>
            <a:r>
              <a:rPr lang="zh-CN" altLang="en-US" sz="2000" b="1" dirty="0" smtClean="0">
                <a:latin typeface="Arial" panose="020B0604020202020204" pitchFamily="34" charset="0"/>
              </a:rPr>
              <a:t>链路状态（开销）</a:t>
            </a:r>
            <a:endParaRPr lang="zh-CN" altLang="en-US" sz="2000" b="1" dirty="0">
              <a:latin typeface="Arial" panose="020B0604020202020204" pitchFamily="34" charset="0"/>
            </a:endParaRPr>
          </a:p>
          <a:p>
            <a:pPr eaLnBrk="1" hangingPunct="1">
              <a:spcBef>
                <a:spcPct val="0"/>
              </a:spcBef>
              <a:buClrTx/>
              <a:buSzTx/>
              <a:buFontTx/>
              <a:buNone/>
            </a:pPr>
            <a:r>
              <a:rPr lang="en-US" altLang="zh-CN" sz="2000" b="1" dirty="0">
                <a:latin typeface="Arial" panose="020B0604020202020204" pitchFamily="34" charset="0"/>
              </a:rPr>
              <a:t>3) </a:t>
            </a:r>
            <a:r>
              <a:rPr lang="zh-CN" altLang="en-US" sz="2000" b="1" dirty="0">
                <a:latin typeface="Arial" panose="020B0604020202020204" pitchFamily="34" charset="0"/>
              </a:rPr>
              <a:t>一个序列号</a:t>
            </a:r>
          </a:p>
          <a:p>
            <a:pPr eaLnBrk="1" hangingPunct="1">
              <a:spcBef>
                <a:spcPct val="0"/>
              </a:spcBef>
              <a:buClrTx/>
              <a:buSzTx/>
              <a:buFontTx/>
              <a:buNone/>
            </a:pPr>
            <a:r>
              <a:rPr lang="en-US" altLang="zh-CN" sz="2000" b="1" dirty="0">
                <a:latin typeface="Arial" panose="020B0604020202020204" pitchFamily="34" charset="0"/>
              </a:rPr>
              <a:t>4) </a:t>
            </a:r>
            <a:r>
              <a:rPr lang="zh-CN" altLang="en-US" sz="2000" b="1" dirty="0">
                <a:latin typeface="Arial" panose="020B0604020202020204" pitchFamily="34" charset="0"/>
              </a:rPr>
              <a:t>这个分组的生存期（</a:t>
            </a:r>
            <a:r>
              <a:rPr lang="en-US" altLang="zh-CN" sz="2000" b="1" dirty="0">
                <a:latin typeface="Arial" panose="020B0604020202020204" pitchFamily="34" charset="0"/>
              </a:rPr>
              <a:t>TTL</a:t>
            </a:r>
            <a:r>
              <a:rPr lang="zh-CN" altLang="en-US" sz="2000" b="1" dirty="0">
                <a:latin typeface="Arial" panose="020B0604020202020204" pitchFamily="34"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EA4B22C-4EB2-491C-8F70-DD9855AD0176}" type="slidenum">
              <a:rPr lang="en-US" altLang="zh-CN" sz="1400"/>
              <a:pPr>
                <a:spcBef>
                  <a:spcPct val="0"/>
                </a:spcBef>
                <a:buClrTx/>
                <a:buSzTx/>
                <a:buFontTx/>
                <a:buNone/>
              </a:pPr>
              <a:t>27</a:t>
            </a:fld>
            <a:endParaRPr lang="en-US" altLang="zh-CN" sz="1400"/>
          </a:p>
        </p:txBody>
      </p:sp>
      <p:sp>
        <p:nvSpPr>
          <p:cNvPr id="31747" name="Rectangle 2"/>
          <p:cNvSpPr>
            <a:spLocks noGrp="1" noChangeArrowheads="1"/>
          </p:cNvSpPr>
          <p:nvPr>
            <p:ph type="title"/>
          </p:nvPr>
        </p:nvSpPr>
        <p:spPr/>
        <p:txBody>
          <a:bodyPr/>
          <a:lstStyle/>
          <a:p>
            <a:pPr eaLnBrk="1" hangingPunct="1"/>
            <a:r>
              <a:rPr lang="zh-CN" altLang="en-US" smtClean="0"/>
              <a:t>链路状态：可靠扩散</a:t>
            </a:r>
          </a:p>
        </p:txBody>
      </p:sp>
      <p:sp>
        <p:nvSpPr>
          <p:cNvPr id="31748" name="Rectangle 3"/>
          <p:cNvSpPr>
            <a:spLocks noGrp="1" noChangeArrowheads="1"/>
          </p:cNvSpPr>
          <p:nvPr>
            <p:ph type="body" idx="1"/>
          </p:nvPr>
        </p:nvSpPr>
        <p:spPr>
          <a:xfrm>
            <a:off x="250825" y="1916113"/>
            <a:ext cx="8704263" cy="4840287"/>
          </a:xfrm>
        </p:spPr>
        <p:txBody>
          <a:bodyPr/>
          <a:lstStyle/>
          <a:p>
            <a:pPr eaLnBrk="1" hangingPunct="1">
              <a:lnSpc>
                <a:spcPct val="90000"/>
              </a:lnSpc>
            </a:pPr>
            <a:r>
              <a:rPr lang="en-US" altLang="zh-CN" sz="2400" b="1" smtClean="0"/>
              <a:t>LSP</a:t>
            </a:r>
            <a:r>
              <a:rPr lang="zh-CN" altLang="en-US" sz="2400" b="1" smtClean="0"/>
              <a:t>的产生</a:t>
            </a:r>
          </a:p>
          <a:p>
            <a:pPr lvl="1" eaLnBrk="1" hangingPunct="1">
              <a:lnSpc>
                <a:spcPct val="90000"/>
              </a:lnSpc>
            </a:pPr>
            <a:r>
              <a:rPr lang="zh-CN" altLang="en-US" sz="2000" b="1" smtClean="0"/>
              <a:t>周期性公告</a:t>
            </a:r>
          </a:p>
          <a:p>
            <a:pPr lvl="1" eaLnBrk="1" hangingPunct="1">
              <a:lnSpc>
                <a:spcPct val="90000"/>
              </a:lnSpc>
            </a:pPr>
            <a:r>
              <a:rPr lang="zh-CN" altLang="en-US" sz="2000" b="1" smtClean="0"/>
              <a:t>拓扑结构变化，这也就意味着一个与节点直接相连的链路或者邻居出现故障</a:t>
            </a:r>
          </a:p>
          <a:p>
            <a:pPr lvl="2" eaLnBrk="1" hangingPunct="1">
              <a:lnSpc>
                <a:spcPct val="90000"/>
              </a:lnSpc>
            </a:pPr>
            <a:r>
              <a:rPr lang="zh-CN" altLang="en-US" sz="1800" b="1" smtClean="0"/>
              <a:t>链路故障发现：链路层协议发现</a:t>
            </a:r>
          </a:p>
          <a:p>
            <a:pPr lvl="2" eaLnBrk="1" hangingPunct="1">
              <a:lnSpc>
                <a:spcPct val="90000"/>
              </a:lnSpc>
            </a:pPr>
            <a:r>
              <a:rPr lang="zh-CN" altLang="en-US" sz="1800" b="1" smtClean="0"/>
              <a:t>邻居故障发现：周期性的</a:t>
            </a:r>
            <a:r>
              <a:rPr lang="zh-CN" altLang="en-US" sz="1800" b="1" smtClean="0">
                <a:latin typeface="Arial" panose="020B0604020202020204" pitchFamily="34" charset="0"/>
              </a:rPr>
              <a:t>“</a:t>
            </a:r>
            <a:r>
              <a:rPr lang="en-US" altLang="zh-CN" sz="1800" b="1" smtClean="0"/>
              <a:t>hello</a:t>
            </a:r>
            <a:r>
              <a:rPr lang="en-US" altLang="zh-CN" sz="1800" b="1" smtClean="0">
                <a:latin typeface="Arial" panose="020B0604020202020204" pitchFamily="34" charset="0"/>
              </a:rPr>
              <a:t>”</a:t>
            </a:r>
            <a:r>
              <a:rPr lang="zh-CN" altLang="en-US" sz="1800" b="1" smtClean="0"/>
              <a:t>分组发现</a:t>
            </a:r>
          </a:p>
          <a:p>
            <a:pPr eaLnBrk="1" hangingPunct="1">
              <a:lnSpc>
                <a:spcPct val="90000"/>
              </a:lnSpc>
            </a:pPr>
            <a:r>
              <a:rPr lang="en-US" altLang="zh-CN" sz="2400" b="1" smtClean="0"/>
              <a:t>LSP</a:t>
            </a:r>
            <a:r>
              <a:rPr lang="zh-CN" altLang="en-US" sz="2400" b="1" smtClean="0"/>
              <a:t>更新</a:t>
            </a:r>
          </a:p>
          <a:p>
            <a:pPr lvl="1" eaLnBrk="1" hangingPunct="1">
              <a:lnSpc>
                <a:spcPct val="90000"/>
              </a:lnSpc>
            </a:pPr>
            <a:r>
              <a:rPr lang="en-US" altLang="zh-CN" sz="2000" b="1" smtClean="0"/>
              <a:t>LSP</a:t>
            </a:r>
            <a:r>
              <a:rPr lang="zh-CN" altLang="en-US" sz="2000" b="1" smtClean="0"/>
              <a:t>携带序列号，节点每产生一个新的</a:t>
            </a:r>
            <a:r>
              <a:rPr lang="en-US" altLang="zh-CN" sz="2000" b="1" smtClean="0"/>
              <a:t>LSP</a:t>
            </a:r>
            <a:r>
              <a:rPr lang="zh-CN" altLang="en-US" sz="2000" b="1" smtClean="0"/>
              <a:t>，就将序列号加</a:t>
            </a:r>
            <a:r>
              <a:rPr lang="en-US" altLang="zh-CN" sz="2000" b="1" smtClean="0"/>
              <a:t>1</a:t>
            </a:r>
            <a:r>
              <a:rPr lang="zh-CN" altLang="en-US" sz="2000" b="1" smtClean="0"/>
              <a:t>，在节点上，序列号大的</a:t>
            </a:r>
            <a:r>
              <a:rPr lang="en-US" altLang="zh-CN" sz="2000" b="1" smtClean="0"/>
              <a:t>LSP</a:t>
            </a:r>
            <a:r>
              <a:rPr lang="zh-CN" altLang="en-US" sz="2000" b="1" smtClean="0"/>
              <a:t>将替换序列号小的</a:t>
            </a:r>
            <a:r>
              <a:rPr lang="en-US" altLang="zh-CN" sz="2000" b="1" smtClean="0"/>
              <a:t>LSP</a:t>
            </a:r>
          </a:p>
          <a:p>
            <a:pPr lvl="1" eaLnBrk="1" hangingPunct="1">
              <a:lnSpc>
                <a:spcPct val="90000"/>
              </a:lnSpc>
            </a:pPr>
            <a:r>
              <a:rPr lang="en-US" altLang="zh-CN" sz="2000" b="1" smtClean="0"/>
              <a:t>LSP</a:t>
            </a:r>
            <a:r>
              <a:rPr lang="zh-CN" altLang="en-US" sz="2000" b="1" smtClean="0"/>
              <a:t>携带生存期（</a:t>
            </a:r>
            <a:r>
              <a:rPr lang="en-US" altLang="zh-CN" sz="2000" b="1" smtClean="0"/>
              <a:t>TTL</a:t>
            </a:r>
            <a:r>
              <a:rPr lang="zh-CN" altLang="en-US" sz="2000" b="1" smtClean="0"/>
              <a:t>），每个节点在将接收到的</a:t>
            </a:r>
            <a:r>
              <a:rPr lang="en-US" altLang="zh-CN" sz="2000" b="1" smtClean="0"/>
              <a:t>LSP</a:t>
            </a:r>
            <a:r>
              <a:rPr lang="zh-CN" altLang="en-US" sz="2000" b="1" smtClean="0"/>
              <a:t>扩散到其它节点之前，对其</a:t>
            </a:r>
            <a:r>
              <a:rPr lang="en-US" altLang="zh-CN" sz="2000" b="1" smtClean="0"/>
              <a:t>TTL</a:t>
            </a:r>
            <a:r>
              <a:rPr lang="zh-CN" altLang="en-US" sz="2000" b="1" smtClean="0"/>
              <a:t>减</a:t>
            </a:r>
            <a:r>
              <a:rPr lang="en-US" altLang="zh-CN" sz="2000" b="1" smtClean="0"/>
              <a:t>1 </a:t>
            </a:r>
            <a:r>
              <a:rPr lang="zh-CN" altLang="en-US" sz="2000" b="1" smtClean="0"/>
              <a:t>。当</a:t>
            </a:r>
            <a:r>
              <a:rPr lang="en-US" altLang="zh-CN" sz="2000" b="1" smtClean="0"/>
              <a:t>TTL</a:t>
            </a:r>
            <a:r>
              <a:rPr lang="zh-CN" altLang="en-US" sz="2000" b="1" smtClean="0"/>
              <a:t>为</a:t>
            </a:r>
            <a:r>
              <a:rPr lang="en-US" altLang="zh-CN" sz="2000" b="1" smtClean="0"/>
              <a:t>0</a:t>
            </a:r>
            <a:r>
              <a:rPr lang="zh-CN" altLang="en-US" sz="2000" b="1" smtClean="0"/>
              <a:t>被网络中所有节点看作是删除该</a:t>
            </a:r>
            <a:r>
              <a:rPr lang="en-US" altLang="zh-CN" sz="2000" b="1" smtClean="0"/>
              <a:t>LSP</a:t>
            </a:r>
            <a:r>
              <a:rPr lang="zh-CN" altLang="en-US" sz="2000" b="1" smtClean="0"/>
              <a:t>的信号</a:t>
            </a:r>
          </a:p>
          <a:p>
            <a:pPr eaLnBrk="1" hangingPunct="1">
              <a:lnSpc>
                <a:spcPct val="90000"/>
              </a:lnSpc>
            </a:pPr>
            <a:r>
              <a:rPr lang="en-US" altLang="zh-CN" sz="2400" b="1" smtClean="0"/>
              <a:t>LSP</a:t>
            </a:r>
            <a:r>
              <a:rPr lang="zh-CN" altLang="en-US" sz="2400" b="1" smtClean="0"/>
              <a:t>开销</a:t>
            </a:r>
          </a:p>
          <a:p>
            <a:pPr lvl="1" eaLnBrk="1" hangingPunct="1">
              <a:lnSpc>
                <a:spcPct val="90000"/>
              </a:lnSpc>
            </a:pPr>
            <a:r>
              <a:rPr lang="zh-CN" altLang="en-US" sz="2000" b="1" smtClean="0"/>
              <a:t>设置大的周期性公告间隔，通常几个小时</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DB7F277-EFAE-456C-9B4D-9135B3375E53}" type="slidenum">
              <a:rPr lang="en-US" altLang="zh-CN" sz="1400"/>
              <a:pPr>
                <a:spcBef>
                  <a:spcPct val="0"/>
                </a:spcBef>
                <a:buClrTx/>
                <a:buSzTx/>
                <a:buFontTx/>
                <a:buNone/>
              </a:pPr>
              <a:t>28</a:t>
            </a:fld>
            <a:endParaRPr lang="en-US" altLang="zh-CN" sz="1400"/>
          </a:p>
        </p:txBody>
      </p:sp>
      <p:sp>
        <p:nvSpPr>
          <p:cNvPr id="32771" name="Rectangle 2"/>
          <p:cNvSpPr>
            <a:spLocks noGrp="1" noChangeArrowheads="1"/>
          </p:cNvSpPr>
          <p:nvPr>
            <p:ph type="title"/>
          </p:nvPr>
        </p:nvSpPr>
        <p:spPr/>
        <p:txBody>
          <a:bodyPr/>
          <a:lstStyle/>
          <a:p>
            <a:pPr eaLnBrk="1" hangingPunct="1"/>
            <a:r>
              <a:rPr lang="zh-CN" altLang="en-US" smtClean="0"/>
              <a:t>链路状态：路由计算</a:t>
            </a:r>
          </a:p>
        </p:txBody>
      </p:sp>
      <p:sp>
        <p:nvSpPr>
          <p:cNvPr id="32772" name="Rectangle 3"/>
          <p:cNvSpPr>
            <a:spLocks noGrp="1" noChangeArrowheads="1"/>
          </p:cNvSpPr>
          <p:nvPr>
            <p:ph type="body" idx="1"/>
          </p:nvPr>
        </p:nvSpPr>
        <p:spPr>
          <a:xfrm>
            <a:off x="323850" y="2017713"/>
            <a:ext cx="8631238" cy="2851150"/>
          </a:xfrm>
        </p:spPr>
        <p:txBody>
          <a:bodyPr/>
          <a:lstStyle/>
          <a:p>
            <a:pPr eaLnBrk="1" hangingPunct="1"/>
            <a:r>
              <a:rPr lang="zh-CN" altLang="en-US" b="1" dirty="0" smtClean="0"/>
              <a:t>每个节点根据来自其它所有节点的</a:t>
            </a:r>
            <a:r>
              <a:rPr lang="en-US" altLang="zh-CN" b="1" dirty="0" smtClean="0"/>
              <a:t>LSP</a:t>
            </a:r>
            <a:r>
              <a:rPr lang="zh-CN" altLang="en-US" b="1" dirty="0" smtClean="0"/>
              <a:t>计算出完整的网络拓扑结构图</a:t>
            </a:r>
          </a:p>
          <a:p>
            <a:pPr eaLnBrk="1" hangingPunct="1"/>
            <a:r>
              <a:rPr lang="zh-CN" altLang="en-US" b="1" dirty="0" smtClean="0"/>
              <a:t>在网络拓扑结构图的基础上采用</a:t>
            </a:r>
            <a:r>
              <a:rPr lang="en-US" altLang="zh-CN" b="1" dirty="0" err="1" smtClean="0"/>
              <a:t>Dijkstra</a:t>
            </a:r>
            <a:r>
              <a:rPr lang="en-US" altLang="zh-CN" b="1" dirty="0" smtClean="0"/>
              <a:t> </a:t>
            </a:r>
            <a:r>
              <a:rPr lang="zh-CN" altLang="en-US" b="1" dirty="0" smtClean="0"/>
              <a:t>（最短路径）算法计算到每个目的节点的最短路径，即最佳路由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DB819F4-D36E-485E-89B2-50E32B3E34B8}" type="slidenum">
              <a:rPr lang="en-US" altLang="zh-CN" sz="1400"/>
              <a:pPr>
                <a:spcBef>
                  <a:spcPct val="0"/>
                </a:spcBef>
                <a:buClrTx/>
                <a:buSzTx/>
                <a:buFontTx/>
                <a:buNone/>
              </a:pPr>
              <a:t>29</a:t>
            </a:fld>
            <a:endParaRPr lang="en-US" altLang="zh-CN" sz="1400"/>
          </a:p>
        </p:txBody>
      </p:sp>
      <p:sp>
        <p:nvSpPr>
          <p:cNvPr id="3379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796" name="Rectangle 3"/>
          <p:cNvSpPr>
            <a:spLocks noChangeArrowheads="1"/>
          </p:cNvSpPr>
          <p:nvPr/>
        </p:nvSpPr>
        <p:spPr bwMode="auto">
          <a:xfrm>
            <a:off x="107504" y="44450"/>
            <a:ext cx="7614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dirty="0" err="1" smtClean="0">
                <a:latin typeface="Arial" panose="020B0604020202020204" pitchFamily="34" charset="0"/>
              </a:rPr>
              <a:t>Dijkstra</a:t>
            </a:r>
            <a:r>
              <a:rPr lang="en-US" altLang="zh-CN" sz="2400" b="1" dirty="0" smtClean="0">
                <a:latin typeface="Arial" panose="020B0604020202020204" pitchFamily="34" charset="0"/>
              </a:rPr>
              <a:t>(</a:t>
            </a:r>
            <a:r>
              <a:rPr lang="en-US" altLang="zh-CN" sz="2400" dirty="0" smtClean="0">
                <a:hlinkClick r:id="rId4" tooltip="Help:IPA for Dutch"/>
              </a:rPr>
              <a:t>[</a:t>
            </a:r>
            <a:r>
              <a:rPr lang="en-US" altLang="zh-CN" sz="2400" dirty="0" err="1" smtClean="0">
                <a:hlinkClick r:id="rId4" tooltip="Help:IPA for Dutch"/>
              </a:rPr>
              <a:t>dikstrɑ</a:t>
            </a:r>
            <a:r>
              <a:rPr lang="en-US" altLang="zh-CN" sz="2400" dirty="0" smtClean="0">
                <a:hlinkClick r:id="rId4" tooltip="Help:IPA for Dutch"/>
              </a:rPr>
              <a:t>]</a:t>
            </a:r>
            <a:r>
              <a:rPr lang="zh-CN" altLang="en-US" sz="2400" dirty="0"/>
              <a:t>，</a:t>
            </a:r>
            <a:r>
              <a:rPr lang="zh-CN" altLang="en-US" sz="2400" b="1" dirty="0"/>
              <a:t>迪杰斯特拉</a:t>
            </a:r>
            <a:r>
              <a:rPr lang="en-US" altLang="zh-CN" sz="2400" b="1" dirty="0" smtClean="0">
                <a:latin typeface="Arial" panose="020B0604020202020204" pitchFamily="34" charset="0"/>
              </a:rPr>
              <a:t>)</a:t>
            </a:r>
            <a:r>
              <a:rPr lang="zh-CN" altLang="en-US" sz="2400" b="1" dirty="0" smtClean="0">
                <a:latin typeface="Arial" panose="020B0604020202020204" pitchFamily="34" charset="0"/>
              </a:rPr>
              <a:t>（</a:t>
            </a:r>
            <a:r>
              <a:rPr lang="zh-CN" altLang="en-US" sz="2400" b="1" dirty="0">
                <a:latin typeface="Arial" panose="020B0604020202020204" pitchFamily="34" charset="0"/>
              </a:rPr>
              <a:t>最短路径）算法过程</a:t>
            </a:r>
          </a:p>
        </p:txBody>
      </p:sp>
      <p:sp>
        <p:nvSpPr>
          <p:cNvPr id="33797"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dirty="0">
                <a:latin typeface="Arial" panose="020B0604020202020204" pitchFamily="34" charset="0"/>
              </a:rPr>
              <a:t>试探表（</a:t>
            </a:r>
            <a:r>
              <a:rPr lang="en-US" altLang="zh-CN" sz="1800" b="1" dirty="0">
                <a:latin typeface="Arial" panose="020B0604020202020204" pitchFamily="34" charset="0"/>
              </a:rPr>
              <a:t>Tentative</a:t>
            </a:r>
            <a:r>
              <a:rPr lang="zh-CN" altLang="en-US" sz="1800" b="1" dirty="0">
                <a:latin typeface="Arial" panose="020B0604020202020204" pitchFamily="34" charset="0"/>
              </a:rPr>
              <a:t>）和证实表（</a:t>
            </a:r>
            <a:r>
              <a:rPr lang="en-US" altLang="zh-CN" sz="1800" b="1" dirty="0">
                <a:latin typeface="Arial" panose="020B0604020202020204" pitchFamily="34" charset="0"/>
              </a:rPr>
              <a:t>Confirmed</a:t>
            </a:r>
            <a:r>
              <a:rPr lang="zh-CN" altLang="en-US" sz="1800" b="1" dirty="0">
                <a:latin typeface="Arial" panose="020B0604020202020204" pitchFamily="34" charset="0"/>
              </a:rPr>
              <a:t>）：每条记录的格式为</a:t>
            </a:r>
            <a:r>
              <a:rPr lang="en-US" altLang="zh-CN" sz="1800" b="1" dirty="0">
                <a:latin typeface="Arial" panose="020B0604020202020204" pitchFamily="34" charset="0"/>
              </a:rPr>
              <a:t>&lt;</a:t>
            </a:r>
            <a:r>
              <a:rPr lang="zh-CN" altLang="en-US" sz="1800" b="1" dirty="0">
                <a:latin typeface="Arial" panose="020B0604020202020204" pitchFamily="34" charset="0"/>
              </a:rPr>
              <a:t>目的，开销，下一跳</a:t>
            </a:r>
            <a:r>
              <a:rPr lang="en-US" altLang="zh-CN" sz="1800" b="1" dirty="0">
                <a:latin typeface="Arial" panose="020B0604020202020204" pitchFamily="34" charset="0"/>
              </a:rPr>
              <a:t>&gt;</a:t>
            </a:r>
            <a:r>
              <a:rPr lang="zh-CN" altLang="en-US" sz="1800" b="1" dirty="0">
                <a:latin typeface="Arial" panose="020B0604020202020204" pitchFamily="34" charset="0"/>
              </a:rPr>
              <a:t>，证实表即为到所有其它节点的最短路径</a:t>
            </a:r>
          </a:p>
        </p:txBody>
      </p:sp>
      <p:graphicFrame>
        <p:nvGraphicFramePr>
          <p:cNvPr id="33798"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3983" name="Visio" r:id="rId5" imgW="2374727" imgH="1402712" progId="Visio.Drawing.11">
                  <p:embed/>
                </p:oleObj>
              </mc:Choice>
              <mc:Fallback>
                <p:oleObj name="Visio" r:id="rId5" imgW="2374727" imgH="1402712" progId="Visio.Drawing.11">
                  <p:embed/>
                  <p:pic>
                    <p:nvPicPr>
                      <p:cNvPr id="0" name="Object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9" name="Rectangle 6"/>
          <p:cNvSpPr>
            <a:spLocks noChangeArrowheads="1"/>
          </p:cNvSpPr>
          <p:nvPr/>
        </p:nvSpPr>
        <p:spPr bwMode="auto">
          <a:xfrm>
            <a:off x="34925" y="2636838"/>
            <a:ext cx="826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1</a:t>
            </a:r>
            <a:r>
              <a:rPr lang="zh-CN" altLang="en-US" sz="1800" b="1">
                <a:latin typeface="Arial" panose="020B0604020202020204" pitchFamily="34" charset="0"/>
              </a:rPr>
              <a:t>）用我的节点（以下称</a:t>
            </a:r>
            <a:r>
              <a:rPr lang="zh-CN" altLang="en-US" sz="1800" b="1">
                <a:solidFill>
                  <a:schemeClr val="hlink"/>
                </a:solidFill>
                <a:latin typeface="Arial" panose="020B0604020202020204" pitchFamily="34" charset="0"/>
              </a:rPr>
              <a:t>本节点</a:t>
            </a:r>
            <a:r>
              <a:rPr lang="zh-CN" altLang="en-US" sz="1800" b="1">
                <a:latin typeface="Arial" panose="020B0604020202020204" pitchFamily="34" charset="0"/>
              </a:rPr>
              <a:t>）的一条记录初始化证实表，这条记录的开销为</a:t>
            </a:r>
            <a:r>
              <a:rPr lang="en-US" altLang="zh-CN" sz="1800" b="1">
                <a:latin typeface="Arial" panose="020B0604020202020204" pitchFamily="34" charset="0"/>
              </a:rPr>
              <a:t>0</a:t>
            </a:r>
          </a:p>
        </p:txBody>
      </p:sp>
      <p:sp>
        <p:nvSpPr>
          <p:cNvPr id="33800" name="Rectangle 7"/>
          <p:cNvSpPr>
            <a:spLocks noChangeArrowheads="1"/>
          </p:cNvSpPr>
          <p:nvPr/>
        </p:nvSpPr>
        <p:spPr bwMode="auto">
          <a:xfrm>
            <a:off x="107950" y="3860800"/>
            <a:ext cx="7235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2</a:t>
            </a:r>
            <a:r>
              <a:rPr lang="zh-CN" altLang="en-US" sz="1800" b="1">
                <a:latin typeface="Arial" panose="020B0604020202020204" pitchFamily="34" charset="0"/>
              </a:rPr>
              <a:t>）在前一步中加入证实表的那个节点，称为</a:t>
            </a:r>
            <a:r>
              <a:rPr lang="en-US" altLang="zh-CN" sz="1800" b="1">
                <a:latin typeface="Arial" panose="020B0604020202020204" pitchFamily="34" charset="0"/>
              </a:rPr>
              <a:t>Next</a:t>
            </a:r>
            <a:r>
              <a:rPr lang="zh-CN" altLang="en-US" sz="1800" b="1">
                <a:latin typeface="Arial" panose="020B0604020202020204" pitchFamily="34" charset="0"/>
              </a:rPr>
              <a:t>节点，选择它的</a:t>
            </a:r>
            <a:r>
              <a:rPr lang="en-US" altLang="zh-CN" sz="1800" b="1">
                <a:latin typeface="Arial" panose="020B0604020202020204" pitchFamily="34" charset="0"/>
              </a:rPr>
              <a:t>LSP</a:t>
            </a:r>
          </a:p>
        </p:txBody>
      </p:sp>
      <p:graphicFrame>
        <p:nvGraphicFramePr>
          <p:cNvPr id="218120" name="Group 8"/>
          <p:cNvGraphicFramePr>
            <a:graphicFrameLocks noGrp="1"/>
          </p:cNvGraphicFramePr>
          <p:nvPr/>
        </p:nvGraphicFramePr>
        <p:xfrm>
          <a:off x="179388" y="3068638"/>
          <a:ext cx="8713787" cy="715999"/>
        </p:xfrm>
        <a:graphic>
          <a:graphicData uri="http://schemas.openxmlformats.org/drawingml/2006/table">
            <a:tbl>
              <a:tblPr/>
              <a:tblGrid>
                <a:gridCol w="663575"/>
                <a:gridCol w="1470025"/>
                <a:gridCol w="1471612"/>
                <a:gridCol w="5108575"/>
              </a:tblGrid>
              <a:tr h="3807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35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是证实表中的唯一成员，所以观察它的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graphicFrame>
        <p:nvGraphicFramePr>
          <p:cNvPr id="218137" name="Group 25"/>
          <p:cNvGraphicFramePr>
            <a:graphicFrameLocks noGrp="1"/>
          </p:cNvGraphicFramePr>
          <p:nvPr/>
        </p:nvGraphicFramePr>
        <p:xfrm>
          <a:off x="179388" y="4292600"/>
          <a:ext cx="8713787" cy="1493837"/>
        </p:xfrm>
        <a:graphic>
          <a:graphicData uri="http://schemas.openxmlformats.org/drawingml/2006/table">
            <a:tbl>
              <a:tblPr/>
              <a:tblGrid>
                <a:gridCol w="584200"/>
                <a:gridCol w="1293812"/>
                <a:gridCol w="1295400"/>
                <a:gridCol w="5540375"/>
              </a:tblGrid>
              <a:tr h="5792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是证实表中的唯一成员，所以观察它的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表明，我们可以以开销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，比表任何其它的路径都好，因此把它加到试探表中，同理</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也加入</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7F01F58-B611-465D-8A7A-DE78131CE109}" type="slidenum">
              <a:rPr lang="en-US" altLang="zh-CN" sz="1400"/>
              <a:pPr>
                <a:spcBef>
                  <a:spcPct val="0"/>
                </a:spcBef>
                <a:buClrTx/>
                <a:buSzTx/>
                <a:buFontTx/>
                <a:buNone/>
              </a:pPr>
              <a:t>3</a:t>
            </a:fld>
            <a:endParaRPr lang="en-US" altLang="zh-CN" sz="1400"/>
          </a:p>
        </p:txBody>
      </p:sp>
      <p:sp>
        <p:nvSpPr>
          <p:cNvPr id="7171"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7172" name="Rectangle 4"/>
          <p:cNvSpPr>
            <a:spLocks noGrp="1" noChangeArrowheads="1"/>
          </p:cNvSpPr>
          <p:nvPr>
            <p:ph type="body" idx="1"/>
          </p:nvPr>
        </p:nvSpPr>
        <p:spPr/>
        <p:txBody>
          <a:bodyPr/>
          <a:lstStyle/>
          <a:p>
            <a:pPr eaLnBrk="1" hangingPunct="1"/>
            <a:r>
              <a:rPr lang="en-US" altLang="zh-CN" dirty="0" smtClean="0"/>
              <a:t>5.1 </a:t>
            </a:r>
            <a:r>
              <a:rPr lang="zh-CN" altLang="en-US" dirty="0" smtClean="0"/>
              <a:t>向传输层提供的服务</a:t>
            </a:r>
          </a:p>
          <a:p>
            <a:pPr eaLnBrk="1" hangingPunct="1"/>
            <a:r>
              <a:rPr lang="en-US" altLang="zh-CN" dirty="0" smtClean="0"/>
              <a:t>5.2 </a:t>
            </a:r>
            <a:r>
              <a:rPr lang="zh-CN" altLang="en-US" dirty="0" smtClean="0"/>
              <a:t>路由算法</a:t>
            </a:r>
          </a:p>
          <a:p>
            <a:pPr eaLnBrk="1" hangingPunct="1"/>
            <a:r>
              <a:rPr lang="en-US" altLang="zh-CN" dirty="0" smtClean="0"/>
              <a:t>5.3 </a:t>
            </a:r>
            <a:r>
              <a:rPr lang="zh-CN" altLang="en-US" dirty="0" smtClean="0"/>
              <a:t>服务质量</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2DB9858-5C7E-4939-BEB4-D512B8928F83}" type="slidenum">
              <a:rPr lang="en-US" altLang="zh-CN" sz="1400"/>
              <a:pPr>
                <a:spcBef>
                  <a:spcPct val="0"/>
                </a:spcBef>
                <a:buClrTx/>
                <a:buSzTx/>
                <a:buFontTx/>
                <a:buNone/>
              </a:pPr>
              <a:t>30</a:t>
            </a:fld>
            <a:endParaRPr lang="en-US" altLang="zh-CN" sz="1400"/>
          </a:p>
        </p:txBody>
      </p:sp>
      <p:sp>
        <p:nvSpPr>
          <p:cNvPr id="3481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4820" name="Rectangle 3"/>
          <p:cNvSpPr>
            <a:spLocks noChangeArrowheads="1"/>
          </p:cNvSpPr>
          <p:nvPr/>
        </p:nvSpPr>
        <p:spPr bwMode="auto">
          <a:xfrm>
            <a:off x="2700338" y="44450"/>
            <a:ext cx="436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Dijkstra</a:t>
            </a:r>
            <a:r>
              <a:rPr lang="zh-CN" altLang="en-US" sz="2400" b="1">
                <a:latin typeface="Arial" panose="020B0604020202020204" pitchFamily="34" charset="0"/>
              </a:rPr>
              <a:t>（最短路径）算法过程</a:t>
            </a:r>
          </a:p>
        </p:txBody>
      </p:sp>
      <p:sp>
        <p:nvSpPr>
          <p:cNvPr id="34821"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试探表（</a:t>
            </a:r>
            <a:r>
              <a:rPr lang="en-US" altLang="zh-CN" sz="1800" b="1">
                <a:latin typeface="Arial" panose="020B0604020202020204" pitchFamily="34" charset="0"/>
              </a:rPr>
              <a:t>Tentative</a:t>
            </a:r>
            <a:r>
              <a:rPr lang="zh-CN" altLang="en-US" sz="1800" b="1">
                <a:latin typeface="Arial" panose="020B0604020202020204" pitchFamily="34" charset="0"/>
              </a:rPr>
              <a:t>）和证实表（</a:t>
            </a:r>
            <a:r>
              <a:rPr lang="en-US" altLang="zh-CN" sz="1800" b="1">
                <a:latin typeface="Arial" panose="020B0604020202020204" pitchFamily="34" charset="0"/>
              </a:rPr>
              <a:t>Confirmed</a:t>
            </a:r>
            <a:r>
              <a:rPr lang="zh-CN" altLang="en-US" sz="1800" b="1">
                <a:latin typeface="Arial" panose="020B0604020202020204" pitchFamily="34" charset="0"/>
              </a:rPr>
              <a:t>）：每条记录的格式为</a:t>
            </a:r>
            <a:r>
              <a:rPr lang="en-US" altLang="zh-CN" sz="1800" b="1">
                <a:latin typeface="Arial" panose="020B0604020202020204" pitchFamily="34" charset="0"/>
              </a:rPr>
              <a:t>&lt;</a:t>
            </a:r>
            <a:r>
              <a:rPr lang="zh-CN" altLang="en-US" sz="1800" b="1">
                <a:latin typeface="Arial" panose="020B0604020202020204" pitchFamily="34" charset="0"/>
              </a:rPr>
              <a:t>目的，开销，下一跳</a:t>
            </a:r>
            <a:r>
              <a:rPr lang="en-US" altLang="zh-CN" sz="1800" b="1">
                <a:latin typeface="Arial" panose="020B0604020202020204" pitchFamily="34" charset="0"/>
              </a:rPr>
              <a:t>&gt;</a:t>
            </a:r>
            <a:r>
              <a:rPr lang="zh-CN" altLang="en-US" sz="1800" b="1">
                <a:latin typeface="Arial" panose="020B0604020202020204" pitchFamily="34" charset="0"/>
              </a:rPr>
              <a:t>，证实表即为到所有其它节点的最短路径</a:t>
            </a:r>
          </a:p>
        </p:txBody>
      </p:sp>
      <p:graphicFrame>
        <p:nvGraphicFramePr>
          <p:cNvPr id="34822"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4988" name="Visio" r:id="rId3" imgW="2374727" imgH="1402712" progId="Visio.Drawing.11">
                  <p:embed/>
                </p:oleObj>
              </mc:Choice>
              <mc:Fallback>
                <p:oleObj name="Visio" r:id="rId3" imgW="2374727" imgH="1402712" progId="Visio.Drawing.11">
                  <p:embed/>
                  <p:pic>
                    <p:nvPicPr>
                      <p:cNvPr id="0" name="Object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Rectangle 6"/>
          <p:cNvSpPr>
            <a:spLocks noChangeArrowheads="1"/>
          </p:cNvSpPr>
          <p:nvPr/>
        </p:nvSpPr>
        <p:spPr bwMode="auto">
          <a:xfrm>
            <a:off x="107950" y="3846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zh-CN" sz="1800" b="1">
              <a:latin typeface="Arial" panose="020B0604020202020204" pitchFamily="34" charset="0"/>
            </a:endParaRPr>
          </a:p>
        </p:txBody>
      </p:sp>
      <p:graphicFrame>
        <p:nvGraphicFramePr>
          <p:cNvPr id="219144" name="Group 8"/>
          <p:cNvGraphicFramePr>
            <a:graphicFrameLocks noGrp="1"/>
          </p:cNvGraphicFramePr>
          <p:nvPr/>
        </p:nvGraphicFramePr>
        <p:xfrm>
          <a:off x="323850" y="3429000"/>
          <a:ext cx="8569325" cy="1512888"/>
        </p:xfrm>
        <a:graphic>
          <a:graphicData uri="http://schemas.openxmlformats.org/drawingml/2006/table">
            <a:tbl>
              <a:tblPr/>
              <a:tblGrid>
                <a:gridCol w="652463"/>
                <a:gridCol w="1446212"/>
                <a:gridCol w="1014413"/>
                <a:gridCol w="5456237"/>
              </a:tblGrid>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表明，我们可以以开销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，比表任何其它的路径都好，因此把它加到试探表中，同理</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也加入</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加入到证实表中。接着，检查证实表中新的成员</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34846" name="Rectangle 30"/>
          <p:cNvSpPr>
            <a:spLocks noChangeArrowheads="1"/>
          </p:cNvSpPr>
          <p:nvPr/>
        </p:nvSpPr>
        <p:spPr bwMode="auto">
          <a:xfrm>
            <a:off x="34925" y="2633663"/>
            <a:ext cx="8913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3</a:t>
            </a:r>
            <a:r>
              <a:rPr lang="zh-CN" altLang="en-US" sz="1800" b="1">
                <a:latin typeface="Arial" panose="020B0604020202020204" pitchFamily="34" charset="0"/>
              </a:rPr>
              <a:t>）</a:t>
            </a:r>
            <a:r>
              <a:rPr lang="zh-CN" altLang="en-US" sz="1800" b="1"/>
              <a:t>将试探表中开销最小的记录加入证实表，</a:t>
            </a:r>
            <a:r>
              <a:rPr lang="en-US" altLang="zh-CN" sz="1800" b="1"/>
              <a:t>Next</a:t>
            </a:r>
            <a:r>
              <a:rPr lang="zh-CN" altLang="en-US" sz="1800" b="1"/>
              <a:t>节点设置为该记录所对应的目的节点</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9981BAE-6723-4C36-AD84-9A5AD0336846}" type="slidenum">
              <a:rPr lang="en-US" altLang="zh-CN" sz="1400"/>
              <a:pPr>
                <a:spcBef>
                  <a:spcPct val="0"/>
                </a:spcBef>
                <a:buClrTx/>
                <a:buSzTx/>
                <a:buFontTx/>
                <a:buNone/>
              </a:pPr>
              <a:t>31</a:t>
            </a:fld>
            <a:endParaRPr lang="en-US" altLang="zh-CN" sz="1400"/>
          </a:p>
        </p:txBody>
      </p:sp>
      <p:sp>
        <p:nvSpPr>
          <p:cNvPr id="3584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5844" name="Rectangle 3"/>
          <p:cNvSpPr>
            <a:spLocks noChangeArrowheads="1"/>
          </p:cNvSpPr>
          <p:nvPr/>
        </p:nvSpPr>
        <p:spPr bwMode="auto">
          <a:xfrm>
            <a:off x="2700338" y="44450"/>
            <a:ext cx="436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Dijkstra</a:t>
            </a:r>
            <a:r>
              <a:rPr lang="zh-CN" altLang="en-US" sz="2400" b="1">
                <a:latin typeface="Arial" panose="020B0604020202020204" pitchFamily="34" charset="0"/>
              </a:rPr>
              <a:t>（最短路径）算法过程</a:t>
            </a:r>
          </a:p>
        </p:txBody>
      </p:sp>
      <p:sp>
        <p:nvSpPr>
          <p:cNvPr id="35845"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试探表（</a:t>
            </a:r>
            <a:r>
              <a:rPr lang="en-US" altLang="zh-CN" sz="1800" b="1">
                <a:latin typeface="Arial" panose="020B0604020202020204" pitchFamily="34" charset="0"/>
              </a:rPr>
              <a:t>Tentative</a:t>
            </a:r>
            <a:r>
              <a:rPr lang="zh-CN" altLang="en-US" sz="1800" b="1">
                <a:latin typeface="Arial" panose="020B0604020202020204" pitchFamily="34" charset="0"/>
              </a:rPr>
              <a:t>）和证实表（</a:t>
            </a:r>
            <a:r>
              <a:rPr lang="en-US" altLang="zh-CN" sz="1800" b="1">
                <a:latin typeface="Arial" panose="020B0604020202020204" pitchFamily="34" charset="0"/>
              </a:rPr>
              <a:t>Confirmed</a:t>
            </a:r>
            <a:r>
              <a:rPr lang="zh-CN" altLang="en-US" sz="1800" b="1">
                <a:latin typeface="Arial" panose="020B0604020202020204" pitchFamily="34" charset="0"/>
              </a:rPr>
              <a:t>）：每条记录的格式为</a:t>
            </a:r>
            <a:r>
              <a:rPr lang="en-US" altLang="zh-CN" sz="1800" b="1">
                <a:latin typeface="Arial" panose="020B0604020202020204" pitchFamily="34" charset="0"/>
              </a:rPr>
              <a:t>&lt;</a:t>
            </a:r>
            <a:r>
              <a:rPr lang="zh-CN" altLang="en-US" sz="1800" b="1">
                <a:latin typeface="Arial" panose="020B0604020202020204" pitchFamily="34" charset="0"/>
              </a:rPr>
              <a:t>目的，开销，下一跳</a:t>
            </a:r>
            <a:r>
              <a:rPr lang="en-US" altLang="zh-CN" sz="1800" b="1">
                <a:latin typeface="Arial" panose="020B0604020202020204" pitchFamily="34" charset="0"/>
              </a:rPr>
              <a:t>&gt;</a:t>
            </a:r>
            <a:r>
              <a:rPr lang="zh-CN" altLang="en-US" sz="1800" b="1">
                <a:latin typeface="Arial" panose="020B0604020202020204" pitchFamily="34" charset="0"/>
              </a:rPr>
              <a:t>，证实表即为到所有其它节点的最短路径</a:t>
            </a:r>
          </a:p>
        </p:txBody>
      </p:sp>
      <p:graphicFrame>
        <p:nvGraphicFramePr>
          <p:cNvPr id="35846"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6015" name="Visio" r:id="rId3" imgW="2374727" imgH="1402712" progId="Visio.Drawing.11">
                  <p:embed/>
                </p:oleObj>
              </mc:Choice>
              <mc:Fallback>
                <p:oleObj name="Visio" r:id="rId3" imgW="2374727" imgH="1402712" progId="Visio.Drawing.11">
                  <p:embed/>
                  <p:pic>
                    <p:nvPicPr>
                      <p:cNvPr id="0" name="Object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7" name="Rectangle 6"/>
          <p:cNvSpPr>
            <a:spLocks noChangeArrowheads="1"/>
          </p:cNvSpPr>
          <p:nvPr/>
        </p:nvSpPr>
        <p:spPr bwMode="auto">
          <a:xfrm>
            <a:off x="107950" y="3846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zh-CN" sz="1800" b="1">
              <a:latin typeface="Arial" panose="020B0604020202020204" pitchFamily="34" charset="0"/>
            </a:endParaRPr>
          </a:p>
        </p:txBody>
      </p:sp>
      <p:sp>
        <p:nvSpPr>
          <p:cNvPr id="35848" name="Rectangle 7"/>
          <p:cNvSpPr>
            <a:spLocks noChangeArrowheads="1"/>
          </p:cNvSpPr>
          <p:nvPr/>
        </p:nvSpPr>
        <p:spPr bwMode="auto">
          <a:xfrm>
            <a:off x="179388" y="2636838"/>
            <a:ext cx="8964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lvl="1" eaLnBrk="1" hangingPunct="1">
              <a:spcBef>
                <a:spcPct val="0"/>
              </a:spcBef>
              <a:buClrTx/>
              <a:buSzTx/>
              <a:buFontTx/>
              <a:buNone/>
            </a:pPr>
            <a:endParaRPr lang="zh-CN" altLang="zh-CN" sz="1800" b="1">
              <a:latin typeface="Arial" panose="020B0604020202020204" pitchFamily="34" charset="0"/>
            </a:endParaRPr>
          </a:p>
        </p:txBody>
      </p:sp>
      <p:graphicFrame>
        <p:nvGraphicFramePr>
          <p:cNvPr id="220168" name="Group 8"/>
          <p:cNvGraphicFramePr>
            <a:graphicFrameLocks noGrp="1"/>
          </p:cNvGraphicFramePr>
          <p:nvPr/>
        </p:nvGraphicFramePr>
        <p:xfrm>
          <a:off x="395288" y="4795838"/>
          <a:ext cx="8569325" cy="1512888"/>
        </p:xfrm>
        <a:graphic>
          <a:graphicData uri="http://schemas.openxmlformats.org/drawingml/2006/table">
            <a:tbl>
              <a:tblPr/>
              <a:tblGrid>
                <a:gridCol w="652462"/>
                <a:gridCol w="1446213"/>
                <a:gridCol w="1014412"/>
                <a:gridCol w="5456238"/>
              </a:tblGrid>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11, B)</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加入到证实表中。接着，检查证实表中新的成员</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(A, 12, C)</a:t>
                      </a:r>
                      <a:endParaRPr kumimoji="0" lang="en-US" altLang="zh-CN" sz="1600" b="1" i="0" u="none" strike="noStrike" cap="none" normalizeH="0" baseline="0" smtClean="0">
                        <a:ln>
                          <a:noFill/>
                        </a:ln>
                        <a:solidFill>
                          <a:schemeClr val="hlink"/>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的开销是</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，所以替换记录（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b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b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告诉我们可以以开销</a:t>
                      </a: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12</a:t>
                      </a:r>
                      <a:r>
                        <a:rPr kumimoji="0" lang="zh-CN" altLang="en-US"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hlink"/>
                          </a:solidFill>
                          <a:effectLst/>
                          <a:latin typeface="Times New Roman" pitchFamily="18" charset="0"/>
                          <a:ea typeface="宋体" pitchFamily="2" charset="-122"/>
                          <a:cs typeface="Times New Roman" pitchFamily="18" charset="0"/>
                        </a:rPr>
                        <a:t>A</a:t>
                      </a:r>
                      <a:endParaRPr kumimoji="0" lang="en-US" altLang="zh-CN" sz="1600" b="1" i="0" u="none" strike="noStrike" cap="none" normalizeH="0" baseline="0" smtClean="0">
                        <a:ln>
                          <a:noFill/>
                        </a:ln>
                        <a:solidFill>
                          <a:schemeClr val="hlink"/>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35871" name="Rectangle 30"/>
          <p:cNvSpPr>
            <a:spLocks noChangeArrowheads="1"/>
          </p:cNvSpPr>
          <p:nvPr/>
        </p:nvSpPr>
        <p:spPr bwMode="auto">
          <a:xfrm>
            <a:off x="250825" y="3357563"/>
            <a:ext cx="8497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a) </a:t>
            </a:r>
            <a:r>
              <a:rPr lang="zh-CN" altLang="en-US" sz="1800" b="1">
                <a:latin typeface="Arial" panose="020B0604020202020204" pitchFamily="34" charset="0"/>
              </a:rPr>
              <a:t>如果邻居节点当前在试探表中，且开销小于当前登记在表中的开销，那么替换当前记录，其中“下一跳”是我到达</a:t>
            </a:r>
            <a:r>
              <a:rPr lang="en-US" altLang="zh-CN" sz="1800" b="1">
                <a:latin typeface="Arial" panose="020B0604020202020204" pitchFamily="34" charset="0"/>
              </a:rPr>
              <a:t>Next</a:t>
            </a:r>
            <a:r>
              <a:rPr lang="zh-CN" altLang="en-US" sz="1800" b="1">
                <a:latin typeface="Arial" panose="020B0604020202020204" pitchFamily="34" charset="0"/>
              </a:rPr>
              <a:t>节点所经历的节点</a:t>
            </a:r>
          </a:p>
        </p:txBody>
      </p:sp>
      <p:sp>
        <p:nvSpPr>
          <p:cNvPr id="35872" name="Rectangle 31"/>
          <p:cNvSpPr>
            <a:spLocks noChangeArrowheads="1"/>
          </p:cNvSpPr>
          <p:nvPr/>
        </p:nvSpPr>
        <p:spPr bwMode="auto">
          <a:xfrm>
            <a:off x="250825" y="4005263"/>
            <a:ext cx="8496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b) </a:t>
            </a:r>
            <a:r>
              <a:rPr lang="zh-CN" altLang="en-US" sz="1800" b="1">
                <a:latin typeface="Arial" panose="020B0604020202020204" pitchFamily="34" charset="0"/>
              </a:rPr>
              <a:t>如果邻居节点当前既不在证实表中，也不在试探表中，那么把</a:t>
            </a:r>
            <a:r>
              <a:rPr lang="en-US" altLang="zh-CN" sz="1800" b="1">
                <a:latin typeface="Arial" panose="020B0604020202020204" pitchFamily="34" charset="0"/>
              </a:rPr>
              <a:t>&lt;</a:t>
            </a:r>
            <a:r>
              <a:rPr lang="zh-CN" altLang="en-US" sz="1800" b="1">
                <a:latin typeface="Arial" panose="020B0604020202020204" pitchFamily="34" charset="0"/>
              </a:rPr>
              <a:t>邻居节点，开销，下一跳</a:t>
            </a:r>
            <a:r>
              <a:rPr lang="en-US" altLang="zh-CN" sz="1800" b="1">
                <a:latin typeface="Arial" panose="020B0604020202020204" pitchFamily="34" charset="0"/>
              </a:rPr>
              <a:t>&gt;</a:t>
            </a:r>
            <a:r>
              <a:rPr lang="zh-CN" altLang="en-US" sz="1800" b="1">
                <a:latin typeface="Arial" panose="020B0604020202020204" pitchFamily="34" charset="0"/>
              </a:rPr>
              <a:t>记录加入试探表中，其中“下一跳”是我到达</a:t>
            </a:r>
            <a:r>
              <a:rPr lang="en-US" altLang="zh-CN" sz="1800" b="1">
                <a:latin typeface="Arial" panose="020B0604020202020204" pitchFamily="34" charset="0"/>
              </a:rPr>
              <a:t>Next</a:t>
            </a:r>
            <a:r>
              <a:rPr lang="zh-CN" altLang="en-US" sz="1800" b="1">
                <a:latin typeface="Arial" panose="020B0604020202020204" pitchFamily="34" charset="0"/>
              </a:rPr>
              <a:t>节点所经历的节点</a:t>
            </a:r>
          </a:p>
        </p:txBody>
      </p:sp>
      <p:sp>
        <p:nvSpPr>
          <p:cNvPr id="35873" name="Rectangle 32"/>
          <p:cNvSpPr>
            <a:spLocks noChangeArrowheads="1"/>
          </p:cNvSpPr>
          <p:nvPr/>
        </p:nvSpPr>
        <p:spPr bwMode="auto">
          <a:xfrm>
            <a:off x="34925" y="2633663"/>
            <a:ext cx="89296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4</a:t>
            </a:r>
            <a:r>
              <a:rPr lang="zh-CN" altLang="en-US" sz="1800" b="1">
                <a:latin typeface="Arial" panose="020B0604020202020204" pitchFamily="34" charset="0"/>
              </a:rPr>
              <a:t>）</a:t>
            </a:r>
            <a:r>
              <a:rPr lang="zh-CN" altLang="en-US" sz="1800" b="1"/>
              <a:t>对于</a:t>
            </a:r>
            <a:r>
              <a:rPr lang="en-US" altLang="zh-CN" sz="1800" b="1"/>
              <a:t>Next</a:t>
            </a:r>
            <a:r>
              <a:rPr lang="zh-CN" altLang="en-US" sz="1800" b="1"/>
              <a:t>节点的每一个邻居节点，计算从本节点到</a:t>
            </a:r>
            <a:r>
              <a:rPr lang="en-US" altLang="zh-CN" sz="1800" b="1"/>
              <a:t>Next</a:t>
            </a:r>
            <a:r>
              <a:rPr lang="zh-CN" altLang="en-US" sz="1800" b="1"/>
              <a:t>节点和再从</a:t>
            </a:r>
            <a:r>
              <a:rPr lang="en-US" altLang="zh-CN" sz="1800" b="1"/>
              <a:t>Next</a:t>
            </a:r>
            <a:r>
              <a:rPr lang="zh-CN" altLang="en-US" sz="1800" b="1"/>
              <a:t>节点到邻居节点的总开销之和</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CC66D68-F3A1-4CDF-971D-DF44E44A6C9B}" type="slidenum">
              <a:rPr lang="en-US" altLang="zh-CN" sz="1400"/>
              <a:pPr>
                <a:spcBef>
                  <a:spcPct val="0"/>
                </a:spcBef>
                <a:buClrTx/>
                <a:buSzTx/>
                <a:buFontTx/>
                <a:buNone/>
              </a:pPr>
              <a:t>32</a:t>
            </a:fld>
            <a:endParaRPr lang="en-US" altLang="zh-CN" sz="1400"/>
          </a:p>
        </p:txBody>
      </p:sp>
      <p:sp>
        <p:nvSpPr>
          <p:cNvPr id="36867"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68" name="Rectangle 3"/>
          <p:cNvSpPr>
            <a:spLocks noChangeArrowheads="1"/>
          </p:cNvSpPr>
          <p:nvPr/>
        </p:nvSpPr>
        <p:spPr bwMode="auto">
          <a:xfrm>
            <a:off x="2700338" y="44450"/>
            <a:ext cx="436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latin typeface="Arial" panose="020B0604020202020204" pitchFamily="34" charset="0"/>
              </a:rPr>
              <a:t>Dijkstra</a:t>
            </a:r>
            <a:r>
              <a:rPr lang="zh-CN" altLang="en-US" sz="2400" b="1">
                <a:latin typeface="Arial" panose="020B0604020202020204" pitchFamily="34" charset="0"/>
              </a:rPr>
              <a:t>（最短路径）算法过程</a:t>
            </a:r>
          </a:p>
        </p:txBody>
      </p:sp>
      <p:sp>
        <p:nvSpPr>
          <p:cNvPr id="36869" name="Rectangle 4"/>
          <p:cNvSpPr>
            <a:spLocks noChangeArrowheads="1"/>
          </p:cNvSpPr>
          <p:nvPr/>
        </p:nvSpPr>
        <p:spPr bwMode="auto">
          <a:xfrm>
            <a:off x="34925" y="928688"/>
            <a:ext cx="51133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试探表（</a:t>
            </a:r>
            <a:r>
              <a:rPr lang="en-US" altLang="zh-CN" sz="1800" b="1">
                <a:latin typeface="Arial" panose="020B0604020202020204" pitchFamily="34" charset="0"/>
              </a:rPr>
              <a:t>Tentative</a:t>
            </a:r>
            <a:r>
              <a:rPr lang="zh-CN" altLang="en-US" sz="1800" b="1">
                <a:latin typeface="Arial" panose="020B0604020202020204" pitchFamily="34" charset="0"/>
              </a:rPr>
              <a:t>）和证实表（</a:t>
            </a:r>
            <a:r>
              <a:rPr lang="en-US" altLang="zh-CN" sz="1800" b="1">
                <a:latin typeface="Arial" panose="020B0604020202020204" pitchFamily="34" charset="0"/>
              </a:rPr>
              <a:t>Confirmed</a:t>
            </a:r>
            <a:r>
              <a:rPr lang="zh-CN" altLang="en-US" sz="1800" b="1">
                <a:latin typeface="Arial" panose="020B0604020202020204" pitchFamily="34" charset="0"/>
              </a:rPr>
              <a:t>）：每条记录的格式为</a:t>
            </a:r>
            <a:r>
              <a:rPr lang="en-US" altLang="zh-CN" sz="1800" b="1">
                <a:latin typeface="Arial" panose="020B0604020202020204" pitchFamily="34" charset="0"/>
              </a:rPr>
              <a:t>&lt;</a:t>
            </a:r>
            <a:r>
              <a:rPr lang="zh-CN" altLang="en-US" sz="1800" b="1">
                <a:latin typeface="Arial" panose="020B0604020202020204" pitchFamily="34" charset="0"/>
              </a:rPr>
              <a:t>目的，开销，下一跳</a:t>
            </a:r>
            <a:r>
              <a:rPr lang="en-US" altLang="zh-CN" sz="1800" b="1">
                <a:latin typeface="Arial" panose="020B0604020202020204" pitchFamily="34" charset="0"/>
              </a:rPr>
              <a:t>&gt;</a:t>
            </a:r>
            <a:r>
              <a:rPr lang="zh-CN" altLang="en-US" sz="1800" b="1">
                <a:latin typeface="Arial" panose="020B0604020202020204" pitchFamily="34" charset="0"/>
              </a:rPr>
              <a:t>，证实表即为到所有其它节点的最短路径</a:t>
            </a:r>
          </a:p>
        </p:txBody>
      </p:sp>
      <p:graphicFrame>
        <p:nvGraphicFramePr>
          <p:cNvPr id="36870" name="Object 155"/>
          <p:cNvGraphicFramePr>
            <a:graphicFrameLocks noChangeAspect="1"/>
          </p:cNvGraphicFramePr>
          <p:nvPr/>
        </p:nvGraphicFramePr>
        <p:xfrm>
          <a:off x="5292725" y="476250"/>
          <a:ext cx="3348038" cy="2149475"/>
        </p:xfrm>
        <a:graphic>
          <a:graphicData uri="http://schemas.openxmlformats.org/presentationml/2006/ole">
            <mc:AlternateContent xmlns:mc="http://schemas.openxmlformats.org/markup-compatibility/2006">
              <mc:Choice xmlns:v="urn:schemas-microsoft-com:vml" Requires="v">
                <p:oleObj spid="_x0000_s37046" name="Visio" r:id="rId3" imgW="2374727" imgH="1402712" progId="Visio.Drawing.11">
                  <p:embed/>
                </p:oleObj>
              </mc:Choice>
              <mc:Fallback>
                <p:oleObj name="Visio" r:id="rId3" imgW="2374727" imgH="1402712" progId="Visio.Drawing.11">
                  <p:embed/>
                  <p:pic>
                    <p:nvPicPr>
                      <p:cNvPr id="0" name="Object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76250"/>
                        <a:ext cx="3348038"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1" name="Rectangle 6"/>
          <p:cNvSpPr>
            <a:spLocks noChangeArrowheads="1"/>
          </p:cNvSpPr>
          <p:nvPr/>
        </p:nvSpPr>
        <p:spPr bwMode="auto">
          <a:xfrm>
            <a:off x="107950" y="3846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zh-CN" sz="1800" b="1">
              <a:latin typeface="Arial" panose="020B0604020202020204" pitchFamily="34" charset="0"/>
            </a:endParaRPr>
          </a:p>
        </p:txBody>
      </p:sp>
      <p:graphicFrame>
        <p:nvGraphicFramePr>
          <p:cNvPr id="221192" name="Group 8"/>
          <p:cNvGraphicFramePr>
            <a:graphicFrameLocks noGrp="1"/>
          </p:cNvGraphicFramePr>
          <p:nvPr/>
        </p:nvGraphicFramePr>
        <p:xfrm>
          <a:off x="179388" y="3068638"/>
          <a:ext cx="8569325" cy="3627437"/>
        </p:xfrm>
        <a:graphic>
          <a:graphicData uri="http://schemas.openxmlformats.org/drawingml/2006/table">
            <a:tbl>
              <a:tblPr/>
              <a:tblGrid>
                <a:gridCol w="652462"/>
                <a:gridCol w="1446213"/>
                <a:gridCol w="1014412"/>
                <a:gridCol w="5456238"/>
              </a:tblGrid>
              <a:tr h="3353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步骤</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证实表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试探表</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说明</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通过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的开销是</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，所以替换记录（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告诉我们可以以开销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12,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把试探表中开销最小的记录</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加入证实表中，观察它的</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LSP</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823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10,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因为可以经过</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以开销</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到达</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，所以替换试探表中的记录</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1066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2,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 5,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10, C)</a:t>
                      </a:r>
                      <a:endParaRPr kumimoji="0" lang="en-US"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把试探表中开销最小的成员</a:t>
                      </a: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移入证实表中，结束。</a:t>
                      </a:r>
                      <a:endParaRPr kumimoji="0" lang="zh-CN" altLang="en-US" sz="1600" b="1" i="0" u="none" strike="noStrike" cap="none" normalizeH="0" baseline="0" smtClean="0">
                        <a:ln>
                          <a:noFill/>
                        </a:ln>
                        <a:solidFill>
                          <a:schemeClr val="tx1"/>
                        </a:solidFill>
                        <a:effectLst/>
                        <a:latin typeface="Tahoma" pitchFamily="34" charset="0"/>
                        <a:ea typeface="宋体"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36904" name="Rectangle 40"/>
          <p:cNvSpPr>
            <a:spLocks noChangeArrowheads="1"/>
          </p:cNvSpPr>
          <p:nvPr/>
        </p:nvSpPr>
        <p:spPr bwMode="auto">
          <a:xfrm>
            <a:off x="107950" y="2492375"/>
            <a:ext cx="430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t>5</a:t>
            </a:r>
            <a:r>
              <a:rPr lang="zh-CN" altLang="en-US" sz="1800" b="1"/>
              <a:t>）重复步骤</a:t>
            </a:r>
            <a:r>
              <a:rPr lang="en-US" altLang="zh-CN" sz="1800" b="1"/>
              <a:t>3</a:t>
            </a:r>
            <a:r>
              <a:rPr lang="zh-CN" altLang="en-US" sz="1800" b="1"/>
              <a:t>和步骤</a:t>
            </a:r>
            <a:r>
              <a:rPr lang="en-US" altLang="zh-CN" sz="1800" b="1"/>
              <a:t>4</a:t>
            </a:r>
            <a:r>
              <a:rPr lang="zh-CN" altLang="en-US" sz="1800" b="1"/>
              <a:t>，直到试探表为空</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39DB9EA-DFEA-4CBE-9BFA-387B15A54C76}" type="slidenum">
              <a:rPr lang="en-US" altLang="zh-CN" sz="1400"/>
              <a:pPr>
                <a:spcBef>
                  <a:spcPct val="0"/>
                </a:spcBef>
                <a:buClrTx/>
                <a:buSzTx/>
                <a:buFontTx/>
                <a:buNone/>
              </a:pPr>
              <a:t>33</a:t>
            </a:fld>
            <a:endParaRPr lang="en-US" altLang="zh-CN" sz="1400"/>
          </a:p>
        </p:txBody>
      </p:sp>
      <p:sp>
        <p:nvSpPr>
          <p:cNvPr id="37891" name="Rectangle 2"/>
          <p:cNvSpPr>
            <a:spLocks noGrp="1" noChangeArrowheads="1"/>
          </p:cNvSpPr>
          <p:nvPr>
            <p:ph type="title"/>
          </p:nvPr>
        </p:nvSpPr>
        <p:spPr/>
        <p:txBody>
          <a:bodyPr/>
          <a:lstStyle/>
          <a:p>
            <a:pPr eaLnBrk="1" hangingPunct="1"/>
            <a:r>
              <a:rPr lang="zh-CN" altLang="en-US" b="1" smtClean="0">
                <a:solidFill>
                  <a:schemeClr val="tx1"/>
                </a:solidFill>
              </a:rPr>
              <a:t>距离矢量和链路状态</a:t>
            </a:r>
          </a:p>
        </p:txBody>
      </p:sp>
      <p:sp>
        <p:nvSpPr>
          <p:cNvPr id="37892" name="Rectangle 3"/>
          <p:cNvSpPr>
            <a:spLocks noGrp="1" noChangeArrowheads="1"/>
          </p:cNvSpPr>
          <p:nvPr>
            <p:ph type="body" idx="1"/>
          </p:nvPr>
        </p:nvSpPr>
        <p:spPr>
          <a:xfrm>
            <a:off x="323850" y="2017713"/>
            <a:ext cx="8631238" cy="4114800"/>
          </a:xfrm>
        </p:spPr>
        <p:txBody>
          <a:bodyPr/>
          <a:lstStyle/>
          <a:p>
            <a:pPr eaLnBrk="1" hangingPunct="1">
              <a:lnSpc>
                <a:spcPct val="90000"/>
              </a:lnSpc>
            </a:pPr>
            <a:r>
              <a:rPr lang="zh-CN" altLang="en-US" sz="2400" b="1" smtClean="0"/>
              <a:t>在距离矢量算法中，每个节点只和直接相连的节点进行通信，但是它把所知的全部信息（即到所有节点的距离）都告诉它们</a:t>
            </a:r>
          </a:p>
          <a:p>
            <a:pPr eaLnBrk="1" hangingPunct="1">
              <a:lnSpc>
                <a:spcPct val="90000"/>
              </a:lnSpc>
            </a:pPr>
            <a:r>
              <a:rPr lang="zh-CN" altLang="en-US" sz="2400" b="1" smtClean="0"/>
              <a:t>在链路状态算法中，每个节点和其余各个节点通过扩散或者泛洪的方式都进行通信，但是它只告诉它们自己确切知道的信息（即与其直接相连的链路状态）</a:t>
            </a:r>
          </a:p>
          <a:p>
            <a:pPr eaLnBrk="1" hangingPunct="1">
              <a:lnSpc>
                <a:spcPct val="90000"/>
              </a:lnSpc>
            </a:pPr>
            <a:r>
              <a:rPr lang="zh-CN" altLang="en-US" sz="2400" b="1" smtClean="0"/>
              <a:t>距离矢量算法只适用于小规模网络，为了避免计数到无穷问题，网络直径一般不能超过</a:t>
            </a:r>
            <a:r>
              <a:rPr lang="en-US" altLang="zh-CN" sz="2400" b="1" smtClean="0"/>
              <a:t>15</a:t>
            </a:r>
            <a:r>
              <a:rPr lang="zh-CN" altLang="en-US" sz="2400" b="1" smtClean="0"/>
              <a:t>跳</a:t>
            </a:r>
          </a:p>
          <a:p>
            <a:pPr eaLnBrk="1" hangingPunct="1">
              <a:lnSpc>
                <a:spcPct val="90000"/>
              </a:lnSpc>
            </a:pPr>
            <a:r>
              <a:rPr lang="zh-CN" altLang="en-US" sz="2400" b="1" smtClean="0"/>
              <a:t>与链路状态算法相比，距离矢量算法对网络变化反应较慢</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841F00C-E2CD-4F28-9CAF-E9592A017D35}" type="slidenum">
              <a:rPr lang="en-US" altLang="zh-CN" sz="1400"/>
              <a:pPr>
                <a:spcBef>
                  <a:spcPct val="0"/>
                </a:spcBef>
                <a:buClrTx/>
                <a:buSzTx/>
                <a:buFontTx/>
                <a:buNone/>
              </a:pPr>
              <a:t>34</a:t>
            </a:fld>
            <a:endParaRPr lang="en-US" altLang="zh-CN" sz="1400"/>
          </a:p>
        </p:txBody>
      </p:sp>
      <p:sp>
        <p:nvSpPr>
          <p:cNvPr id="45059"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45060" name="Rectangle 3"/>
          <p:cNvSpPr>
            <a:spLocks noGrp="1" noChangeArrowheads="1"/>
          </p:cNvSpPr>
          <p:nvPr>
            <p:ph type="body" idx="1"/>
          </p:nvPr>
        </p:nvSpPr>
        <p:spPr/>
        <p:txBody>
          <a:bodyPr/>
          <a:lstStyle/>
          <a:p>
            <a:pPr eaLnBrk="1" hangingPunct="1"/>
            <a:r>
              <a:rPr lang="en-US" altLang="zh-CN" dirty="0" smtClean="0"/>
              <a:t>5.1 </a:t>
            </a:r>
            <a:r>
              <a:rPr lang="zh-CN" altLang="en-US" dirty="0" smtClean="0"/>
              <a:t>向传输层提供的服务</a:t>
            </a:r>
          </a:p>
          <a:p>
            <a:pPr eaLnBrk="1" hangingPunct="1"/>
            <a:r>
              <a:rPr lang="en-US" altLang="zh-CN" dirty="0" smtClean="0"/>
              <a:t>5.2 </a:t>
            </a:r>
            <a:r>
              <a:rPr lang="zh-CN" altLang="en-US" dirty="0" smtClean="0"/>
              <a:t>路由算法</a:t>
            </a:r>
          </a:p>
          <a:p>
            <a:pPr eaLnBrk="1" hangingPunct="1"/>
            <a:r>
              <a:rPr lang="en-US" altLang="zh-CN" dirty="0" smtClean="0">
                <a:solidFill>
                  <a:schemeClr val="hlink"/>
                </a:solidFill>
              </a:rPr>
              <a:t>5.3 </a:t>
            </a:r>
            <a:r>
              <a:rPr lang="zh-CN" altLang="en-US" dirty="0" smtClean="0">
                <a:solidFill>
                  <a:schemeClr val="hlink"/>
                </a:solidFill>
              </a:rPr>
              <a:t>服务质量</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4A9FB2A-2371-44F4-A116-A8D687B0720D}" type="slidenum">
              <a:rPr lang="en-US" altLang="zh-CN" sz="1400"/>
              <a:pPr>
                <a:spcBef>
                  <a:spcPct val="0"/>
                </a:spcBef>
                <a:buClrTx/>
                <a:buSzTx/>
                <a:buFontTx/>
                <a:buNone/>
              </a:pPr>
              <a:t>35</a:t>
            </a:fld>
            <a:endParaRPr lang="en-US" altLang="zh-CN" sz="1400"/>
          </a:p>
        </p:txBody>
      </p:sp>
      <p:sp>
        <p:nvSpPr>
          <p:cNvPr id="47107" name="Rectangle 2"/>
          <p:cNvSpPr>
            <a:spLocks noGrp="1" noChangeArrowheads="1"/>
          </p:cNvSpPr>
          <p:nvPr>
            <p:ph type="title"/>
          </p:nvPr>
        </p:nvSpPr>
        <p:spPr/>
        <p:txBody>
          <a:bodyPr/>
          <a:lstStyle/>
          <a:p>
            <a:pPr eaLnBrk="1" hangingPunct="1"/>
            <a:r>
              <a:rPr lang="zh-CN" altLang="en-US" smtClean="0"/>
              <a:t>服务质量度量参数</a:t>
            </a:r>
            <a:r>
              <a:rPr lang="en-US" altLang="zh-CN" smtClean="0"/>
              <a:t>(1)</a:t>
            </a:r>
            <a:endParaRPr lang="zh-CN" altLang="en-US" smtClean="0"/>
          </a:p>
        </p:txBody>
      </p:sp>
      <p:sp>
        <p:nvSpPr>
          <p:cNvPr id="43012" name="Rectangle 3"/>
          <p:cNvSpPr>
            <a:spLocks noGrp="1" noChangeArrowheads="1"/>
          </p:cNvSpPr>
          <p:nvPr>
            <p:ph type="body" idx="1"/>
          </p:nvPr>
        </p:nvSpPr>
        <p:spPr>
          <a:xfrm>
            <a:off x="34925" y="4249738"/>
            <a:ext cx="3744913" cy="2490787"/>
          </a:xfrm>
        </p:spPr>
        <p:txBody>
          <a:bodyPr>
            <a:normAutofit fontScale="92500" lnSpcReduction="10000"/>
          </a:bodyPr>
          <a:lstStyle/>
          <a:p>
            <a:pPr eaLnBrk="1" hangingPunct="1">
              <a:lnSpc>
                <a:spcPct val="80000"/>
              </a:lnSpc>
              <a:defRPr/>
            </a:pPr>
            <a:r>
              <a:rPr lang="zh-CN" altLang="en-US" sz="2800" b="1" dirty="0" smtClean="0"/>
              <a:t>带宽或者传输速率</a:t>
            </a:r>
          </a:p>
          <a:p>
            <a:pPr lvl="1" eaLnBrk="1" hangingPunct="1">
              <a:lnSpc>
                <a:spcPct val="80000"/>
              </a:lnSpc>
              <a:defRPr/>
            </a:pPr>
            <a:r>
              <a:rPr lang="zh-CN" altLang="en-US" sz="2400" b="1" dirty="0" smtClean="0"/>
              <a:t>平均带宽或速率、 峰值带宽或突发速率</a:t>
            </a:r>
          </a:p>
          <a:p>
            <a:pPr eaLnBrk="1" hangingPunct="1">
              <a:lnSpc>
                <a:spcPct val="80000"/>
              </a:lnSpc>
              <a:defRPr/>
            </a:pPr>
            <a:r>
              <a:rPr lang="zh-CN" altLang="en-US" sz="2800" b="1" dirty="0" smtClean="0"/>
              <a:t>延迟</a:t>
            </a:r>
            <a:endParaRPr lang="en-US" altLang="zh-CN" sz="2800" b="1" dirty="0" smtClean="0"/>
          </a:p>
          <a:p>
            <a:pPr lvl="1" eaLnBrk="1" hangingPunct="1">
              <a:lnSpc>
                <a:spcPct val="80000"/>
              </a:lnSpc>
              <a:defRPr/>
            </a:pPr>
            <a:r>
              <a:rPr lang="zh-CN" altLang="en-US" sz="2400" b="1" dirty="0" smtClean="0"/>
              <a:t>逐跳延迟、端到端延迟</a:t>
            </a:r>
          </a:p>
          <a:p>
            <a:pPr eaLnBrk="1" hangingPunct="1">
              <a:lnSpc>
                <a:spcPct val="80000"/>
              </a:lnSpc>
              <a:defRPr/>
            </a:pPr>
            <a:r>
              <a:rPr lang="zh-CN" altLang="en-US" sz="2800" b="1" dirty="0" smtClean="0"/>
              <a:t>延迟抖动</a:t>
            </a:r>
          </a:p>
          <a:p>
            <a:pPr eaLnBrk="1" hangingPunct="1">
              <a:lnSpc>
                <a:spcPct val="80000"/>
              </a:lnSpc>
              <a:defRPr/>
            </a:pPr>
            <a:r>
              <a:rPr lang="zh-CN" altLang="en-US" sz="2800" b="1" dirty="0" smtClean="0"/>
              <a:t>分组丢失率</a:t>
            </a:r>
          </a:p>
        </p:txBody>
      </p:sp>
      <p:grpSp>
        <p:nvGrpSpPr>
          <p:cNvPr id="47109" name="Group 14"/>
          <p:cNvGrpSpPr>
            <a:grpSpLocks/>
          </p:cNvGrpSpPr>
          <p:nvPr/>
        </p:nvGrpSpPr>
        <p:grpSpPr bwMode="auto">
          <a:xfrm>
            <a:off x="3779838" y="3738563"/>
            <a:ext cx="5329237" cy="3098800"/>
            <a:chOff x="2381" y="1066"/>
            <a:chExt cx="3357" cy="2077"/>
          </a:xfrm>
        </p:grpSpPr>
        <p:pic>
          <p:nvPicPr>
            <p:cNvPr id="471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 y="1167"/>
              <a:ext cx="3333"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61" name="Text Box 6"/>
            <p:cNvSpPr txBox="1">
              <a:spLocks noChangeArrowheads="1"/>
            </p:cNvSpPr>
            <p:nvPr/>
          </p:nvSpPr>
          <p:spPr bwMode="auto">
            <a:xfrm rot="-5400000">
              <a:off x="1853" y="1632"/>
              <a:ext cx="1344"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Fraction of Packets</a:t>
              </a:r>
            </a:p>
          </p:txBody>
        </p:sp>
        <p:sp>
          <p:nvSpPr>
            <p:cNvPr id="47162" name="Text Box 8"/>
            <p:cNvSpPr txBox="1">
              <a:spLocks noChangeArrowheads="1"/>
            </p:cNvSpPr>
            <p:nvPr/>
          </p:nvSpPr>
          <p:spPr bwMode="auto">
            <a:xfrm rot="-5400000">
              <a:off x="3658" y="1679"/>
              <a:ext cx="1345"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a:t>Fraction of Packets</a:t>
              </a:r>
            </a:p>
          </p:txBody>
        </p:sp>
        <p:sp>
          <p:nvSpPr>
            <p:cNvPr id="47163" name="Text Box 10"/>
            <p:cNvSpPr txBox="1">
              <a:spLocks noChangeArrowheads="1"/>
            </p:cNvSpPr>
            <p:nvPr/>
          </p:nvSpPr>
          <p:spPr bwMode="auto">
            <a:xfrm>
              <a:off x="4840" y="2419"/>
              <a:ext cx="535" cy="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Delay</a:t>
              </a:r>
            </a:p>
          </p:txBody>
        </p:sp>
        <p:sp>
          <p:nvSpPr>
            <p:cNvPr id="47164" name="Text Box 11"/>
            <p:cNvSpPr txBox="1">
              <a:spLocks noChangeArrowheads="1"/>
            </p:cNvSpPr>
            <p:nvPr/>
          </p:nvSpPr>
          <p:spPr bwMode="auto">
            <a:xfrm>
              <a:off x="2941" y="2432"/>
              <a:ext cx="483"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b="1"/>
                <a:t>Delay</a:t>
              </a:r>
            </a:p>
          </p:txBody>
        </p:sp>
        <p:sp>
          <p:nvSpPr>
            <p:cNvPr id="47165" name="Text Box 12"/>
            <p:cNvSpPr txBox="1">
              <a:spLocks noChangeArrowheads="1"/>
            </p:cNvSpPr>
            <p:nvPr/>
          </p:nvSpPr>
          <p:spPr bwMode="auto">
            <a:xfrm>
              <a:off x="2381" y="2486"/>
              <a:ext cx="612" cy="5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Minimum delay</a:t>
              </a:r>
            </a:p>
            <a:p>
              <a:pPr eaLnBrk="1" hangingPunct="1">
                <a:spcBef>
                  <a:spcPct val="50000"/>
                </a:spcBef>
                <a:buClrTx/>
                <a:buSzTx/>
                <a:buFontTx/>
                <a:buNone/>
              </a:pPr>
              <a:endParaRPr lang="en-US" altLang="zh-CN" sz="1400" b="1"/>
            </a:p>
          </p:txBody>
        </p:sp>
      </p:grpSp>
      <p:graphicFrame>
        <p:nvGraphicFramePr>
          <p:cNvPr id="179288" name="Group 88"/>
          <p:cNvGraphicFramePr>
            <a:graphicFrameLocks noGrp="1"/>
          </p:cNvGraphicFramePr>
          <p:nvPr>
            <p:extLst>
              <p:ext uri="{D42A27DB-BD31-4B8C-83A1-F6EECF244321}">
                <p14:modId xmlns:p14="http://schemas.microsoft.com/office/powerpoint/2010/main" val="2435697512"/>
              </p:ext>
            </p:extLst>
          </p:nvPr>
        </p:nvGraphicFramePr>
        <p:xfrm>
          <a:off x="871538" y="1773238"/>
          <a:ext cx="7732712" cy="2133600"/>
        </p:xfrm>
        <a:graphic>
          <a:graphicData uri="http://schemas.openxmlformats.org/drawingml/2006/table">
            <a:tbl>
              <a:tblPr/>
              <a:tblGrid>
                <a:gridCol w="1827212"/>
                <a:gridCol w="1498600"/>
                <a:gridCol w="1468438"/>
                <a:gridCol w="1470025"/>
                <a:gridCol w="1468437"/>
              </a:tblGrid>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smtClean="0">
                          <a:ln>
                            <a:noFill/>
                          </a:ln>
                          <a:solidFill>
                            <a:schemeClr val="tx1"/>
                          </a:solidFill>
                          <a:effectLst/>
                          <a:latin typeface="Tahoma" pitchFamily="34" charset="0"/>
                          <a:ea typeface="宋体" pitchFamily="2" charset="-122"/>
                        </a:rPr>
                        <a:t>应用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smtClean="0">
                          <a:ln>
                            <a:noFill/>
                          </a:ln>
                          <a:solidFill>
                            <a:schemeClr val="tx1"/>
                          </a:solidFill>
                          <a:effectLst/>
                          <a:latin typeface="Tahoma" pitchFamily="34" charset="0"/>
                          <a:ea typeface="宋体" pitchFamily="2" charset="-122"/>
                        </a:rPr>
                        <a:t>带宽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smtClean="0">
                          <a:ln>
                            <a:noFill/>
                          </a:ln>
                          <a:solidFill>
                            <a:schemeClr val="tx1"/>
                          </a:solidFill>
                          <a:effectLst/>
                          <a:latin typeface="Tahoma" pitchFamily="34" charset="0"/>
                          <a:ea typeface="宋体" pitchFamily="2" charset="-122"/>
                        </a:rPr>
                        <a:t>延迟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smtClean="0">
                          <a:ln>
                            <a:noFill/>
                          </a:ln>
                          <a:solidFill>
                            <a:schemeClr val="tx1"/>
                          </a:solidFill>
                          <a:effectLst/>
                          <a:latin typeface="Tahoma" pitchFamily="34" charset="0"/>
                          <a:ea typeface="宋体" pitchFamily="2" charset="-122"/>
                        </a:rPr>
                        <a:t>延迟抖动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smtClean="0">
                          <a:ln>
                            <a:noFill/>
                          </a:ln>
                          <a:solidFill>
                            <a:schemeClr val="tx1"/>
                          </a:solidFill>
                          <a:effectLst/>
                          <a:latin typeface="Tahoma" pitchFamily="34" charset="0"/>
                          <a:ea typeface="宋体" pitchFamily="2" charset="-122"/>
                        </a:rPr>
                        <a:t>可靠性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E-mail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File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Web access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Remote login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Audio on demand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Video on demand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smtClean="0">
                          <a:ln>
                            <a:noFill/>
                          </a:ln>
                          <a:solidFill>
                            <a:schemeClr val="tx1"/>
                          </a:solidFill>
                          <a:effectLst/>
                          <a:latin typeface="Tahoma" pitchFamily="34" charset="0"/>
                          <a:ea typeface="宋体" pitchFamily="2" charset="-122"/>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7CE90AA-335E-4E6E-9424-23CB38E0A340}" type="slidenum">
              <a:rPr lang="en-US" altLang="zh-CN" sz="1400"/>
              <a:pPr>
                <a:spcBef>
                  <a:spcPct val="0"/>
                </a:spcBef>
                <a:buClrTx/>
                <a:buSzTx/>
                <a:buFontTx/>
                <a:buNone/>
              </a:pPr>
              <a:t>36</a:t>
            </a:fld>
            <a:endParaRPr lang="en-US" altLang="zh-CN" sz="1400"/>
          </a:p>
        </p:txBody>
      </p:sp>
      <p:sp>
        <p:nvSpPr>
          <p:cNvPr id="49155" name="Rectangle 2"/>
          <p:cNvSpPr>
            <a:spLocks noGrp="1" noChangeArrowheads="1"/>
          </p:cNvSpPr>
          <p:nvPr>
            <p:ph type="title"/>
          </p:nvPr>
        </p:nvSpPr>
        <p:spPr/>
        <p:txBody>
          <a:bodyPr/>
          <a:lstStyle/>
          <a:p>
            <a:pPr eaLnBrk="1" hangingPunct="1"/>
            <a:r>
              <a:rPr lang="zh-CN" altLang="en-US" smtClean="0"/>
              <a:t>漏桶和令牌桶</a:t>
            </a:r>
          </a:p>
        </p:txBody>
      </p:sp>
      <p:sp>
        <p:nvSpPr>
          <p:cNvPr id="49156" name="Rectangle 3"/>
          <p:cNvSpPr>
            <a:spLocks noGrp="1" noChangeArrowheads="1"/>
          </p:cNvSpPr>
          <p:nvPr>
            <p:ph type="body" idx="1"/>
          </p:nvPr>
        </p:nvSpPr>
        <p:spPr>
          <a:xfrm>
            <a:off x="1182688" y="2017713"/>
            <a:ext cx="7772400" cy="3643312"/>
          </a:xfrm>
        </p:spPr>
        <p:txBody>
          <a:bodyPr/>
          <a:lstStyle/>
          <a:p>
            <a:pPr eaLnBrk="1" hangingPunct="1"/>
            <a:r>
              <a:rPr lang="zh-CN" altLang="en-US" sz="2800" b="1" dirty="0" smtClean="0"/>
              <a:t>用户服务质量需求描述</a:t>
            </a:r>
          </a:p>
          <a:p>
            <a:pPr lvl="1" eaLnBrk="1" hangingPunct="1"/>
            <a:r>
              <a:rPr lang="zh-CN" altLang="en-US" sz="2400" b="1" dirty="0" smtClean="0"/>
              <a:t>常用令牌桶描述法（</a:t>
            </a:r>
            <a:r>
              <a:rPr lang="en-US" altLang="zh-CN" sz="2400" b="1" dirty="0" smtClean="0"/>
              <a:t>TOKEN_BUCKET_TSPEC</a:t>
            </a:r>
            <a:r>
              <a:rPr lang="zh-CN" altLang="en-US" sz="2400" b="1" dirty="0" smtClean="0"/>
              <a:t>）：平均速率、突发速率、突发长度（字节）、最大分组长度、最小分组长度</a:t>
            </a:r>
          </a:p>
          <a:p>
            <a:pPr eaLnBrk="1" hangingPunct="1"/>
            <a:r>
              <a:rPr lang="zh-CN" altLang="en-US" sz="2800" b="1" dirty="0" smtClean="0"/>
              <a:t>对用户业务进行测量，并且使其特性遵循事先约定，也称为业务监管和整形（</a:t>
            </a:r>
            <a:r>
              <a:rPr lang="en-US" altLang="zh-CN" sz="2800" b="1" dirty="0" smtClean="0"/>
              <a:t>Traffic Policing &amp; Shaping</a:t>
            </a:r>
            <a:r>
              <a:rPr lang="zh-CN" altLang="en-US" sz="2800" b="1"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EC33958-9520-4BFF-9977-09F261AD5CDB}" type="slidenum">
              <a:rPr lang="en-US" altLang="zh-CN" sz="1400"/>
              <a:pPr>
                <a:spcBef>
                  <a:spcPct val="0"/>
                </a:spcBef>
                <a:buClrTx/>
                <a:buSzTx/>
                <a:buFontTx/>
                <a:buNone/>
              </a:pPr>
              <a:t>37</a:t>
            </a:fld>
            <a:endParaRPr lang="en-US" altLang="zh-CN" sz="1400"/>
          </a:p>
        </p:txBody>
      </p:sp>
      <p:sp>
        <p:nvSpPr>
          <p:cNvPr id="50179" name="Rectangle 2"/>
          <p:cNvSpPr>
            <a:spLocks noGrp="1" noChangeArrowheads="1"/>
          </p:cNvSpPr>
          <p:nvPr>
            <p:ph type="title"/>
          </p:nvPr>
        </p:nvSpPr>
        <p:spPr/>
        <p:txBody>
          <a:bodyPr/>
          <a:lstStyle/>
          <a:p>
            <a:pPr eaLnBrk="1" hangingPunct="1"/>
            <a:r>
              <a:rPr lang="zh-CN" altLang="en-US" smtClean="0"/>
              <a:t>漏桶算法（</a:t>
            </a:r>
            <a:r>
              <a:rPr lang="en-US" altLang="zh-CN" smtClean="0"/>
              <a:t>1</a:t>
            </a:r>
            <a:r>
              <a:rPr lang="zh-CN" altLang="en-US" smtClean="0"/>
              <a:t>）</a:t>
            </a:r>
          </a:p>
        </p:txBody>
      </p:sp>
      <p:sp>
        <p:nvSpPr>
          <p:cNvPr id="50180" name="Rectangle 3"/>
          <p:cNvSpPr>
            <a:spLocks noGrp="1" noChangeArrowheads="1"/>
          </p:cNvSpPr>
          <p:nvPr>
            <p:ph type="body" idx="1"/>
          </p:nvPr>
        </p:nvSpPr>
        <p:spPr>
          <a:xfrm>
            <a:off x="250825" y="2017713"/>
            <a:ext cx="4321175" cy="4114800"/>
          </a:xfrm>
        </p:spPr>
        <p:txBody>
          <a:bodyPr/>
          <a:lstStyle/>
          <a:p>
            <a:pPr eaLnBrk="1" hangingPunct="1"/>
            <a:r>
              <a:rPr lang="zh-CN" altLang="en-US" b="1" smtClean="0"/>
              <a:t>漏桶算法：</a:t>
            </a:r>
            <a:r>
              <a:rPr lang="en-US" altLang="zh-CN" b="1" smtClean="0"/>
              <a:t>Leaky Bucket</a:t>
            </a:r>
          </a:p>
          <a:p>
            <a:pPr lvl="1" eaLnBrk="1" hangingPunct="1"/>
            <a:r>
              <a:rPr lang="zh-CN" altLang="en-US" b="1" smtClean="0"/>
              <a:t>只要桶中有水，水流出的速率就是常数</a:t>
            </a:r>
          </a:p>
          <a:p>
            <a:pPr lvl="1" eaLnBrk="1" hangingPunct="1"/>
            <a:r>
              <a:rPr lang="zh-CN" altLang="en-US" b="1" smtClean="0"/>
              <a:t>桶中没有水的时候，水流出的速率为</a:t>
            </a:r>
            <a:r>
              <a:rPr lang="en-US" altLang="zh-CN" b="1" smtClean="0"/>
              <a:t>0</a:t>
            </a:r>
          </a:p>
          <a:p>
            <a:pPr lvl="1" eaLnBrk="1" hangingPunct="1"/>
            <a:r>
              <a:rPr lang="zh-CN" altLang="en-US" b="1" smtClean="0"/>
              <a:t>桶满以后，往里面流的水会溢出</a:t>
            </a: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341438"/>
            <a:ext cx="4633912"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F0A0E14-4CF6-42FA-A821-BF6C6B8F13EE}" type="slidenum">
              <a:rPr lang="en-US" altLang="zh-CN" sz="1400"/>
              <a:pPr>
                <a:spcBef>
                  <a:spcPct val="0"/>
                </a:spcBef>
                <a:buClrTx/>
                <a:buSzTx/>
                <a:buFontTx/>
                <a:buNone/>
              </a:pPr>
              <a:t>38</a:t>
            </a:fld>
            <a:endParaRPr lang="en-US" altLang="zh-CN" sz="1400"/>
          </a:p>
        </p:txBody>
      </p:sp>
      <p:sp>
        <p:nvSpPr>
          <p:cNvPr id="51203" name="Rectangle 2"/>
          <p:cNvSpPr>
            <a:spLocks noGrp="1" noChangeArrowheads="1"/>
          </p:cNvSpPr>
          <p:nvPr>
            <p:ph type="title"/>
          </p:nvPr>
        </p:nvSpPr>
        <p:spPr/>
        <p:txBody>
          <a:bodyPr/>
          <a:lstStyle/>
          <a:p>
            <a:pPr eaLnBrk="1" hangingPunct="1"/>
            <a:r>
              <a:rPr lang="zh-CN" altLang="en-US" smtClean="0"/>
              <a:t>漏桶算法（</a:t>
            </a:r>
            <a:r>
              <a:rPr lang="en-US" altLang="zh-CN" smtClean="0"/>
              <a:t>2</a:t>
            </a:r>
            <a:r>
              <a:rPr lang="zh-CN" altLang="en-US" smtClean="0"/>
              <a:t>）</a:t>
            </a:r>
          </a:p>
        </p:txBody>
      </p:sp>
      <p:sp>
        <p:nvSpPr>
          <p:cNvPr id="51204" name="Rectangle 3"/>
          <p:cNvSpPr>
            <a:spLocks noGrp="1" noChangeArrowheads="1"/>
          </p:cNvSpPr>
          <p:nvPr>
            <p:ph type="body" idx="1"/>
          </p:nvPr>
        </p:nvSpPr>
        <p:spPr>
          <a:xfrm>
            <a:off x="71438" y="2017713"/>
            <a:ext cx="4572000" cy="4114800"/>
          </a:xfrm>
        </p:spPr>
        <p:txBody>
          <a:bodyPr/>
          <a:lstStyle/>
          <a:p>
            <a:pPr eaLnBrk="1" hangingPunct="1"/>
            <a:r>
              <a:rPr lang="zh-CN" altLang="en-US" b="1" smtClean="0"/>
              <a:t>应用于分组传输的漏桶算法</a:t>
            </a:r>
          </a:p>
          <a:p>
            <a:pPr lvl="1" eaLnBrk="1" hangingPunct="1"/>
            <a:r>
              <a:rPr lang="zh-CN" altLang="en-US" b="1" smtClean="0"/>
              <a:t>平滑突发业务流：不论输入的速率为多大，输出速率始终是常数</a:t>
            </a: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1484313"/>
            <a:ext cx="455612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5"/>
          <p:cNvSpPr txBox="1">
            <a:spLocks noChangeArrowheads="1"/>
          </p:cNvSpPr>
          <p:nvPr/>
        </p:nvSpPr>
        <p:spPr bwMode="auto">
          <a:xfrm>
            <a:off x="5076825" y="5445125"/>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以恒定的速率</a:t>
            </a:r>
            <a:r>
              <a:rPr lang="en-US" altLang="zh-CN" sz="1800" b="1">
                <a:cs typeface="Arial" panose="020B0604020202020204" pitchFamily="34" charset="0"/>
              </a:rPr>
              <a:t>ρ</a:t>
            </a:r>
            <a:r>
              <a:rPr lang="zh-CN" altLang="en-US" sz="1800" b="1"/>
              <a:t>发送</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09FBCA7-617D-47ED-A24E-8F0D3D6195BA}" type="slidenum">
              <a:rPr lang="en-US" altLang="zh-CN" sz="1400"/>
              <a:pPr>
                <a:spcBef>
                  <a:spcPct val="0"/>
                </a:spcBef>
                <a:buClrTx/>
                <a:buSzTx/>
                <a:buFontTx/>
                <a:buNone/>
              </a:pPr>
              <a:t>39</a:t>
            </a:fld>
            <a:endParaRPr lang="en-US" altLang="zh-CN" sz="1400"/>
          </a:p>
        </p:txBody>
      </p:sp>
      <p:sp>
        <p:nvSpPr>
          <p:cNvPr id="52227" name="Rectangle 2"/>
          <p:cNvSpPr>
            <a:spLocks noGrp="1" noChangeArrowheads="1"/>
          </p:cNvSpPr>
          <p:nvPr>
            <p:ph type="title"/>
          </p:nvPr>
        </p:nvSpPr>
        <p:spPr/>
        <p:txBody>
          <a:bodyPr/>
          <a:lstStyle/>
          <a:p>
            <a:pPr eaLnBrk="1" hangingPunct="1"/>
            <a:r>
              <a:rPr lang="zh-CN" altLang="en-US" smtClean="0"/>
              <a:t>漏桶算法（</a:t>
            </a:r>
            <a:r>
              <a:rPr lang="en-US" altLang="zh-CN" smtClean="0"/>
              <a:t>3</a:t>
            </a:r>
            <a:r>
              <a:rPr lang="zh-CN" altLang="en-US" smtClean="0"/>
              <a:t>）</a:t>
            </a:r>
          </a:p>
        </p:txBody>
      </p:sp>
      <p:sp>
        <p:nvSpPr>
          <p:cNvPr id="191491" name="Rectangle 3"/>
          <p:cNvSpPr>
            <a:spLocks noGrp="1" noChangeArrowheads="1"/>
          </p:cNvSpPr>
          <p:nvPr>
            <p:ph type="body" idx="1"/>
          </p:nvPr>
        </p:nvSpPr>
        <p:spPr/>
        <p:txBody>
          <a:bodyPr/>
          <a:lstStyle/>
          <a:p>
            <a:pPr eaLnBrk="1" hangingPunct="1">
              <a:lnSpc>
                <a:spcPct val="80000"/>
              </a:lnSpc>
            </a:pPr>
            <a:r>
              <a:rPr lang="zh-CN" altLang="en-US" sz="2400" b="1" smtClean="0"/>
              <a:t>算法过程</a:t>
            </a:r>
          </a:p>
          <a:p>
            <a:pPr eaLnBrk="1" hangingPunct="1">
              <a:lnSpc>
                <a:spcPct val="80000"/>
              </a:lnSpc>
              <a:buFont typeface="Wingdings" panose="05000000000000000000" pitchFamily="2" charset="2"/>
              <a:buNone/>
            </a:pPr>
            <a:r>
              <a:rPr lang="en-US" altLang="zh-CN" sz="2400" b="1" smtClean="0"/>
              <a:t>1</a:t>
            </a:r>
            <a:r>
              <a:rPr lang="zh-CN" altLang="en-US" sz="2400" b="1" smtClean="0"/>
              <a:t>）将漏桶看做是一个有限长度的队列，以字节为单位计数，当分组到达的时候，如果队列中还有空间的话，就被添加到对列的尾部，否则该分组将被丢弃</a:t>
            </a:r>
          </a:p>
          <a:p>
            <a:pPr eaLnBrk="1" hangingPunct="1">
              <a:lnSpc>
                <a:spcPct val="80000"/>
              </a:lnSpc>
              <a:buFont typeface="Wingdings" panose="05000000000000000000" pitchFamily="2" charset="2"/>
              <a:buNone/>
            </a:pPr>
            <a:r>
              <a:rPr lang="en-US" altLang="zh-CN" sz="2400" b="1" smtClean="0"/>
              <a:t>2</a:t>
            </a:r>
            <a:r>
              <a:rPr lang="zh-CN" altLang="en-US" sz="2400" b="1" smtClean="0"/>
              <a:t>）在每一个嘀嗒周期，首先将计数器初始化为</a:t>
            </a:r>
            <a:r>
              <a:rPr lang="en-US" altLang="zh-CN" sz="2400" b="1" smtClean="0"/>
              <a:t>n</a:t>
            </a:r>
            <a:r>
              <a:rPr lang="zh-CN" altLang="en-US" sz="2400" b="1" smtClean="0"/>
              <a:t>，如果队列中第一个分组的字节数少于计时器的当前值，则将分组发送出去，并且将计数器减去该分组的字节数。然后对下一个分组执行同样的过程，直到出现计数器的值小于队列中的分组的长度为止。此时，传输过程终止，直到下一个嘀嗒再开始</a:t>
            </a:r>
          </a:p>
          <a:p>
            <a:pPr eaLnBrk="1" hangingPunct="1">
              <a:lnSpc>
                <a:spcPct val="80000"/>
              </a:lnSpc>
              <a:buFont typeface="Wingdings" panose="05000000000000000000" pitchFamily="2" charset="2"/>
              <a:buNone/>
            </a:pPr>
            <a:r>
              <a:rPr lang="en-US" altLang="zh-CN" sz="2400" b="1" smtClean="0"/>
              <a:t>3</a:t>
            </a:r>
            <a:r>
              <a:rPr lang="zh-CN" altLang="en-US" sz="2400" b="1" smtClean="0"/>
              <a:t>）到达下一个嘀嗒的时候，计数器被重置，执行步骤</a:t>
            </a:r>
            <a:r>
              <a:rPr lang="en-US" altLang="zh-CN" sz="2400" b="1" smtClean="0"/>
              <a:t>2</a:t>
            </a:r>
            <a:r>
              <a:rPr lang="zh-CN" altLang="en-US" sz="2400" b="1" smtClean="0"/>
              <a:t>），再次开始分组发送过程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91491">
                                            <p:txEl>
                                              <p:pRg st="1" end="1"/>
                                            </p:txEl>
                                          </p:spTgt>
                                        </p:tgtEl>
                                        <p:attrNameLst>
                                          <p:attrName>style.visibility</p:attrName>
                                        </p:attrNameLst>
                                      </p:cBhvr>
                                      <p:to>
                                        <p:strVal val="visible"/>
                                      </p:to>
                                    </p:set>
                                    <p:animEffect transition="in" filter="strips(downRight)">
                                      <p:cBhvr>
                                        <p:cTn id="7" dur="500"/>
                                        <p:tgtEl>
                                          <p:spTgt spid="1914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1491">
                                            <p:txEl>
                                              <p:pRg st="2" end="2"/>
                                            </p:txEl>
                                          </p:spTgt>
                                        </p:tgtEl>
                                        <p:attrNameLst>
                                          <p:attrName>style.visibility</p:attrName>
                                        </p:attrNameLst>
                                      </p:cBhvr>
                                      <p:to>
                                        <p:strVal val="visible"/>
                                      </p:to>
                                    </p:set>
                                    <p:animEffect transition="in" filter="strips(downRight)">
                                      <p:cBhvr>
                                        <p:cTn id="12" dur="500"/>
                                        <p:tgtEl>
                                          <p:spTgt spid="1914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91491">
                                            <p:txEl>
                                              <p:pRg st="3" end="3"/>
                                            </p:txEl>
                                          </p:spTgt>
                                        </p:tgtEl>
                                        <p:attrNameLst>
                                          <p:attrName>style.visibility</p:attrName>
                                        </p:attrNameLst>
                                      </p:cBhvr>
                                      <p:to>
                                        <p:strVal val="visible"/>
                                      </p:to>
                                    </p:set>
                                    <p:animEffect transition="in" filter="strips(downRight)">
                                      <p:cBhvr>
                                        <p:cTn id="17" dur="500"/>
                                        <p:tgtEl>
                                          <p:spTgt spid="191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4FB0271-49D3-4FBF-9665-0E4BED964AE5}" type="slidenum">
              <a:rPr lang="en-US" altLang="zh-CN" sz="1400"/>
              <a:pPr>
                <a:spcBef>
                  <a:spcPct val="0"/>
                </a:spcBef>
                <a:buClrTx/>
                <a:buSzTx/>
                <a:buFontTx/>
                <a:buNone/>
              </a:pPr>
              <a:t>4</a:t>
            </a:fld>
            <a:endParaRPr lang="en-US" altLang="zh-CN" sz="1400"/>
          </a:p>
        </p:txBody>
      </p:sp>
      <p:sp>
        <p:nvSpPr>
          <p:cNvPr id="8195"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8196" name="Rectangle 3"/>
          <p:cNvSpPr>
            <a:spLocks noGrp="1" noChangeArrowheads="1"/>
          </p:cNvSpPr>
          <p:nvPr>
            <p:ph type="body" idx="1"/>
          </p:nvPr>
        </p:nvSpPr>
        <p:spPr/>
        <p:txBody>
          <a:bodyPr/>
          <a:lstStyle/>
          <a:p>
            <a:pPr eaLnBrk="1" hangingPunct="1"/>
            <a:r>
              <a:rPr lang="en-US" altLang="zh-CN" dirty="0" smtClean="0">
                <a:solidFill>
                  <a:schemeClr val="hlink"/>
                </a:solidFill>
              </a:rPr>
              <a:t>5.1 </a:t>
            </a:r>
            <a:r>
              <a:rPr lang="zh-CN" altLang="en-US" dirty="0" smtClean="0">
                <a:solidFill>
                  <a:schemeClr val="hlink"/>
                </a:solidFill>
              </a:rPr>
              <a:t>向传输层提供的服务</a:t>
            </a:r>
          </a:p>
          <a:p>
            <a:pPr eaLnBrk="1" hangingPunct="1"/>
            <a:r>
              <a:rPr lang="en-US" altLang="zh-CN" dirty="0" smtClean="0"/>
              <a:t>5.2 </a:t>
            </a:r>
            <a:r>
              <a:rPr lang="zh-CN" altLang="en-US" dirty="0" smtClean="0"/>
              <a:t>路由算法</a:t>
            </a:r>
          </a:p>
          <a:p>
            <a:pPr eaLnBrk="1" hangingPunct="1"/>
            <a:r>
              <a:rPr lang="en-US" altLang="zh-CN" dirty="0" smtClean="0"/>
              <a:t>5.3 </a:t>
            </a:r>
            <a:r>
              <a:rPr lang="zh-CN" altLang="en-US" dirty="0" smtClean="0"/>
              <a:t>服务质量</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6B52F44-53A4-42DC-80DC-7AF26EABD617}" type="slidenum">
              <a:rPr lang="en-US" altLang="zh-CN" sz="1400"/>
              <a:pPr>
                <a:spcBef>
                  <a:spcPct val="0"/>
                </a:spcBef>
                <a:buClrTx/>
                <a:buSzTx/>
                <a:buFontTx/>
                <a:buNone/>
              </a:pPr>
              <a:t>40</a:t>
            </a:fld>
            <a:endParaRPr lang="en-US" altLang="zh-CN" sz="1400"/>
          </a:p>
        </p:txBody>
      </p:sp>
      <p:sp>
        <p:nvSpPr>
          <p:cNvPr id="53251" name="Rectangle 2"/>
          <p:cNvSpPr>
            <a:spLocks noGrp="1" noChangeArrowheads="1"/>
          </p:cNvSpPr>
          <p:nvPr>
            <p:ph type="title"/>
          </p:nvPr>
        </p:nvSpPr>
        <p:spPr/>
        <p:txBody>
          <a:bodyPr/>
          <a:lstStyle/>
          <a:p>
            <a:pPr eaLnBrk="1" hangingPunct="1"/>
            <a:r>
              <a:rPr lang="zh-CN" altLang="en-US" smtClean="0"/>
              <a:t>漏桶举例</a:t>
            </a:r>
          </a:p>
        </p:txBody>
      </p:sp>
      <p:sp>
        <p:nvSpPr>
          <p:cNvPr id="53252" name="Rectangle 3"/>
          <p:cNvSpPr>
            <a:spLocks noGrp="1" noChangeArrowheads="1"/>
          </p:cNvSpPr>
          <p:nvPr>
            <p:ph type="body" idx="1"/>
          </p:nvPr>
        </p:nvSpPr>
        <p:spPr>
          <a:xfrm>
            <a:off x="900113" y="3430588"/>
            <a:ext cx="7772400" cy="862012"/>
          </a:xfrm>
        </p:spPr>
        <p:txBody>
          <a:bodyPr/>
          <a:lstStyle/>
          <a:p>
            <a:pPr eaLnBrk="1" hangingPunct="1"/>
            <a:r>
              <a:rPr lang="zh-CN" altLang="en-US" sz="2400" b="1" smtClean="0"/>
              <a:t>为了降低传送速率取漏桶输出速率</a:t>
            </a:r>
            <a:r>
              <a:rPr lang="en-US" altLang="zh-CN" sz="2400" b="1" smtClean="0">
                <a:cs typeface="Arial" panose="020B0604020202020204" pitchFamily="34" charset="0"/>
              </a:rPr>
              <a:t>ρ=2M</a:t>
            </a:r>
            <a:r>
              <a:rPr lang="zh-CN" altLang="en-US" sz="2400" b="1" smtClean="0">
                <a:cs typeface="Arial" panose="020B0604020202020204" pitchFamily="34" charset="0"/>
              </a:rPr>
              <a:t>字节</a:t>
            </a:r>
            <a:r>
              <a:rPr lang="en-US" altLang="zh-CN" sz="2400" b="1" smtClean="0">
                <a:cs typeface="Arial" panose="020B0604020202020204" pitchFamily="34" charset="0"/>
              </a:rPr>
              <a:t>/</a:t>
            </a:r>
            <a:r>
              <a:rPr lang="zh-CN" altLang="en-US" sz="2400" b="1" smtClean="0">
                <a:cs typeface="Arial" panose="020B0604020202020204" pitchFamily="34" charset="0"/>
              </a:rPr>
              <a:t>秒</a:t>
            </a:r>
            <a:r>
              <a:rPr lang="zh-CN" altLang="en-US" sz="2400" b="1" smtClean="0"/>
              <a:t>，容量</a:t>
            </a:r>
            <a:r>
              <a:rPr lang="en-US" altLang="zh-CN" sz="2400" b="1" smtClean="0"/>
              <a:t>C=1M</a:t>
            </a:r>
            <a:r>
              <a:rPr lang="zh-CN" altLang="en-US" sz="2400" b="1" smtClean="0"/>
              <a:t>字节，因此</a:t>
            </a:r>
            <a:r>
              <a:rPr lang="en-US" altLang="zh-CN" sz="2400" b="1" smtClean="0"/>
              <a:t>1M</a:t>
            </a:r>
            <a:r>
              <a:rPr lang="zh-CN" altLang="en-US" sz="2400" b="1" smtClean="0"/>
              <a:t>字节的数据将传输</a:t>
            </a:r>
            <a:r>
              <a:rPr lang="en-US" altLang="zh-CN" sz="2400" b="1" smtClean="0"/>
              <a:t>500</a:t>
            </a:r>
            <a:r>
              <a:rPr lang="zh-CN" altLang="en-US" sz="2400" b="1" smtClean="0"/>
              <a:t>毫秒</a:t>
            </a:r>
          </a:p>
        </p:txBody>
      </p:sp>
      <p:sp>
        <p:nvSpPr>
          <p:cNvPr id="53253" name="Rectangle 4"/>
          <p:cNvSpPr>
            <a:spLocks noChangeArrowheads="1"/>
          </p:cNvSpPr>
          <p:nvPr/>
        </p:nvSpPr>
        <p:spPr bwMode="auto">
          <a:xfrm>
            <a:off x="827088" y="1989138"/>
            <a:ext cx="7632700" cy="12954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计算机以</a:t>
            </a:r>
            <a:r>
              <a:rPr lang="en-US" altLang="zh-CN" sz="2400" b="1"/>
              <a:t>25M</a:t>
            </a:r>
            <a:r>
              <a:rPr lang="zh-CN" altLang="en-US" sz="2400" b="1"/>
              <a:t>字节</a:t>
            </a:r>
            <a:r>
              <a:rPr lang="en-US" altLang="zh-CN" sz="2400" b="1"/>
              <a:t>/</a:t>
            </a:r>
            <a:r>
              <a:rPr lang="zh-CN" altLang="en-US" sz="2400" b="1"/>
              <a:t>秒速率产生数据，向网络发送</a:t>
            </a:r>
            <a:r>
              <a:rPr lang="en-US" altLang="zh-CN" sz="2400" b="1"/>
              <a:t>1M</a:t>
            </a:r>
            <a:r>
              <a:rPr lang="zh-CN" altLang="en-US" sz="2400" b="1"/>
              <a:t>字节的数据（即以</a:t>
            </a:r>
            <a:r>
              <a:rPr lang="en-US" altLang="zh-CN" sz="2400" b="1"/>
              <a:t>25M</a:t>
            </a:r>
            <a:r>
              <a:rPr lang="zh-CN" altLang="en-US" sz="2400" b="1"/>
              <a:t>字节</a:t>
            </a:r>
            <a:r>
              <a:rPr lang="en-US" altLang="zh-CN" sz="2400" b="1"/>
              <a:t>/</a:t>
            </a:r>
            <a:r>
              <a:rPr lang="zh-CN" altLang="en-US" sz="2400" b="1"/>
              <a:t>秒速率发送了</a:t>
            </a:r>
            <a:r>
              <a:rPr lang="en-US" altLang="zh-CN" sz="2400" b="1"/>
              <a:t>40</a:t>
            </a:r>
            <a:r>
              <a:rPr lang="zh-CN" altLang="en-US" sz="2400" b="1"/>
              <a:t>毫秒），而网络的最佳传输速率不超过</a:t>
            </a:r>
            <a:r>
              <a:rPr lang="en-US" altLang="zh-CN" sz="2400" b="1"/>
              <a:t>2M</a:t>
            </a:r>
            <a:r>
              <a:rPr lang="zh-CN" altLang="en-US" sz="2400" b="1"/>
              <a:t>字节</a:t>
            </a:r>
            <a:r>
              <a:rPr lang="en-US" altLang="zh-CN" sz="2400" b="1"/>
              <a:t>/</a:t>
            </a:r>
            <a:r>
              <a:rPr lang="zh-CN" altLang="en-US" sz="2400" b="1"/>
              <a:t>秒</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596C66B-A7C5-43CC-AC5C-5F47CE722885}" type="slidenum">
              <a:rPr lang="en-US" altLang="zh-CN" sz="1400"/>
              <a:pPr>
                <a:spcBef>
                  <a:spcPct val="0"/>
                </a:spcBef>
                <a:buClrTx/>
                <a:buSzTx/>
                <a:buFontTx/>
                <a:buNone/>
              </a:pPr>
              <a:t>41</a:t>
            </a:fld>
            <a:endParaRPr lang="en-US" altLang="zh-CN" sz="1400"/>
          </a:p>
        </p:txBody>
      </p:sp>
      <p:sp>
        <p:nvSpPr>
          <p:cNvPr id="54275" name="Rectangle 2"/>
          <p:cNvSpPr>
            <a:spLocks noGrp="1" noChangeArrowheads="1"/>
          </p:cNvSpPr>
          <p:nvPr>
            <p:ph type="title"/>
          </p:nvPr>
        </p:nvSpPr>
        <p:spPr/>
        <p:txBody>
          <a:bodyPr/>
          <a:lstStyle/>
          <a:p>
            <a:pPr eaLnBrk="1" hangingPunct="1"/>
            <a:r>
              <a:rPr lang="zh-CN" altLang="en-US" smtClean="0"/>
              <a:t>令牌桶算法（</a:t>
            </a:r>
            <a:r>
              <a:rPr lang="en-US" altLang="zh-CN" smtClean="0"/>
              <a:t>1</a:t>
            </a:r>
            <a:r>
              <a:rPr lang="zh-CN" altLang="en-US" smtClean="0"/>
              <a:t>）</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781300"/>
            <a:ext cx="61214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p:cNvSpPr>
          <p:nvPr>
            <p:ph type="body" idx="1"/>
          </p:nvPr>
        </p:nvSpPr>
        <p:spPr>
          <a:xfrm>
            <a:off x="0" y="2032000"/>
            <a:ext cx="8686800" cy="1325563"/>
          </a:xfrm>
          <a:noFill/>
        </p:spPr>
        <p:txBody>
          <a:bodyPr/>
          <a:lstStyle/>
          <a:p>
            <a:pPr eaLnBrk="1" hangingPunct="1">
              <a:lnSpc>
                <a:spcPct val="80000"/>
              </a:lnSpc>
            </a:pPr>
            <a:r>
              <a:rPr lang="zh-CN" altLang="en-US" sz="2400" b="1" smtClean="0"/>
              <a:t>令牌桶：</a:t>
            </a:r>
            <a:r>
              <a:rPr lang="en-US" altLang="zh-CN" sz="2400" b="1" smtClean="0"/>
              <a:t>Token Bucket</a:t>
            </a:r>
          </a:p>
          <a:p>
            <a:pPr lvl="1" eaLnBrk="1" hangingPunct="1">
              <a:lnSpc>
                <a:spcPct val="80000"/>
              </a:lnSpc>
            </a:pPr>
            <a:r>
              <a:rPr lang="zh-CN" altLang="en-US" sz="2000" b="1" smtClean="0"/>
              <a:t>桶中保存的是令牌，每隔</a:t>
            </a:r>
            <a:r>
              <a:rPr lang="en-US" altLang="zh-CN" sz="2000" b="1" smtClean="0"/>
              <a:t>T</a:t>
            </a:r>
            <a:r>
              <a:rPr lang="zh-CN" altLang="en-US" sz="2000" b="1" smtClean="0"/>
              <a:t>秒产生一个</a:t>
            </a:r>
          </a:p>
          <a:p>
            <a:pPr lvl="1" eaLnBrk="1" hangingPunct="1">
              <a:lnSpc>
                <a:spcPct val="80000"/>
              </a:lnSpc>
            </a:pPr>
            <a:r>
              <a:rPr lang="zh-CN" altLang="en-US" sz="2000" b="1" smtClean="0"/>
              <a:t>只有当桶中有令牌时才能传输数据</a:t>
            </a:r>
          </a:p>
          <a:p>
            <a:pPr lvl="1" eaLnBrk="1" hangingPunct="1">
              <a:lnSpc>
                <a:spcPct val="80000"/>
              </a:lnSpc>
            </a:pPr>
            <a:r>
              <a:rPr lang="zh-CN" altLang="en-US" sz="2000" b="1" smtClean="0"/>
              <a:t>允许突发流量</a:t>
            </a:r>
          </a:p>
        </p:txBody>
      </p:sp>
      <p:sp>
        <p:nvSpPr>
          <p:cNvPr id="8" name="圆角矩形 7"/>
          <p:cNvSpPr>
            <a:spLocks noChangeArrowheads="1"/>
          </p:cNvSpPr>
          <p:nvPr/>
        </p:nvSpPr>
        <p:spPr bwMode="auto">
          <a:xfrm>
            <a:off x="277813" y="3373438"/>
            <a:ext cx="3430587" cy="2143125"/>
          </a:xfrm>
          <a:prstGeom prst="roundRect">
            <a:avLst>
              <a:gd name="adj" fmla="val 16667"/>
            </a:avLst>
          </a:prstGeom>
          <a:solidFill>
            <a:srgbClr val="EBF7FF"/>
          </a:solidFill>
          <a:ln w="9525" algn="ctr">
            <a:solidFill>
              <a:schemeClr val="tx1"/>
            </a:solidFill>
            <a:round/>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假设：</a:t>
            </a:r>
          </a:p>
          <a:p>
            <a:pPr eaLnBrk="1" hangingPunct="1">
              <a:spcBef>
                <a:spcPct val="0"/>
              </a:spcBef>
              <a:buClrTx/>
              <a:buSzTx/>
              <a:buFontTx/>
              <a:buNone/>
            </a:pPr>
            <a:r>
              <a:rPr lang="en-US" altLang="zh-CN" sz="1800" b="1">
                <a:latin typeface="Arial" panose="020B0604020202020204" pitchFamily="34" charset="0"/>
              </a:rPr>
              <a:t>S:</a:t>
            </a:r>
            <a:r>
              <a:rPr lang="zh-CN" altLang="en-US" sz="1800" b="1">
                <a:latin typeface="Arial" panose="020B0604020202020204" pitchFamily="34" charset="0"/>
              </a:rPr>
              <a:t>突发长度（秒）</a:t>
            </a:r>
          </a:p>
          <a:p>
            <a:pPr eaLnBrk="1" hangingPunct="1">
              <a:spcBef>
                <a:spcPct val="0"/>
              </a:spcBef>
              <a:buClrTx/>
              <a:buSzTx/>
              <a:buFontTx/>
              <a:buNone/>
            </a:pPr>
            <a:r>
              <a:rPr lang="en-US" altLang="zh-CN" sz="1800" b="1">
                <a:latin typeface="Arial" panose="020B0604020202020204" pitchFamily="34" charset="0"/>
              </a:rPr>
              <a:t>C: </a:t>
            </a:r>
            <a:r>
              <a:rPr lang="zh-CN" altLang="en-US" sz="1800" b="1">
                <a:latin typeface="Arial" panose="020B0604020202020204" pitchFamily="34" charset="0"/>
              </a:rPr>
              <a:t>令牌桶容量（字节）</a:t>
            </a:r>
          </a:p>
          <a:p>
            <a:pPr eaLnBrk="1" hangingPunct="1">
              <a:spcBef>
                <a:spcPct val="0"/>
              </a:spcBef>
              <a:buClrTx/>
              <a:buSzTx/>
              <a:buFontTx/>
              <a:buNone/>
            </a:pPr>
            <a:r>
              <a:rPr lang="en-US" altLang="zh-CN" sz="1800" b="1">
                <a:latin typeface="Arial" panose="020B0604020202020204" pitchFamily="34" charset="0"/>
              </a:rPr>
              <a:t>M</a:t>
            </a:r>
            <a:r>
              <a:rPr lang="zh-CN" altLang="en-US" sz="1800" b="1">
                <a:latin typeface="Arial" panose="020B0604020202020204" pitchFamily="34" charset="0"/>
              </a:rPr>
              <a:t>：最大输出速率（字节</a:t>
            </a:r>
            <a:r>
              <a:rPr lang="en-US" altLang="zh-CN" sz="1800" b="1">
                <a:latin typeface="Arial" panose="020B0604020202020204" pitchFamily="34" charset="0"/>
              </a:rPr>
              <a:t>/</a:t>
            </a:r>
            <a:r>
              <a:rPr lang="zh-CN" altLang="en-US" sz="1800" b="1">
                <a:latin typeface="Arial" panose="020B0604020202020204" pitchFamily="34" charset="0"/>
              </a:rPr>
              <a:t>秒）</a:t>
            </a:r>
          </a:p>
          <a:p>
            <a:pPr eaLnBrk="1" hangingPunct="1">
              <a:spcBef>
                <a:spcPct val="0"/>
              </a:spcBef>
              <a:buClrTx/>
              <a:buSzTx/>
              <a:buFontTx/>
              <a:buNone/>
            </a:pPr>
            <a:r>
              <a:rPr lang="en-US" altLang="zh-CN" sz="2000" b="1"/>
              <a:t>ρ</a:t>
            </a:r>
            <a:r>
              <a:rPr lang="en-US" altLang="zh-CN" sz="1800"/>
              <a:t> </a:t>
            </a:r>
            <a:r>
              <a:rPr lang="zh-CN" altLang="en-US" sz="1800" b="1">
                <a:latin typeface="Arial" panose="020B0604020202020204" pitchFamily="34" charset="0"/>
              </a:rPr>
              <a:t>：令牌产生速率（字节</a:t>
            </a:r>
            <a:r>
              <a:rPr lang="en-US" altLang="zh-CN" sz="1800" b="1">
                <a:latin typeface="Arial" panose="020B0604020202020204" pitchFamily="34" charset="0"/>
              </a:rPr>
              <a:t>/</a:t>
            </a:r>
            <a:r>
              <a:rPr lang="zh-CN" altLang="en-US" sz="1800" b="1">
                <a:latin typeface="Arial" panose="020B0604020202020204" pitchFamily="34" charset="0"/>
              </a:rPr>
              <a:t>秒）</a:t>
            </a:r>
          </a:p>
          <a:p>
            <a:pPr eaLnBrk="1" hangingPunct="1">
              <a:spcBef>
                <a:spcPct val="0"/>
              </a:spcBef>
              <a:buClrTx/>
              <a:buSzTx/>
              <a:buFontTx/>
              <a:buNone/>
            </a:pPr>
            <a:endParaRPr lang="zh-CN" altLang="en-US" sz="1800" b="1">
              <a:latin typeface="Arial" panose="020B0604020202020204" pitchFamily="34" charset="0"/>
            </a:endParaRPr>
          </a:p>
          <a:p>
            <a:pPr eaLnBrk="1" hangingPunct="1">
              <a:spcBef>
                <a:spcPct val="0"/>
              </a:spcBef>
              <a:buClrTx/>
              <a:buSzTx/>
              <a:buFontTx/>
              <a:buNone/>
            </a:pPr>
            <a:r>
              <a:rPr lang="en-US" altLang="zh-CN" sz="1800" b="1">
                <a:solidFill>
                  <a:schemeClr val="hlink"/>
                </a:solidFill>
                <a:latin typeface="Arial" panose="020B0604020202020204" pitchFamily="34" charset="0"/>
              </a:rPr>
              <a:t>C+</a:t>
            </a:r>
            <a:r>
              <a:rPr lang="en-US" altLang="zh-CN" sz="1800" b="1">
                <a:solidFill>
                  <a:schemeClr val="hlink"/>
                </a:solidFill>
              </a:rPr>
              <a:t>ρ</a:t>
            </a:r>
            <a:r>
              <a:rPr lang="en-US" altLang="zh-CN" sz="1800" b="1">
                <a:solidFill>
                  <a:schemeClr val="hlink"/>
                </a:solidFill>
                <a:latin typeface="Arial" panose="020B0604020202020204" pitchFamily="34" charset="0"/>
              </a:rPr>
              <a:t>S = MS S=C/(M-</a:t>
            </a:r>
            <a:r>
              <a:rPr lang="en-US" altLang="zh-CN" sz="1800" b="1">
                <a:solidFill>
                  <a:schemeClr val="hlink"/>
                </a:solidFill>
              </a:rPr>
              <a:t>ρ</a:t>
            </a:r>
            <a:r>
              <a:rPr lang="en-US" altLang="zh-CN" sz="1800" b="1">
                <a:solidFill>
                  <a:schemeClr val="hlink"/>
                </a:solidFill>
                <a:latin typeface="Arial" panose="020B0604020202020204" pitchFamily="34" charset="0"/>
              </a:rPr>
              <a:t>)</a:t>
            </a:r>
          </a:p>
        </p:txBody>
      </p:sp>
      <p:grpSp>
        <p:nvGrpSpPr>
          <p:cNvPr id="54279" name="Group 10"/>
          <p:cNvGrpSpPr>
            <a:grpSpLocks/>
          </p:cNvGrpSpPr>
          <p:nvPr/>
        </p:nvGrpSpPr>
        <p:grpSpPr bwMode="auto">
          <a:xfrm>
            <a:off x="1116013" y="2924175"/>
            <a:ext cx="6692900" cy="3319463"/>
            <a:chOff x="703" y="1842"/>
            <a:chExt cx="4216" cy="2091"/>
          </a:xfrm>
        </p:grpSpPr>
        <p:sp>
          <p:nvSpPr>
            <p:cNvPr id="54280" name="Text Box 6"/>
            <p:cNvSpPr txBox="1">
              <a:spLocks noChangeArrowheads="1"/>
            </p:cNvSpPr>
            <p:nvPr/>
          </p:nvSpPr>
          <p:spPr bwMode="auto">
            <a:xfrm>
              <a:off x="703" y="3702"/>
              <a:ext cx="1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b="1">
                  <a:solidFill>
                    <a:srgbClr val="007A77"/>
                  </a:solidFill>
                  <a:latin typeface="Arial" panose="020B0604020202020204" pitchFamily="34" charset="0"/>
                </a:rPr>
                <a:t>Arriving packets</a:t>
              </a:r>
            </a:p>
          </p:txBody>
        </p:sp>
        <p:sp>
          <p:nvSpPr>
            <p:cNvPr id="54281" name="Text Box 8"/>
            <p:cNvSpPr txBox="1">
              <a:spLocks noChangeArrowheads="1"/>
            </p:cNvSpPr>
            <p:nvPr/>
          </p:nvSpPr>
          <p:spPr bwMode="auto">
            <a:xfrm>
              <a:off x="3288" y="1842"/>
              <a:ext cx="193" cy="2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400" b="1">
                  <a:latin typeface="Arial" panose="020B0604020202020204" pitchFamily="34" charset="0"/>
                </a:rPr>
                <a:t>ρ</a:t>
              </a:r>
            </a:p>
          </p:txBody>
        </p:sp>
        <p:sp>
          <p:nvSpPr>
            <p:cNvPr id="54282" name="Text Box 9"/>
            <p:cNvSpPr txBox="1">
              <a:spLocks noChangeArrowheads="1"/>
            </p:cNvSpPr>
            <p:nvPr/>
          </p:nvSpPr>
          <p:spPr bwMode="auto">
            <a:xfrm>
              <a:off x="4771" y="2684"/>
              <a:ext cx="148"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latin typeface="Arial" panose="020B0604020202020204" pitchFamily="34" charset="0"/>
                </a:rPr>
                <a:t>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linds(horizontal)">
                                      <p:cBhvr>
                                        <p:cTn id="7" dur="500"/>
                                        <p:tgtEl>
                                          <p:spTgt spid="8">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linds(horizontal)">
                                      <p:cBhvr>
                                        <p:cTn id="20" dur="500"/>
                                        <p:tgtEl>
                                          <p:spTgt spid="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blinds(horizontal)">
                                      <p:cBhvr>
                                        <p:cTn id="25" dur="500"/>
                                        <p:tgtEl>
                                          <p:spTgt spid="8">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blinds(horizontal)">
                                      <p:cBhvr>
                                        <p:cTn id="30" dur="500"/>
                                        <p:tgtEl>
                                          <p:spTgt spid="8">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blinds(horizontal)">
                                      <p:cBhvr>
                                        <p:cTn id="3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7EBE3D6-FC76-4338-8AA4-0786B78B0F96}" type="slidenum">
              <a:rPr lang="en-US" altLang="zh-CN" sz="1400"/>
              <a:pPr>
                <a:spcBef>
                  <a:spcPct val="0"/>
                </a:spcBef>
                <a:buClrTx/>
                <a:buSzTx/>
                <a:buFontTx/>
                <a:buNone/>
              </a:pPr>
              <a:t>42</a:t>
            </a:fld>
            <a:endParaRPr lang="en-US" altLang="zh-CN" sz="1400"/>
          </a:p>
        </p:txBody>
      </p:sp>
      <p:sp>
        <p:nvSpPr>
          <p:cNvPr id="55299" name="Rectangle 2"/>
          <p:cNvSpPr>
            <a:spLocks noGrp="1" noChangeArrowheads="1"/>
          </p:cNvSpPr>
          <p:nvPr>
            <p:ph type="title"/>
          </p:nvPr>
        </p:nvSpPr>
        <p:spPr/>
        <p:txBody>
          <a:bodyPr/>
          <a:lstStyle/>
          <a:p>
            <a:pPr eaLnBrk="1" hangingPunct="1"/>
            <a:r>
              <a:rPr lang="zh-CN" altLang="en-US" smtClean="0"/>
              <a:t>令牌桶算法（</a:t>
            </a:r>
            <a:r>
              <a:rPr lang="en-US" altLang="zh-CN" smtClean="0"/>
              <a:t>2</a:t>
            </a:r>
            <a:r>
              <a:rPr lang="zh-CN" altLang="en-US" smtClean="0"/>
              <a:t>）</a:t>
            </a:r>
          </a:p>
        </p:txBody>
      </p:sp>
      <p:sp>
        <p:nvSpPr>
          <p:cNvPr id="193539" name="Rectangle 3"/>
          <p:cNvSpPr>
            <a:spLocks noGrp="1" noChangeArrowheads="1"/>
          </p:cNvSpPr>
          <p:nvPr>
            <p:ph type="body" idx="1"/>
          </p:nvPr>
        </p:nvSpPr>
        <p:spPr/>
        <p:txBody>
          <a:bodyPr/>
          <a:lstStyle/>
          <a:p>
            <a:pPr eaLnBrk="1" hangingPunct="1">
              <a:lnSpc>
                <a:spcPct val="90000"/>
              </a:lnSpc>
            </a:pPr>
            <a:r>
              <a:rPr lang="zh-CN" altLang="en-US" sz="2400" b="1" smtClean="0"/>
              <a:t>算法过程</a:t>
            </a:r>
          </a:p>
          <a:p>
            <a:pPr eaLnBrk="1" hangingPunct="1">
              <a:lnSpc>
                <a:spcPct val="90000"/>
              </a:lnSpc>
              <a:buFont typeface="Wingdings" panose="05000000000000000000" pitchFamily="2" charset="2"/>
              <a:buNone/>
            </a:pPr>
            <a:r>
              <a:rPr lang="en-US" altLang="zh-CN" sz="2400" b="1" smtClean="0"/>
              <a:t>1</a:t>
            </a:r>
            <a:r>
              <a:rPr lang="zh-CN" altLang="en-US" sz="2400" b="1" smtClean="0"/>
              <a:t>）每个令牌桶维护一个字节计数器，每隔</a:t>
            </a:r>
            <a:r>
              <a:rPr lang="en-US" altLang="zh-CN" sz="2400" b="1" smtClean="0"/>
              <a:t>T</a:t>
            </a:r>
            <a:r>
              <a:rPr lang="zh-CN" altLang="en-US" sz="2400" b="1" smtClean="0"/>
              <a:t>秒，计数器的值增加</a:t>
            </a:r>
            <a:r>
              <a:rPr lang="en-US" altLang="zh-CN" sz="2400" b="1" smtClean="0"/>
              <a:t>K</a:t>
            </a:r>
            <a:r>
              <a:rPr lang="zh-CN" altLang="en-US" sz="2400" b="1" smtClean="0"/>
              <a:t>字节，这就相当于往桶中放一个令牌，一个令牌代表了传输</a:t>
            </a:r>
            <a:r>
              <a:rPr lang="en-US" altLang="zh-CN" sz="2400" b="1" smtClean="0"/>
              <a:t>K</a:t>
            </a:r>
            <a:r>
              <a:rPr lang="zh-CN" altLang="en-US" sz="2400" b="1" smtClean="0"/>
              <a:t>字节的权利，令牌速率为</a:t>
            </a:r>
            <a:r>
              <a:rPr lang="en-US" altLang="zh-CN" sz="2400" b="1" smtClean="0"/>
              <a:t>ρ=K/T</a:t>
            </a:r>
            <a:r>
              <a:rPr lang="zh-CN" altLang="en-US" sz="2400" b="1" smtClean="0"/>
              <a:t>（字节</a:t>
            </a:r>
            <a:r>
              <a:rPr lang="en-US" altLang="zh-CN" sz="2400" b="1" smtClean="0"/>
              <a:t>/</a:t>
            </a:r>
            <a:r>
              <a:rPr lang="zh-CN" altLang="en-US" sz="2400" b="1" smtClean="0"/>
              <a:t>秒）。假设桶的大小为</a:t>
            </a:r>
            <a:r>
              <a:rPr lang="en-US" altLang="zh-CN" sz="2400" b="1" smtClean="0"/>
              <a:t>C</a:t>
            </a:r>
            <a:r>
              <a:rPr lang="zh-CN" altLang="en-US" sz="2400" b="1" smtClean="0"/>
              <a:t>字节，当计数器的值大于</a:t>
            </a:r>
            <a:r>
              <a:rPr lang="en-US" altLang="zh-CN" sz="2400" b="1" smtClean="0"/>
              <a:t>C</a:t>
            </a:r>
            <a:r>
              <a:rPr lang="zh-CN" altLang="en-US" sz="2400" b="1" smtClean="0"/>
              <a:t>字节时，就会发生溢出，需要注意的是，这里溢出丢弃的是令牌，而不是数据 </a:t>
            </a:r>
          </a:p>
          <a:p>
            <a:pPr eaLnBrk="1" hangingPunct="1">
              <a:lnSpc>
                <a:spcPct val="90000"/>
              </a:lnSpc>
              <a:buFont typeface="Wingdings" panose="05000000000000000000" pitchFamily="2" charset="2"/>
              <a:buNone/>
            </a:pPr>
            <a:r>
              <a:rPr lang="en-US" altLang="zh-CN" sz="2400" b="1" smtClean="0"/>
              <a:t>2</a:t>
            </a:r>
            <a:r>
              <a:rPr lang="zh-CN" altLang="en-US" sz="2400" b="1" smtClean="0"/>
              <a:t>）当有分组等待发送时，如果计数器的值大于当前分组的长度，则发送该分组，并且将计数器的值减去分组长度。如果还有分组等待发送，继续执行上面的过程，直到计数器的值小于分组长度为止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93539">
                                            <p:txEl>
                                              <p:pRg st="1" end="1"/>
                                            </p:txEl>
                                          </p:spTgt>
                                        </p:tgtEl>
                                        <p:attrNameLst>
                                          <p:attrName>style.visibility</p:attrName>
                                        </p:attrNameLst>
                                      </p:cBhvr>
                                      <p:to>
                                        <p:strVal val="visible"/>
                                      </p:to>
                                    </p:set>
                                    <p:animEffect transition="in" filter="strips(downRight)">
                                      <p:cBhvr>
                                        <p:cTn id="7" dur="500"/>
                                        <p:tgtEl>
                                          <p:spTgt spid="193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3539">
                                            <p:txEl>
                                              <p:pRg st="2" end="2"/>
                                            </p:txEl>
                                          </p:spTgt>
                                        </p:tgtEl>
                                        <p:attrNameLst>
                                          <p:attrName>style.visibility</p:attrName>
                                        </p:attrNameLst>
                                      </p:cBhvr>
                                      <p:to>
                                        <p:strVal val="visible"/>
                                      </p:to>
                                    </p:set>
                                    <p:animEffect transition="in" filter="strips(downRight)">
                                      <p:cBhvr>
                                        <p:cTn id="12"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6BC1839-9573-4950-926D-5F6803F60ED8}" type="slidenum">
              <a:rPr lang="en-US" altLang="zh-CN" sz="1400"/>
              <a:pPr>
                <a:spcBef>
                  <a:spcPct val="0"/>
                </a:spcBef>
                <a:buClrTx/>
                <a:buSzTx/>
                <a:buFontTx/>
                <a:buNone/>
              </a:pPr>
              <a:t>43</a:t>
            </a:fld>
            <a:endParaRPr lang="en-US" altLang="zh-CN" sz="1400"/>
          </a:p>
        </p:txBody>
      </p:sp>
      <p:sp>
        <p:nvSpPr>
          <p:cNvPr id="56323" name="Rectangle 2"/>
          <p:cNvSpPr>
            <a:spLocks noGrp="1" noChangeArrowheads="1"/>
          </p:cNvSpPr>
          <p:nvPr>
            <p:ph type="title"/>
          </p:nvPr>
        </p:nvSpPr>
        <p:spPr/>
        <p:txBody>
          <a:bodyPr/>
          <a:lstStyle/>
          <a:p>
            <a:pPr eaLnBrk="1" hangingPunct="1"/>
            <a:r>
              <a:rPr lang="zh-CN" altLang="en-US" smtClean="0"/>
              <a:t>令牌桶举例</a:t>
            </a:r>
          </a:p>
        </p:txBody>
      </p:sp>
      <p:sp>
        <p:nvSpPr>
          <p:cNvPr id="56324" name="Rectangle 3"/>
          <p:cNvSpPr>
            <a:spLocks noGrp="1" noChangeArrowheads="1"/>
          </p:cNvSpPr>
          <p:nvPr>
            <p:ph type="body" idx="1"/>
          </p:nvPr>
        </p:nvSpPr>
        <p:spPr>
          <a:xfrm>
            <a:off x="611188" y="3717925"/>
            <a:ext cx="8064500" cy="2232025"/>
          </a:xfrm>
        </p:spPr>
        <p:txBody>
          <a:bodyPr/>
          <a:lstStyle/>
          <a:p>
            <a:pPr eaLnBrk="1" hangingPunct="1">
              <a:lnSpc>
                <a:spcPct val="80000"/>
              </a:lnSpc>
            </a:pPr>
            <a:r>
              <a:rPr lang="zh-CN" altLang="en-US" sz="2400" b="1" dirty="0" smtClean="0"/>
              <a:t>设突发长度为</a:t>
            </a:r>
            <a:r>
              <a:rPr lang="en-US" altLang="zh-CN" sz="2400" b="1" dirty="0" smtClean="0"/>
              <a:t>S</a:t>
            </a:r>
            <a:r>
              <a:rPr lang="zh-CN" altLang="en-US" sz="2400" b="1" dirty="0" smtClean="0"/>
              <a:t>秒，令牌桶容量</a:t>
            </a:r>
            <a:r>
              <a:rPr lang="en-US" altLang="zh-CN" sz="2400" b="1" dirty="0" smtClean="0"/>
              <a:t>C</a:t>
            </a:r>
            <a:r>
              <a:rPr lang="zh-CN" altLang="en-US" sz="2400" b="1" dirty="0" smtClean="0"/>
              <a:t>字节，令牌产生速率为</a:t>
            </a:r>
            <a:r>
              <a:rPr lang="en-US" altLang="zh-CN" sz="2400" b="1" dirty="0" smtClean="0">
                <a:cs typeface="Arial" panose="020B0604020202020204" pitchFamily="34" charset="0"/>
              </a:rPr>
              <a:t>ρ</a:t>
            </a:r>
            <a:r>
              <a:rPr lang="zh-CN" altLang="en-US" sz="2400" b="1" dirty="0" smtClean="0">
                <a:cs typeface="Arial" panose="020B0604020202020204" pitchFamily="34" charset="0"/>
              </a:rPr>
              <a:t>字节</a:t>
            </a:r>
            <a:r>
              <a:rPr lang="en-US" altLang="zh-CN" sz="2400" b="1" dirty="0" smtClean="0">
                <a:cs typeface="Arial" panose="020B0604020202020204" pitchFamily="34" charset="0"/>
              </a:rPr>
              <a:t>/</a:t>
            </a:r>
            <a:r>
              <a:rPr lang="zh-CN" altLang="en-US" sz="2400" b="1" dirty="0" smtClean="0">
                <a:cs typeface="Arial" panose="020B0604020202020204" pitchFamily="34" charset="0"/>
              </a:rPr>
              <a:t>秒</a:t>
            </a:r>
            <a:r>
              <a:rPr lang="zh-CN" altLang="en-US" sz="2400" b="1" dirty="0" smtClean="0"/>
              <a:t>，计算机最大数据速率</a:t>
            </a:r>
            <a:r>
              <a:rPr lang="en-US" altLang="zh-CN" sz="2400" b="1" dirty="0" smtClean="0"/>
              <a:t>M</a:t>
            </a:r>
            <a:r>
              <a:rPr lang="zh-CN" altLang="en-US" sz="2400" b="1" dirty="0" smtClean="0"/>
              <a:t>字节</a:t>
            </a:r>
            <a:r>
              <a:rPr lang="en-US" altLang="zh-CN" sz="2400" b="1" dirty="0" smtClean="0"/>
              <a:t>/</a:t>
            </a:r>
            <a:r>
              <a:rPr lang="zh-CN" altLang="en-US" sz="2400" b="1" dirty="0" smtClean="0"/>
              <a:t>秒。</a:t>
            </a:r>
          </a:p>
          <a:p>
            <a:pPr eaLnBrk="1" hangingPunct="1">
              <a:lnSpc>
                <a:spcPct val="80000"/>
              </a:lnSpc>
              <a:buFont typeface="Wingdings" panose="05000000000000000000" pitchFamily="2" charset="2"/>
              <a:buNone/>
            </a:pPr>
            <a:r>
              <a:rPr lang="zh-CN" altLang="en-US" sz="2400" b="1" dirty="0" smtClean="0"/>
              <a:t>    取</a:t>
            </a:r>
            <a:r>
              <a:rPr lang="en-US" altLang="zh-CN" sz="2400" b="1" dirty="0" smtClean="0"/>
              <a:t>C=250,000B</a:t>
            </a:r>
            <a:r>
              <a:rPr lang="zh-CN" altLang="en-US" sz="2400" b="1" dirty="0" smtClean="0"/>
              <a:t>，</a:t>
            </a:r>
            <a:r>
              <a:rPr lang="en-US" altLang="zh-CN" sz="2400" b="1" dirty="0" smtClean="0"/>
              <a:t>M=25MB/s</a:t>
            </a:r>
            <a:r>
              <a:rPr lang="zh-CN" altLang="en-US" sz="2400" b="1" dirty="0" smtClean="0"/>
              <a:t>， </a:t>
            </a:r>
            <a:r>
              <a:rPr lang="en-US" altLang="zh-CN" sz="2400" b="1" dirty="0" smtClean="0">
                <a:cs typeface="Arial" panose="020B0604020202020204" pitchFamily="34" charset="0"/>
              </a:rPr>
              <a:t>ρ=2MB/s</a:t>
            </a:r>
          </a:p>
          <a:p>
            <a:pPr eaLnBrk="1" hangingPunct="1">
              <a:lnSpc>
                <a:spcPct val="80000"/>
              </a:lnSpc>
              <a:buFont typeface="Wingdings" panose="05000000000000000000" pitchFamily="2" charset="2"/>
              <a:buNone/>
            </a:pPr>
            <a:r>
              <a:rPr lang="en-US" altLang="zh-CN" sz="2400" b="1" dirty="0" smtClean="0">
                <a:cs typeface="Arial" panose="020B0604020202020204" pitchFamily="34" charset="0"/>
              </a:rPr>
              <a:t>    C+ </a:t>
            </a:r>
            <a:r>
              <a:rPr lang="en-US" altLang="zh-CN" sz="2400" b="1" dirty="0" err="1" smtClean="0">
                <a:cs typeface="Arial" panose="020B0604020202020204" pitchFamily="34" charset="0"/>
              </a:rPr>
              <a:t>ρ</a:t>
            </a:r>
            <a:r>
              <a:rPr lang="en-US" altLang="zh-CN" sz="2400" b="1" dirty="0" err="1" smtClean="0"/>
              <a:t>s</a:t>
            </a:r>
            <a:r>
              <a:rPr lang="en-US" altLang="zh-CN" sz="2400" b="1" dirty="0" smtClean="0">
                <a:cs typeface="Arial" panose="020B0604020202020204" pitchFamily="34" charset="0"/>
              </a:rPr>
              <a:t>=MS        S=C/</a:t>
            </a:r>
            <a:r>
              <a:rPr lang="zh-CN" altLang="en-US" sz="2400" b="1" dirty="0" smtClean="0"/>
              <a:t>（</a:t>
            </a:r>
            <a:r>
              <a:rPr lang="en-US" altLang="zh-CN" sz="2400" b="1" dirty="0" smtClean="0"/>
              <a:t>M-</a:t>
            </a:r>
            <a:r>
              <a:rPr lang="en-US" altLang="zh-CN" sz="2400" b="1" dirty="0" smtClean="0">
                <a:cs typeface="Arial" panose="020B0604020202020204" pitchFamily="34" charset="0"/>
              </a:rPr>
              <a:t>ρ</a:t>
            </a:r>
            <a:r>
              <a:rPr lang="zh-CN" altLang="en-US" sz="2400" b="1" dirty="0" smtClean="0"/>
              <a:t>）</a:t>
            </a:r>
            <a:r>
              <a:rPr lang="en-US" altLang="zh-CN" sz="2400" b="1" dirty="0" smtClean="0"/>
              <a:t>=11</a:t>
            </a:r>
            <a:r>
              <a:rPr lang="zh-CN" altLang="en-US" sz="2400" b="1" dirty="0" smtClean="0"/>
              <a:t>毫秒</a:t>
            </a:r>
          </a:p>
          <a:p>
            <a:pPr eaLnBrk="1" hangingPunct="1">
              <a:lnSpc>
                <a:spcPct val="80000"/>
              </a:lnSpc>
              <a:buFont typeface="Wingdings" panose="05000000000000000000" pitchFamily="2" charset="2"/>
              <a:buNone/>
            </a:pPr>
            <a:r>
              <a:rPr lang="zh-CN" altLang="en-US" sz="2400" b="1" dirty="0" smtClean="0"/>
              <a:t>    剩余的以</a:t>
            </a:r>
            <a:r>
              <a:rPr lang="en-US" altLang="zh-CN" sz="2400" b="1" dirty="0" smtClean="0"/>
              <a:t>2M</a:t>
            </a:r>
            <a:r>
              <a:rPr lang="zh-CN" altLang="en-US" sz="2400" b="1" dirty="0" smtClean="0"/>
              <a:t>字节</a:t>
            </a:r>
            <a:r>
              <a:rPr lang="en-US" altLang="zh-CN" sz="2400" b="1" dirty="0" smtClean="0"/>
              <a:t>/</a:t>
            </a:r>
            <a:r>
              <a:rPr lang="zh-CN" altLang="en-US" sz="2400" b="1" dirty="0" smtClean="0"/>
              <a:t>秒发送</a:t>
            </a:r>
            <a:r>
              <a:rPr lang="en-US" altLang="zh-CN" sz="2400" b="1" dirty="0" smtClean="0"/>
              <a:t>364</a:t>
            </a:r>
            <a:r>
              <a:rPr lang="zh-CN" altLang="en-US" sz="2400" b="1" dirty="0" smtClean="0"/>
              <a:t>毫秒</a:t>
            </a:r>
          </a:p>
        </p:txBody>
      </p:sp>
      <p:sp>
        <p:nvSpPr>
          <p:cNvPr id="56325" name="Rectangle 5"/>
          <p:cNvSpPr>
            <a:spLocks noChangeArrowheads="1"/>
          </p:cNvSpPr>
          <p:nvPr/>
        </p:nvSpPr>
        <p:spPr bwMode="auto">
          <a:xfrm>
            <a:off x="827088" y="1989138"/>
            <a:ext cx="7632700" cy="12954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计算机以</a:t>
            </a:r>
            <a:r>
              <a:rPr lang="en-US" altLang="zh-CN" sz="2400" b="1"/>
              <a:t>25M</a:t>
            </a:r>
            <a:r>
              <a:rPr lang="zh-CN" altLang="en-US" sz="2400" b="1"/>
              <a:t>字节</a:t>
            </a:r>
            <a:r>
              <a:rPr lang="en-US" altLang="zh-CN" sz="2400" b="1"/>
              <a:t>/</a:t>
            </a:r>
            <a:r>
              <a:rPr lang="zh-CN" altLang="en-US" sz="2400" b="1"/>
              <a:t>秒速率产生数据，向网络发送</a:t>
            </a:r>
            <a:r>
              <a:rPr lang="en-US" altLang="zh-CN" sz="2400" b="1"/>
              <a:t>1M</a:t>
            </a:r>
            <a:r>
              <a:rPr lang="zh-CN" altLang="en-US" sz="2400" b="1"/>
              <a:t>字节的数据（即以</a:t>
            </a:r>
            <a:r>
              <a:rPr lang="en-US" altLang="zh-CN" sz="2400" b="1"/>
              <a:t>25M</a:t>
            </a:r>
            <a:r>
              <a:rPr lang="zh-CN" altLang="en-US" sz="2400" b="1"/>
              <a:t>字节</a:t>
            </a:r>
            <a:r>
              <a:rPr lang="en-US" altLang="zh-CN" sz="2400" b="1"/>
              <a:t>/</a:t>
            </a:r>
            <a:r>
              <a:rPr lang="zh-CN" altLang="en-US" sz="2400" b="1"/>
              <a:t>秒速率发送了</a:t>
            </a:r>
            <a:r>
              <a:rPr lang="en-US" altLang="zh-CN" sz="2400" b="1"/>
              <a:t>40</a:t>
            </a:r>
            <a:r>
              <a:rPr lang="zh-CN" altLang="en-US" sz="2400" b="1"/>
              <a:t>毫秒），而网络的最佳传输速率不超过</a:t>
            </a:r>
            <a:r>
              <a:rPr lang="en-US" altLang="zh-CN" sz="2400" b="1"/>
              <a:t>2M</a:t>
            </a:r>
            <a:r>
              <a:rPr lang="zh-CN" altLang="en-US" sz="2400" b="1"/>
              <a:t>字节</a:t>
            </a:r>
            <a:r>
              <a:rPr lang="en-US" altLang="zh-CN" sz="2400" b="1"/>
              <a:t>/</a:t>
            </a:r>
            <a:r>
              <a:rPr lang="zh-CN" altLang="en-US" sz="2400" b="1"/>
              <a:t>秒</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501637D-7FA6-4419-9738-986113B4808F}" type="slidenum">
              <a:rPr lang="en-US" altLang="zh-CN" sz="1400"/>
              <a:pPr>
                <a:spcBef>
                  <a:spcPct val="0"/>
                </a:spcBef>
                <a:buClrTx/>
                <a:buSzTx/>
                <a:buFontTx/>
                <a:buNone/>
              </a:pPr>
              <a:t>44</a:t>
            </a:fld>
            <a:endParaRPr lang="en-US" altLang="zh-CN" sz="1400"/>
          </a:p>
        </p:txBody>
      </p:sp>
      <p:grpSp>
        <p:nvGrpSpPr>
          <p:cNvPr id="57347" name="Group 17"/>
          <p:cNvGrpSpPr>
            <a:grpSpLocks/>
          </p:cNvGrpSpPr>
          <p:nvPr/>
        </p:nvGrpSpPr>
        <p:grpSpPr bwMode="auto">
          <a:xfrm>
            <a:off x="250825" y="47625"/>
            <a:ext cx="8616950" cy="6804025"/>
            <a:chOff x="158" y="30"/>
            <a:chExt cx="5428" cy="4286"/>
          </a:xfrm>
        </p:grpSpPr>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30"/>
              <a:ext cx="5428" cy="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3"/>
            <p:cNvSpPr txBox="1">
              <a:spLocks noChangeArrowheads="1"/>
            </p:cNvSpPr>
            <p:nvPr/>
          </p:nvSpPr>
          <p:spPr bwMode="auto">
            <a:xfrm>
              <a:off x="4150" y="1525"/>
              <a:ext cx="1179"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C=250,000</a:t>
              </a:r>
              <a:r>
                <a:rPr lang="zh-CN" altLang="en-US" sz="1800"/>
                <a:t>字节</a:t>
              </a:r>
            </a:p>
          </p:txBody>
        </p:sp>
        <p:sp>
          <p:nvSpPr>
            <p:cNvPr id="57350" name="Text Box 4"/>
            <p:cNvSpPr txBox="1">
              <a:spLocks noChangeArrowheads="1"/>
            </p:cNvSpPr>
            <p:nvPr/>
          </p:nvSpPr>
          <p:spPr bwMode="auto">
            <a:xfrm>
              <a:off x="4195" y="2296"/>
              <a:ext cx="1134"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C=500,000</a:t>
              </a:r>
              <a:r>
                <a:rPr lang="zh-CN" altLang="en-US" sz="1800"/>
                <a:t>字节</a:t>
              </a:r>
            </a:p>
          </p:txBody>
        </p:sp>
        <p:sp>
          <p:nvSpPr>
            <p:cNvPr id="57351" name="Text Box 5"/>
            <p:cNvSpPr txBox="1">
              <a:spLocks noChangeArrowheads="1"/>
            </p:cNvSpPr>
            <p:nvPr/>
          </p:nvSpPr>
          <p:spPr bwMode="auto">
            <a:xfrm>
              <a:off x="4195" y="3067"/>
              <a:ext cx="1134" cy="2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C=750,000</a:t>
              </a:r>
              <a:r>
                <a:rPr lang="zh-CN" altLang="en-US" sz="1800"/>
                <a:t>字节</a:t>
              </a:r>
            </a:p>
          </p:txBody>
        </p:sp>
        <p:sp>
          <p:nvSpPr>
            <p:cNvPr id="57352" name="Text Box 6"/>
            <p:cNvSpPr txBox="1">
              <a:spLocks noChangeArrowheads="1"/>
            </p:cNvSpPr>
            <p:nvPr/>
          </p:nvSpPr>
          <p:spPr bwMode="auto">
            <a:xfrm>
              <a:off x="3923" y="3702"/>
              <a:ext cx="1451"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800"/>
                <a:t>C=500,000</a:t>
              </a:r>
              <a:r>
                <a:rPr lang="zh-CN" altLang="en-US" sz="1800"/>
                <a:t>字节令牌桶加</a:t>
              </a:r>
              <a:r>
                <a:rPr lang="en-US" altLang="zh-CN" sz="1800"/>
                <a:t>10M</a:t>
              </a:r>
              <a:r>
                <a:rPr lang="zh-CN" altLang="en-US" sz="1800"/>
                <a:t>字节</a:t>
              </a:r>
              <a:r>
                <a:rPr lang="en-US" altLang="zh-CN" sz="1800"/>
                <a:t>/</a:t>
              </a:r>
              <a:r>
                <a:rPr lang="zh-CN" altLang="en-US" sz="1800"/>
                <a:t>秒漏桶</a:t>
              </a:r>
            </a:p>
          </p:txBody>
        </p:sp>
        <p:sp>
          <p:nvSpPr>
            <p:cNvPr id="57353" name="Text Box 7"/>
            <p:cNvSpPr txBox="1">
              <a:spLocks noChangeArrowheads="1"/>
            </p:cNvSpPr>
            <p:nvPr/>
          </p:nvSpPr>
          <p:spPr bwMode="auto">
            <a:xfrm>
              <a:off x="1066" y="119"/>
              <a:ext cx="122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40ms</a:t>
              </a:r>
            </a:p>
          </p:txBody>
        </p:sp>
        <p:sp>
          <p:nvSpPr>
            <p:cNvPr id="57354" name="Text Box 8"/>
            <p:cNvSpPr txBox="1">
              <a:spLocks noChangeArrowheads="1"/>
            </p:cNvSpPr>
            <p:nvPr/>
          </p:nvSpPr>
          <p:spPr bwMode="auto">
            <a:xfrm>
              <a:off x="3969" y="1015"/>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500ms</a:t>
              </a:r>
            </a:p>
          </p:txBody>
        </p:sp>
        <p:sp>
          <p:nvSpPr>
            <p:cNvPr id="57355" name="Text Box 9"/>
            <p:cNvSpPr txBox="1">
              <a:spLocks noChangeArrowheads="1"/>
            </p:cNvSpPr>
            <p:nvPr/>
          </p:nvSpPr>
          <p:spPr bwMode="auto">
            <a:xfrm>
              <a:off x="793" y="1514"/>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11ms</a:t>
              </a:r>
            </a:p>
          </p:txBody>
        </p:sp>
        <p:sp>
          <p:nvSpPr>
            <p:cNvPr id="57356" name="Text Box 10"/>
            <p:cNvSpPr txBox="1">
              <a:spLocks noChangeArrowheads="1"/>
            </p:cNvSpPr>
            <p:nvPr/>
          </p:nvSpPr>
          <p:spPr bwMode="auto">
            <a:xfrm>
              <a:off x="3867" y="1759"/>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364ms</a:t>
              </a:r>
            </a:p>
          </p:txBody>
        </p:sp>
        <p:sp>
          <p:nvSpPr>
            <p:cNvPr id="57357" name="Text Box 11"/>
            <p:cNvSpPr txBox="1">
              <a:spLocks noChangeArrowheads="1"/>
            </p:cNvSpPr>
            <p:nvPr/>
          </p:nvSpPr>
          <p:spPr bwMode="auto">
            <a:xfrm>
              <a:off x="2925" y="2467"/>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228ms</a:t>
              </a:r>
            </a:p>
          </p:txBody>
        </p:sp>
        <p:sp>
          <p:nvSpPr>
            <p:cNvPr id="57358" name="Text Box 12"/>
            <p:cNvSpPr txBox="1">
              <a:spLocks noChangeArrowheads="1"/>
            </p:cNvSpPr>
            <p:nvPr/>
          </p:nvSpPr>
          <p:spPr bwMode="auto">
            <a:xfrm>
              <a:off x="1565" y="3193"/>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92ms</a:t>
              </a:r>
            </a:p>
          </p:txBody>
        </p:sp>
        <p:sp>
          <p:nvSpPr>
            <p:cNvPr id="57359" name="Text Box 13"/>
            <p:cNvSpPr txBox="1">
              <a:spLocks noChangeArrowheads="1"/>
            </p:cNvSpPr>
            <p:nvPr/>
          </p:nvSpPr>
          <p:spPr bwMode="auto">
            <a:xfrm>
              <a:off x="2426" y="3884"/>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2MB/s for 190ms</a:t>
              </a:r>
            </a:p>
          </p:txBody>
        </p:sp>
        <p:sp>
          <p:nvSpPr>
            <p:cNvPr id="57360" name="Text Box 14"/>
            <p:cNvSpPr txBox="1">
              <a:spLocks noChangeArrowheads="1"/>
            </p:cNvSpPr>
            <p:nvPr/>
          </p:nvSpPr>
          <p:spPr bwMode="auto">
            <a:xfrm>
              <a:off x="884" y="2240"/>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22ms</a:t>
              </a:r>
            </a:p>
          </p:txBody>
        </p:sp>
        <p:sp>
          <p:nvSpPr>
            <p:cNvPr id="57361" name="Text Box 15"/>
            <p:cNvSpPr txBox="1">
              <a:spLocks noChangeArrowheads="1"/>
            </p:cNvSpPr>
            <p:nvPr/>
          </p:nvSpPr>
          <p:spPr bwMode="auto">
            <a:xfrm>
              <a:off x="975" y="2966"/>
              <a:ext cx="1225"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25MB/s for 33ms</a:t>
              </a:r>
            </a:p>
          </p:txBody>
        </p:sp>
        <p:sp>
          <p:nvSpPr>
            <p:cNvPr id="57362" name="Text Box 16"/>
            <p:cNvSpPr txBox="1">
              <a:spLocks noChangeArrowheads="1"/>
            </p:cNvSpPr>
            <p:nvPr/>
          </p:nvSpPr>
          <p:spPr bwMode="auto">
            <a:xfrm>
              <a:off x="929" y="3737"/>
              <a:ext cx="113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400" b="1"/>
                <a:t>10MB/s for 62ms</a:t>
              </a:r>
            </a:p>
          </p:txBody>
        </p:sp>
      </p:grpSp>
      <p:sp>
        <p:nvSpPr>
          <p:cNvPr id="2" name="矩形 1"/>
          <p:cNvSpPr/>
          <p:nvPr/>
        </p:nvSpPr>
        <p:spPr>
          <a:xfrm>
            <a:off x="5868144" y="156647"/>
            <a:ext cx="1723549" cy="369332"/>
          </a:xfrm>
          <a:prstGeom prst="rect">
            <a:avLst/>
          </a:prstGeom>
        </p:spPr>
        <p:txBody>
          <a:bodyPr wrap="none">
            <a:spAutoFit/>
          </a:bodyPr>
          <a:lstStyle/>
          <a:p>
            <a:r>
              <a:rPr lang="en-US" altLang="zh-CN" b="1" dirty="0" smtClean="0">
                <a:cs typeface="Arial" panose="020B0604020202020204" pitchFamily="34" charset="0"/>
              </a:rPr>
              <a:t>S=C/</a:t>
            </a:r>
            <a:r>
              <a:rPr lang="zh-CN" altLang="en-US" b="1" dirty="0" smtClean="0"/>
              <a:t>（</a:t>
            </a:r>
            <a:r>
              <a:rPr lang="en-US" altLang="zh-CN" b="1" dirty="0" smtClean="0"/>
              <a:t>M-</a:t>
            </a:r>
            <a:r>
              <a:rPr lang="en-US" altLang="zh-CN" b="1" dirty="0" smtClean="0">
                <a:cs typeface="Arial" panose="020B0604020202020204" pitchFamily="34" charset="0"/>
              </a:rPr>
              <a:t>ρ</a:t>
            </a:r>
            <a:r>
              <a:rPr lang="zh-CN" altLang="en-US" b="1" dirty="0"/>
              <a:t>）</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EEDE937-5DE4-456B-ABAF-5272FC5AA2FE}" type="slidenum">
              <a:rPr lang="en-US" altLang="zh-CN" sz="1400"/>
              <a:pPr>
                <a:spcBef>
                  <a:spcPct val="0"/>
                </a:spcBef>
                <a:buClrTx/>
                <a:buSzTx/>
                <a:buFontTx/>
                <a:buNone/>
              </a:pPr>
              <a:t>45</a:t>
            </a:fld>
            <a:endParaRPr lang="en-US" altLang="zh-CN" sz="1400"/>
          </a:p>
        </p:txBody>
      </p:sp>
      <p:sp>
        <p:nvSpPr>
          <p:cNvPr id="58371" name="Rectangle 2"/>
          <p:cNvSpPr>
            <a:spLocks noGrp="1" noChangeArrowheads="1"/>
          </p:cNvSpPr>
          <p:nvPr>
            <p:ph type="title"/>
          </p:nvPr>
        </p:nvSpPr>
        <p:spPr/>
        <p:txBody>
          <a:bodyPr/>
          <a:lstStyle/>
          <a:p>
            <a:pPr eaLnBrk="1" hangingPunct="1"/>
            <a:r>
              <a:rPr lang="zh-CN" altLang="en-US" smtClean="0"/>
              <a:t>比较</a:t>
            </a:r>
          </a:p>
        </p:txBody>
      </p:sp>
      <p:sp>
        <p:nvSpPr>
          <p:cNvPr id="58372" name="Rectangle 3"/>
          <p:cNvSpPr>
            <a:spLocks noGrp="1" noChangeArrowheads="1"/>
          </p:cNvSpPr>
          <p:nvPr>
            <p:ph type="body" idx="1"/>
          </p:nvPr>
        </p:nvSpPr>
        <p:spPr>
          <a:xfrm>
            <a:off x="1042988" y="2017713"/>
            <a:ext cx="7912100" cy="4435475"/>
          </a:xfrm>
        </p:spPr>
        <p:txBody>
          <a:bodyPr/>
          <a:lstStyle/>
          <a:p>
            <a:pPr eaLnBrk="1" hangingPunct="1">
              <a:lnSpc>
                <a:spcPct val="90000"/>
              </a:lnSpc>
            </a:pPr>
            <a:r>
              <a:rPr lang="zh-CN" altLang="en-US" sz="2400" b="1" smtClean="0"/>
              <a:t>漏桶算法的输出保持的是严格的均匀速率，不管业务流量的突发程度如何</a:t>
            </a:r>
          </a:p>
          <a:p>
            <a:pPr lvl="1" eaLnBrk="1" hangingPunct="1">
              <a:lnSpc>
                <a:spcPct val="90000"/>
              </a:lnSpc>
            </a:pPr>
            <a:r>
              <a:rPr lang="zh-CN" altLang="en-US" sz="2000" b="1" smtClean="0"/>
              <a:t>在漏桶算法中，不允许将空闲时的发送许可权保存起来以便发送大的突发数据（每个时钟嘀嗒后，漏桶的字节计数器都将被重置）</a:t>
            </a:r>
          </a:p>
          <a:p>
            <a:pPr eaLnBrk="1" hangingPunct="1">
              <a:lnSpc>
                <a:spcPct val="90000"/>
              </a:lnSpc>
            </a:pPr>
            <a:r>
              <a:rPr lang="zh-CN" altLang="en-US" sz="2400" b="1" smtClean="0"/>
              <a:t>令牌桶算法在大量突发数据到来的时候，允许输出流适当的加快</a:t>
            </a:r>
          </a:p>
          <a:p>
            <a:pPr lvl="1" eaLnBrk="1" hangingPunct="1">
              <a:lnSpc>
                <a:spcPct val="90000"/>
              </a:lnSpc>
            </a:pPr>
            <a:r>
              <a:rPr lang="zh-CN" altLang="en-US" sz="2000" b="1" smtClean="0"/>
              <a:t>可以将发送许可权保存起来，直到到达桶的最大尺寸。这也就意味着只要突发数据不超过桶的大小，就可以一次发送出去 </a:t>
            </a:r>
          </a:p>
          <a:p>
            <a:pPr eaLnBrk="1" hangingPunct="1">
              <a:lnSpc>
                <a:spcPct val="90000"/>
              </a:lnSpc>
            </a:pPr>
            <a:r>
              <a:rPr lang="zh-CN" altLang="en-US" sz="2400" b="1" smtClean="0"/>
              <a:t>在漏桶算法中，桶中填充的是数据，所以当桶填满后将丢弃分组，而在令牌桶中，桶中填充的是令牌，所以当桶填满后将丢弃令牌，相当于是传输许可，而不是分组</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作业</a:t>
            </a:r>
            <a:endParaRPr lang="zh-CN" altLang="en-US"/>
          </a:p>
        </p:txBody>
      </p:sp>
      <p:sp>
        <p:nvSpPr>
          <p:cNvPr id="3" name="内容占位符 2"/>
          <p:cNvSpPr>
            <a:spLocks noGrp="1"/>
          </p:cNvSpPr>
          <p:nvPr>
            <p:ph idx="1"/>
          </p:nvPr>
        </p:nvSpPr>
        <p:spPr/>
        <p:txBody>
          <a:bodyPr/>
          <a:lstStyle/>
          <a:p>
            <a:r>
              <a:rPr lang="en-US" altLang="zh-CN" dirty="0" smtClean="0"/>
              <a:t>P377~378</a:t>
            </a:r>
          </a:p>
          <a:p>
            <a:pPr lvl="1"/>
            <a:r>
              <a:rPr lang="en-US" altLang="zh-CN" dirty="0" smtClean="0"/>
              <a:t>2</a:t>
            </a:r>
            <a:r>
              <a:rPr lang="zh-CN" altLang="en-US" dirty="0" smtClean="0"/>
              <a:t>、</a:t>
            </a:r>
            <a:r>
              <a:rPr lang="en-US" altLang="zh-CN" dirty="0" smtClean="0"/>
              <a:t>6</a:t>
            </a:r>
            <a:r>
              <a:rPr lang="zh-CN" altLang="en-US" dirty="0" smtClean="0"/>
              <a:t>、</a:t>
            </a:r>
            <a:r>
              <a:rPr lang="en-US" altLang="zh-CN" dirty="0" smtClean="0"/>
              <a:t>7</a:t>
            </a:r>
            <a:r>
              <a:rPr lang="zh-CN" altLang="en-US" smtClean="0"/>
              <a:t>、</a:t>
            </a:r>
            <a:r>
              <a:rPr lang="en-US" altLang="zh-CN" smtClean="0"/>
              <a:t>18</a:t>
            </a:r>
            <a:r>
              <a:rPr lang="zh-CN" altLang="en-US" dirty="0" smtClean="0"/>
              <a:t>、</a:t>
            </a:r>
            <a:r>
              <a:rPr lang="en-US" altLang="zh-CN" dirty="0" smtClean="0"/>
              <a:t>19</a:t>
            </a:r>
            <a:endParaRPr lang="zh-CN" altLang="en-US" dirty="0"/>
          </a:p>
        </p:txBody>
      </p:sp>
      <p:sp>
        <p:nvSpPr>
          <p:cNvPr id="4" name="灯片编号占位符 3"/>
          <p:cNvSpPr>
            <a:spLocks noGrp="1"/>
          </p:cNvSpPr>
          <p:nvPr>
            <p:ph type="sldNum" sz="quarter" idx="12"/>
          </p:nvPr>
        </p:nvSpPr>
        <p:spPr/>
        <p:txBody>
          <a:bodyPr/>
          <a:lstStyle/>
          <a:p>
            <a:pPr>
              <a:defRPr/>
            </a:pPr>
            <a:fld id="{31505E0F-AD24-40CE-9485-018668BA1D4B}" type="slidenum">
              <a:rPr lang="en-US" altLang="zh-CN" smtClean="0"/>
              <a:pPr>
                <a:defRPr/>
              </a:pPr>
              <a:t>46</a:t>
            </a:fld>
            <a:endParaRPr lang="en-US" altLang="zh-CN"/>
          </a:p>
        </p:txBody>
      </p:sp>
    </p:spTree>
    <p:extLst>
      <p:ext uri="{BB962C8B-B14F-4D97-AF65-F5344CB8AC3E}">
        <p14:creationId xmlns:p14="http://schemas.microsoft.com/office/powerpoint/2010/main" val="407333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4133086-D951-4C47-B733-687402538EE8}" type="slidenum">
              <a:rPr lang="en-US" altLang="zh-CN" sz="1400"/>
              <a:pPr>
                <a:spcBef>
                  <a:spcPct val="0"/>
                </a:spcBef>
                <a:buClrTx/>
                <a:buSzTx/>
                <a:buFontTx/>
                <a:buNone/>
              </a:pPr>
              <a:t>5</a:t>
            </a:fld>
            <a:endParaRPr lang="en-US" altLang="zh-CN" sz="1400"/>
          </a:p>
        </p:txBody>
      </p:sp>
      <p:sp>
        <p:nvSpPr>
          <p:cNvPr id="9219" name="Rectangle 2"/>
          <p:cNvSpPr>
            <a:spLocks noGrp="1" noChangeArrowheads="1"/>
          </p:cNvSpPr>
          <p:nvPr>
            <p:ph type="title"/>
          </p:nvPr>
        </p:nvSpPr>
        <p:spPr/>
        <p:txBody>
          <a:bodyPr/>
          <a:lstStyle/>
          <a:p>
            <a:pPr eaLnBrk="1" hangingPunct="1"/>
            <a:r>
              <a:rPr lang="zh-CN" altLang="en-US" smtClean="0"/>
              <a:t>连接与无连接</a:t>
            </a:r>
          </a:p>
        </p:txBody>
      </p:sp>
      <p:sp>
        <p:nvSpPr>
          <p:cNvPr id="9220" name="Rectangle 3"/>
          <p:cNvSpPr>
            <a:spLocks noGrp="1" noChangeArrowheads="1"/>
          </p:cNvSpPr>
          <p:nvPr>
            <p:ph type="body" idx="1"/>
          </p:nvPr>
        </p:nvSpPr>
        <p:spPr>
          <a:xfrm>
            <a:off x="1182688" y="2017713"/>
            <a:ext cx="6629400" cy="3932237"/>
          </a:xfrm>
        </p:spPr>
        <p:txBody>
          <a:bodyPr/>
          <a:lstStyle/>
          <a:p>
            <a:pPr eaLnBrk="1" hangingPunct="1"/>
            <a:r>
              <a:rPr lang="zh-CN" altLang="en-US" sz="2800" b="1" dirty="0" smtClean="0"/>
              <a:t>无连接的服务</a:t>
            </a:r>
          </a:p>
          <a:p>
            <a:pPr lvl="1" eaLnBrk="1" hangingPunct="1"/>
            <a:r>
              <a:rPr lang="en-US" altLang="zh-CN" sz="2400" b="1" dirty="0" smtClean="0"/>
              <a:t>Internet</a:t>
            </a:r>
            <a:r>
              <a:rPr lang="zh-CN" altLang="en-US" sz="2400" b="1" dirty="0" smtClean="0"/>
              <a:t>社区：</a:t>
            </a:r>
            <a:r>
              <a:rPr lang="zh-CN" altLang="en-US" sz="2400" b="1" dirty="0" smtClean="0">
                <a:latin typeface="Arial" panose="020B0604020202020204" pitchFamily="34" charset="0"/>
              </a:rPr>
              <a:t>“</a:t>
            </a:r>
            <a:r>
              <a:rPr lang="zh-CN" altLang="en-US" sz="2400" b="1" dirty="0" smtClean="0"/>
              <a:t>网络简单、终端智能”，高效和可扩展性是主要考虑因素</a:t>
            </a:r>
          </a:p>
          <a:p>
            <a:pPr lvl="1" eaLnBrk="1" hangingPunct="1"/>
            <a:r>
              <a:rPr lang="zh-CN" altLang="en-US" sz="2400" b="1" dirty="0" smtClean="0"/>
              <a:t>数据报网络：</a:t>
            </a:r>
            <a:r>
              <a:rPr lang="en-US" altLang="zh-CN" sz="2400" b="1" dirty="0" smtClean="0"/>
              <a:t>IP</a:t>
            </a:r>
          </a:p>
          <a:p>
            <a:pPr eaLnBrk="1" hangingPunct="1"/>
            <a:r>
              <a:rPr lang="zh-CN" altLang="en-US" sz="2800" b="1" dirty="0" smtClean="0"/>
              <a:t>面向连接的服务</a:t>
            </a:r>
          </a:p>
          <a:p>
            <a:pPr lvl="1" eaLnBrk="1" hangingPunct="1"/>
            <a:r>
              <a:rPr lang="zh-CN" altLang="en-US" sz="2400" b="1" dirty="0" smtClean="0"/>
              <a:t>电话公司：</a:t>
            </a:r>
            <a:r>
              <a:rPr lang="zh-CN" altLang="en-US" sz="2400" b="1" dirty="0" smtClean="0">
                <a:latin typeface="Arial" panose="020B0604020202020204" pitchFamily="34" charset="0"/>
              </a:rPr>
              <a:t>“</a:t>
            </a:r>
            <a:r>
              <a:rPr lang="zh-CN" altLang="en-US" sz="2400" b="1" dirty="0" smtClean="0"/>
              <a:t>网络智能，终端简单</a:t>
            </a:r>
            <a:r>
              <a:rPr lang="zh-CN" altLang="en-US" sz="2400" b="1" dirty="0" smtClean="0">
                <a:latin typeface="Arial" panose="020B0604020202020204" pitchFamily="34" charset="0"/>
              </a:rPr>
              <a:t>”</a:t>
            </a:r>
            <a:r>
              <a:rPr lang="zh-CN" altLang="en-US" sz="2400" b="1" dirty="0" smtClean="0"/>
              <a:t>，管理和服务质量是主要考虑因素</a:t>
            </a:r>
          </a:p>
          <a:p>
            <a:pPr lvl="1" eaLnBrk="1" hangingPunct="1"/>
            <a:r>
              <a:rPr lang="zh-CN" altLang="en-US" sz="2400" b="1" dirty="0" smtClean="0"/>
              <a:t>虚电路网络：</a:t>
            </a:r>
            <a:r>
              <a:rPr lang="en-US" altLang="zh-CN" sz="2400" b="1" dirty="0" smtClean="0"/>
              <a:t>ATM</a:t>
            </a:r>
          </a:p>
        </p:txBody>
      </p:sp>
      <p:grpSp>
        <p:nvGrpSpPr>
          <p:cNvPr id="2" name="Group 6"/>
          <p:cNvGrpSpPr>
            <a:grpSpLocks/>
          </p:cNvGrpSpPr>
          <p:nvPr/>
        </p:nvGrpSpPr>
        <p:grpSpPr bwMode="auto">
          <a:xfrm>
            <a:off x="7885113" y="2132013"/>
            <a:ext cx="649287" cy="3529012"/>
            <a:chOff x="4286" y="1706"/>
            <a:chExt cx="409" cy="2223"/>
          </a:xfrm>
        </p:grpSpPr>
        <p:sp>
          <p:nvSpPr>
            <p:cNvPr id="9222" name="AutoShape 4"/>
            <p:cNvSpPr>
              <a:spLocks/>
            </p:cNvSpPr>
            <p:nvPr/>
          </p:nvSpPr>
          <p:spPr bwMode="auto">
            <a:xfrm>
              <a:off x="4286" y="1706"/>
              <a:ext cx="136" cy="2223"/>
            </a:xfrm>
            <a:prstGeom prst="rightBrace">
              <a:avLst>
                <a:gd name="adj1" fmla="val 1362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9223" name="Text Box 5"/>
            <p:cNvSpPr txBox="1">
              <a:spLocks noChangeArrowheads="1"/>
            </p:cNvSpPr>
            <p:nvPr/>
          </p:nvSpPr>
          <p:spPr bwMode="auto">
            <a:xfrm>
              <a:off x="4377" y="2377"/>
              <a:ext cx="31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存储转发</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B449619-6D10-4CCB-AED0-2A8E57B5ED9B}" type="slidenum">
              <a:rPr lang="en-US" altLang="zh-CN" sz="1400"/>
              <a:pPr>
                <a:spcBef>
                  <a:spcPct val="0"/>
                </a:spcBef>
                <a:buClrTx/>
                <a:buSzTx/>
                <a:buFontTx/>
                <a:buNone/>
              </a:pPr>
              <a:t>6</a:t>
            </a:fld>
            <a:endParaRPr lang="en-US" altLang="zh-CN" sz="1400"/>
          </a:p>
        </p:txBody>
      </p:sp>
      <p:sp>
        <p:nvSpPr>
          <p:cNvPr id="10243" name="Rectangle 2"/>
          <p:cNvSpPr>
            <a:spLocks noGrp="1" noChangeArrowheads="1"/>
          </p:cNvSpPr>
          <p:nvPr>
            <p:ph type="title"/>
          </p:nvPr>
        </p:nvSpPr>
        <p:spPr/>
        <p:txBody>
          <a:bodyPr/>
          <a:lstStyle/>
          <a:p>
            <a:pPr eaLnBrk="1" hangingPunct="1"/>
            <a:r>
              <a:rPr lang="zh-CN" altLang="en-US" smtClean="0"/>
              <a:t>数据报网络</a:t>
            </a:r>
          </a:p>
        </p:txBody>
      </p:sp>
      <p:sp>
        <p:nvSpPr>
          <p:cNvPr id="10244" name="Rectangle 3"/>
          <p:cNvSpPr>
            <a:spLocks noGrp="1" noChangeArrowheads="1"/>
          </p:cNvSpPr>
          <p:nvPr>
            <p:ph type="body" idx="1"/>
          </p:nvPr>
        </p:nvSpPr>
        <p:spPr>
          <a:xfrm>
            <a:off x="468313" y="2060575"/>
            <a:ext cx="4176712" cy="3527425"/>
          </a:xfrm>
        </p:spPr>
        <p:txBody>
          <a:bodyPr/>
          <a:lstStyle/>
          <a:p>
            <a:pPr eaLnBrk="1" hangingPunct="1"/>
            <a:r>
              <a:rPr lang="zh-CN" altLang="en-US" sz="2800" b="1" dirty="0" smtClean="0"/>
              <a:t>来自传输层的数据经过网络层处理后直接发送</a:t>
            </a:r>
          </a:p>
          <a:p>
            <a:pPr eaLnBrk="1" hangingPunct="1"/>
            <a:r>
              <a:rPr lang="zh-CN" altLang="en-US" sz="2800" b="1" dirty="0" smtClean="0"/>
              <a:t>每个分组中携带完整的目的地址，路由器根据该地址查找转发表来实现分组转发</a:t>
            </a:r>
          </a:p>
        </p:txBody>
      </p:sp>
      <p:graphicFrame>
        <p:nvGraphicFramePr>
          <p:cNvPr id="10245" name="Object 5"/>
          <p:cNvGraphicFramePr>
            <a:graphicFrameLocks noChangeAspect="1"/>
          </p:cNvGraphicFramePr>
          <p:nvPr/>
        </p:nvGraphicFramePr>
        <p:xfrm>
          <a:off x="4859338" y="2997200"/>
          <a:ext cx="4284662" cy="2786063"/>
        </p:xfrm>
        <a:graphic>
          <a:graphicData uri="http://schemas.openxmlformats.org/presentationml/2006/ole">
            <mc:AlternateContent xmlns:mc="http://schemas.openxmlformats.org/markup-compatibility/2006">
              <mc:Choice xmlns:v="urn:schemas-microsoft-com:vml" Requires="v">
                <p:oleObj spid="_x0000_s10452" name="Visio" r:id="rId3" imgW="6396278" imgH="3291659" progId="Visio.Drawing.11">
                  <p:embed/>
                </p:oleObj>
              </mc:Choice>
              <mc:Fallback>
                <p:oleObj name="Visio" r:id="rId3" imgW="6396278" imgH="3291659"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997200"/>
                        <a:ext cx="4284662"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703" name="Line 7"/>
          <p:cNvSpPr>
            <a:spLocks noChangeShapeType="1"/>
          </p:cNvSpPr>
          <p:nvPr/>
        </p:nvSpPr>
        <p:spPr bwMode="auto">
          <a:xfrm flipH="1">
            <a:off x="6156325" y="4005263"/>
            <a:ext cx="431800" cy="287337"/>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7704" name="Line 8"/>
          <p:cNvSpPr>
            <a:spLocks noChangeShapeType="1"/>
          </p:cNvSpPr>
          <p:nvPr/>
        </p:nvSpPr>
        <p:spPr bwMode="auto">
          <a:xfrm flipH="1" flipV="1">
            <a:off x="7235825" y="4005263"/>
            <a:ext cx="504825" cy="287337"/>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7705" name="Line 9"/>
          <p:cNvSpPr>
            <a:spLocks noChangeShapeType="1"/>
          </p:cNvSpPr>
          <p:nvPr/>
        </p:nvSpPr>
        <p:spPr bwMode="auto">
          <a:xfrm flipH="1" flipV="1">
            <a:off x="6156325" y="4797425"/>
            <a:ext cx="503238" cy="287338"/>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7706" name="Line 10"/>
          <p:cNvSpPr>
            <a:spLocks noChangeShapeType="1"/>
          </p:cNvSpPr>
          <p:nvPr/>
        </p:nvSpPr>
        <p:spPr bwMode="auto">
          <a:xfrm flipH="1">
            <a:off x="7308850" y="4797425"/>
            <a:ext cx="358775" cy="21590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50" name="Text Box 11"/>
          <p:cNvSpPr txBox="1">
            <a:spLocks noChangeArrowheads="1"/>
          </p:cNvSpPr>
          <p:nvPr/>
        </p:nvSpPr>
        <p:spPr bwMode="auto">
          <a:xfrm>
            <a:off x="6659563" y="5229225"/>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600" b="1"/>
              <a:t>路由器</a:t>
            </a:r>
          </a:p>
        </p:txBody>
      </p:sp>
      <p:sp>
        <p:nvSpPr>
          <p:cNvPr id="11" name="圆角矩形 10"/>
          <p:cNvSpPr>
            <a:spLocks noChangeArrowheads="1"/>
          </p:cNvSpPr>
          <p:nvPr/>
        </p:nvSpPr>
        <p:spPr bwMode="auto">
          <a:xfrm>
            <a:off x="5651500" y="5734050"/>
            <a:ext cx="3168650" cy="64293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dirty="0">
                <a:latin typeface="Arial" panose="020B0604020202020204" pitchFamily="34" charset="0"/>
              </a:rPr>
              <a:t>路由器之间运行路由协议或者静态配置转发（路由）表</a:t>
            </a:r>
          </a:p>
        </p:txBody>
      </p:sp>
      <p:graphicFrame>
        <p:nvGraphicFramePr>
          <p:cNvPr id="157740" name="Group 44"/>
          <p:cNvGraphicFramePr>
            <a:graphicFrameLocks noGrp="1"/>
          </p:cNvGraphicFramePr>
          <p:nvPr/>
        </p:nvGraphicFramePr>
        <p:xfrm>
          <a:off x="5683250" y="1484313"/>
          <a:ext cx="3209925" cy="1368426"/>
        </p:xfrm>
        <a:graphic>
          <a:graphicData uri="http://schemas.openxmlformats.org/drawingml/2006/table">
            <a:tbl>
              <a:tblPr/>
              <a:tblGrid>
                <a:gridCol w="1223963"/>
                <a:gridCol w="933450"/>
                <a:gridCol w="1052512"/>
              </a:tblGrid>
              <a:tr h="335436">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目的地址</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下一跳</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输出端口</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36">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D</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R1</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4</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36">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D</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R2</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211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D</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4</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7733" name="Rectangle 37"/>
          <p:cNvSpPr>
            <a:spLocks noChangeArrowheads="1"/>
          </p:cNvSpPr>
          <p:nvPr/>
        </p:nvSpPr>
        <p:spPr bwMode="auto">
          <a:xfrm rot="2141819">
            <a:off x="5530850" y="388937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57735" name="Rectangle 39"/>
          <p:cNvSpPr>
            <a:spLocks noChangeArrowheads="1"/>
          </p:cNvSpPr>
          <p:nvPr/>
        </p:nvSpPr>
        <p:spPr bwMode="auto">
          <a:xfrm rot="-2036869">
            <a:off x="6169025" y="4033838"/>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57736" name="Rectangle 40"/>
          <p:cNvSpPr>
            <a:spLocks noChangeArrowheads="1"/>
          </p:cNvSpPr>
          <p:nvPr/>
        </p:nvSpPr>
        <p:spPr bwMode="auto">
          <a:xfrm rot="1909108">
            <a:off x="7308850" y="4005263"/>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57737" name="Rectangle 41"/>
          <p:cNvSpPr>
            <a:spLocks noChangeArrowheads="1"/>
          </p:cNvSpPr>
          <p:nvPr/>
        </p:nvSpPr>
        <p:spPr bwMode="auto">
          <a:xfrm rot="-1896552">
            <a:off x="8027988" y="393382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2" name="Group 45"/>
          <p:cNvGrpSpPr>
            <a:grpSpLocks/>
          </p:cNvGrpSpPr>
          <p:nvPr/>
        </p:nvGrpSpPr>
        <p:grpSpPr bwMode="auto">
          <a:xfrm>
            <a:off x="5003800" y="1628775"/>
            <a:ext cx="1008063" cy="2808288"/>
            <a:chOff x="3152" y="1026"/>
            <a:chExt cx="635" cy="1769"/>
          </a:xfrm>
        </p:grpSpPr>
        <p:sp>
          <p:nvSpPr>
            <p:cNvPr id="10308" name="Line 46"/>
            <p:cNvSpPr>
              <a:spLocks noChangeShapeType="1"/>
            </p:cNvSpPr>
            <p:nvPr/>
          </p:nvSpPr>
          <p:spPr bwMode="auto">
            <a:xfrm>
              <a:off x="3152" y="1026"/>
              <a:ext cx="40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9" name="Line 47"/>
            <p:cNvSpPr>
              <a:spLocks noChangeShapeType="1"/>
            </p:cNvSpPr>
            <p:nvPr/>
          </p:nvSpPr>
          <p:spPr bwMode="auto">
            <a:xfrm>
              <a:off x="3152" y="1026"/>
              <a:ext cx="0" cy="1179"/>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10" name="Line 48"/>
            <p:cNvSpPr>
              <a:spLocks noChangeShapeType="1"/>
            </p:cNvSpPr>
            <p:nvPr/>
          </p:nvSpPr>
          <p:spPr bwMode="auto">
            <a:xfrm>
              <a:off x="3152" y="2205"/>
              <a:ext cx="635" cy="59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49"/>
          <p:cNvGrpSpPr>
            <a:grpSpLocks/>
          </p:cNvGrpSpPr>
          <p:nvPr/>
        </p:nvGrpSpPr>
        <p:grpSpPr bwMode="auto">
          <a:xfrm>
            <a:off x="5148263" y="2133600"/>
            <a:ext cx="1655762" cy="1871663"/>
            <a:chOff x="3243" y="1344"/>
            <a:chExt cx="1043" cy="1179"/>
          </a:xfrm>
        </p:grpSpPr>
        <p:sp>
          <p:nvSpPr>
            <p:cNvPr id="1089" name="Line 50"/>
            <p:cNvSpPr>
              <a:spLocks noChangeShapeType="1"/>
            </p:cNvSpPr>
            <p:nvPr/>
          </p:nvSpPr>
          <p:spPr bwMode="auto">
            <a:xfrm flipH="1">
              <a:off x="3243" y="1344"/>
              <a:ext cx="317" cy="0"/>
            </a:xfrm>
            <a:prstGeom prst="line">
              <a:avLst/>
            </a:prstGeom>
            <a:noFill/>
            <a:ln w="28575">
              <a:solidFill>
                <a:schemeClr val="accent5">
                  <a:lumMod val="50000"/>
                </a:schemeClr>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zh-CN" altLang="en-US"/>
            </a:p>
          </p:txBody>
        </p:sp>
        <p:sp>
          <p:nvSpPr>
            <p:cNvPr id="1090" name="Line 51"/>
            <p:cNvSpPr>
              <a:spLocks noChangeShapeType="1"/>
            </p:cNvSpPr>
            <p:nvPr/>
          </p:nvSpPr>
          <p:spPr bwMode="auto">
            <a:xfrm>
              <a:off x="3243" y="1344"/>
              <a:ext cx="0" cy="816"/>
            </a:xfrm>
            <a:prstGeom prst="line">
              <a:avLst/>
            </a:prstGeom>
            <a:noFill/>
            <a:ln w="28575">
              <a:solidFill>
                <a:schemeClr val="accent5">
                  <a:lumMod val="50000"/>
                </a:schemeClr>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zh-CN" altLang="en-US"/>
            </a:p>
          </p:txBody>
        </p:sp>
        <p:sp>
          <p:nvSpPr>
            <p:cNvPr id="1091" name="Line 52"/>
            <p:cNvSpPr>
              <a:spLocks noChangeShapeType="1"/>
            </p:cNvSpPr>
            <p:nvPr/>
          </p:nvSpPr>
          <p:spPr bwMode="auto">
            <a:xfrm>
              <a:off x="3243" y="2160"/>
              <a:ext cx="1043" cy="363"/>
            </a:xfrm>
            <a:prstGeom prst="line">
              <a:avLst/>
            </a:prstGeom>
            <a:noFill/>
            <a:ln w="28575">
              <a:solidFill>
                <a:schemeClr val="accent5">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zh-CN" altLang="en-US"/>
            </a:p>
          </p:txBody>
        </p:sp>
      </p:grpSp>
      <p:grpSp>
        <p:nvGrpSpPr>
          <p:cNvPr id="4" name="Group 53"/>
          <p:cNvGrpSpPr>
            <a:grpSpLocks/>
          </p:cNvGrpSpPr>
          <p:nvPr/>
        </p:nvGrpSpPr>
        <p:grpSpPr bwMode="auto">
          <a:xfrm>
            <a:off x="5292725" y="2708275"/>
            <a:ext cx="2303463" cy="1800225"/>
            <a:chOff x="3334" y="1706"/>
            <a:chExt cx="1451" cy="1134"/>
          </a:xfrm>
        </p:grpSpPr>
        <p:sp>
          <p:nvSpPr>
            <p:cNvPr id="10302" name="Line 54"/>
            <p:cNvSpPr>
              <a:spLocks noChangeShapeType="1"/>
            </p:cNvSpPr>
            <p:nvPr/>
          </p:nvSpPr>
          <p:spPr bwMode="auto">
            <a:xfrm flipH="1">
              <a:off x="3334" y="1706"/>
              <a:ext cx="226"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3" name="Line 55"/>
            <p:cNvSpPr>
              <a:spLocks noChangeShapeType="1"/>
            </p:cNvSpPr>
            <p:nvPr/>
          </p:nvSpPr>
          <p:spPr bwMode="auto">
            <a:xfrm>
              <a:off x="3334" y="1706"/>
              <a:ext cx="0" cy="363"/>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4" name="Line 56"/>
            <p:cNvSpPr>
              <a:spLocks noChangeShapeType="1"/>
            </p:cNvSpPr>
            <p:nvPr/>
          </p:nvSpPr>
          <p:spPr bwMode="auto">
            <a:xfrm>
              <a:off x="3334" y="2069"/>
              <a:ext cx="1451" cy="771"/>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6" name="AutoShape 52"/>
          <p:cNvSpPr>
            <a:spLocks noChangeArrowheads="1"/>
          </p:cNvSpPr>
          <p:nvPr/>
        </p:nvSpPr>
        <p:spPr bwMode="auto">
          <a:xfrm>
            <a:off x="5795963" y="549275"/>
            <a:ext cx="3168650" cy="647700"/>
          </a:xfrm>
          <a:prstGeom prst="wedgeRoundRectCallout">
            <a:avLst>
              <a:gd name="adj1" fmla="val -50477"/>
              <a:gd name="adj2" fmla="val 9160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200" b="1">
                <a:latin typeface="Arial" panose="020B0604020202020204" pitchFamily="34" charset="0"/>
              </a:rPr>
              <a:t>转发表表项：</a:t>
            </a:r>
          </a:p>
          <a:p>
            <a:pPr eaLnBrk="1" hangingPunct="1">
              <a:spcBef>
                <a:spcPct val="0"/>
              </a:spcBef>
              <a:buClrTx/>
              <a:buSzTx/>
              <a:buFontTx/>
              <a:buNone/>
            </a:pPr>
            <a:r>
              <a:rPr lang="zh-CN" altLang="en-US" sz="1200" b="1">
                <a:latin typeface="Arial" panose="020B0604020202020204" pitchFamily="34" charset="0"/>
              </a:rPr>
              <a:t>目的地址、下一跳节点地址、输出端口等</a:t>
            </a:r>
          </a:p>
        </p:txBody>
      </p:sp>
      <p:grpSp>
        <p:nvGrpSpPr>
          <p:cNvPr id="5" name="Group 83"/>
          <p:cNvGrpSpPr>
            <a:grpSpLocks/>
          </p:cNvGrpSpPr>
          <p:nvPr/>
        </p:nvGrpSpPr>
        <p:grpSpPr bwMode="auto">
          <a:xfrm>
            <a:off x="5651500" y="4797425"/>
            <a:ext cx="1081088" cy="792163"/>
            <a:chOff x="3560" y="3022"/>
            <a:chExt cx="681" cy="499"/>
          </a:xfrm>
        </p:grpSpPr>
        <p:grpSp>
          <p:nvGrpSpPr>
            <p:cNvPr id="10293" name="Group 65"/>
            <p:cNvGrpSpPr>
              <a:grpSpLocks/>
            </p:cNvGrpSpPr>
            <p:nvPr/>
          </p:nvGrpSpPr>
          <p:grpSpPr bwMode="auto">
            <a:xfrm>
              <a:off x="3560" y="3067"/>
              <a:ext cx="499" cy="454"/>
              <a:chOff x="2290" y="3702"/>
              <a:chExt cx="499" cy="454"/>
            </a:xfrm>
          </p:grpSpPr>
          <p:grpSp>
            <p:nvGrpSpPr>
              <p:cNvPr id="10296" name="Group 66"/>
              <p:cNvGrpSpPr>
                <a:grpSpLocks/>
              </p:cNvGrpSpPr>
              <p:nvPr/>
            </p:nvGrpSpPr>
            <p:grpSpPr bwMode="auto">
              <a:xfrm>
                <a:off x="2290" y="3884"/>
                <a:ext cx="499" cy="272"/>
                <a:chOff x="2699" y="3748"/>
                <a:chExt cx="499" cy="272"/>
              </a:xfrm>
            </p:grpSpPr>
            <p:sp>
              <p:nvSpPr>
                <p:cNvPr id="10298" name="Rectangle 67"/>
                <p:cNvSpPr>
                  <a:spLocks noChangeArrowheads="1"/>
                </p:cNvSpPr>
                <p:nvPr/>
              </p:nvSpPr>
              <p:spPr bwMode="auto">
                <a:xfrm>
                  <a:off x="2699" y="3748"/>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299" name="Rectangle 68"/>
                <p:cNvSpPr>
                  <a:spLocks noChangeArrowheads="1"/>
                </p:cNvSpPr>
                <p:nvPr/>
              </p:nvSpPr>
              <p:spPr bwMode="auto">
                <a:xfrm>
                  <a:off x="2699" y="3884"/>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300" name="Line 69"/>
                <p:cNvSpPr>
                  <a:spLocks noChangeShapeType="1"/>
                </p:cNvSpPr>
                <p:nvPr/>
              </p:nvSpPr>
              <p:spPr bwMode="auto">
                <a:xfrm>
                  <a:off x="2835"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1" name="Line 70"/>
                <p:cNvSpPr>
                  <a:spLocks noChangeShapeType="1"/>
                </p:cNvSpPr>
                <p:nvPr/>
              </p:nvSpPr>
              <p:spPr bwMode="auto">
                <a:xfrm>
                  <a:off x="3061"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97" name="Text Box 71"/>
              <p:cNvSpPr txBox="1">
                <a:spLocks noChangeArrowheads="1"/>
              </p:cNvSpPr>
              <p:nvPr/>
            </p:nvSpPr>
            <p:spPr bwMode="auto">
              <a:xfrm>
                <a:off x="2290" y="3702"/>
                <a:ext cx="4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400" b="1"/>
                  <a:t>转发表</a:t>
                </a:r>
              </a:p>
            </p:txBody>
          </p:sp>
        </p:grpSp>
        <p:sp>
          <p:nvSpPr>
            <p:cNvPr id="10294" name="Line 80"/>
            <p:cNvSpPr>
              <a:spLocks noChangeShapeType="1"/>
            </p:cNvSpPr>
            <p:nvPr/>
          </p:nvSpPr>
          <p:spPr bwMode="auto">
            <a:xfrm>
              <a:off x="3833" y="3022"/>
              <a:ext cx="0" cy="227"/>
            </a:xfrm>
            <a:prstGeom prst="line">
              <a:avLst/>
            </a:prstGeom>
            <a:noFill/>
            <a:ln w="38100">
              <a:solidFill>
                <a:srgbClr val="FFCC99"/>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0295" name="Line 81"/>
            <p:cNvSpPr>
              <a:spLocks noChangeShapeType="1"/>
            </p:cNvSpPr>
            <p:nvPr/>
          </p:nvSpPr>
          <p:spPr bwMode="auto">
            <a:xfrm flipV="1">
              <a:off x="4059" y="3249"/>
              <a:ext cx="182" cy="136"/>
            </a:xfrm>
            <a:prstGeom prst="line">
              <a:avLst/>
            </a:prstGeom>
            <a:noFill/>
            <a:ln w="38100">
              <a:solidFill>
                <a:srgbClr val="FFCC99"/>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Group 86"/>
          <p:cNvGrpSpPr>
            <a:grpSpLocks/>
          </p:cNvGrpSpPr>
          <p:nvPr/>
        </p:nvGrpSpPr>
        <p:grpSpPr bwMode="auto">
          <a:xfrm>
            <a:off x="7092950" y="3141663"/>
            <a:ext cx="1079500" cy="1079500"/>
            <a:chOff x="4468" y="1979"/>
            <a:chExt cx="680" cy="680"/>
          </a:xfrm>
        </p:grpSpPr>
        <p:grpSp>
          <p:nvGrpSpPr>
            <p:cNvPr id="10284" name="Group 58"/>
            <p:cNvGrpSpPr>
              <a:grpSpLocks/>
            </p:cNvGrpSpPr>
            <p:nvPr/>
          </p:nvGrpSpPr>
          <p:grpSpPr bwMode="auto">
            <a:xfrm>
              <a:off x="4649" y="1979"/>
              <a:ext cx="499" cy="454"/>
              <a:chOff x="2290" y="3702"/>
              <a:chExt cx="499" cy="454"/>
            </a:xfrm>
          </p:grpSpPr>
          <p:grpSp>
            <p:nvGrpSpPr>
              <p:cNvPr id="10287" name="Group 59"/>
              <p:cNvGrpSpPr>
                <a:grpSpLocks/>
              </p:cNvGrpSpPr>
              <p:nvPr/>
            </p:nvGrpSpPr>
            <p:grpSpPr bwMode="auto">
              <a:xfrm>
                <a:off x="2290" y="3884"/>
                <a:ext cx="499" cy="272"/>
                <a:chOff x="2699" y="3748"/>
                <a:chExt cx="499" cy="272"/>
              </a:xfrm>
            </p:grpSpPr>
            <p:sp>
              <p:nvSpPr>
                <p:cNvPr id="10289" name="Rectangle 60"/>
                <p:cNvSpPr>
                  <a:spLocks noChangeArrowheads="1"/>
                </p:cNvSpPr>
                <p:nvPr/>
              </p:nvSpPr>
              <p:spPr bwMode="auto">
                <a:xfrm>
                  <a:off x="2699" y="3748"/>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290" name="Rectangle 61"/>
                <p:cNvSpPr>
                  <a:spLocks noChangeArrowheads="1"/>
                </p:cNvSpPr>
                <p:nvPr/>
              </p:nvSpPr>
              <p:spPr bwMode="auto">
                <a:xfrm>
                  <a:off x="2699" y="3884"/>
                  <a:ext cx="499" cy="136"/>
                </a:xfrm>
                <a:prstGeom prst="rect">
                  <a:avLst/>
                </a:prstGeom>
                <a:solidFill>
                  <a:srgbClr val="FFCC99"/>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291" name="Line 62"/>
                <p:cNvSpPr>
                  <a:spLocks noChangeShapeType="1"/>
                </p:cNvSpPr>
                <p:nvPr/>
              </p:nvSpPr>
              <p:spPr bwMode="auto">
                <a:xfrm>
                  <a:off x="2835"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92" name="Line 63"/>
                <p:cNvSpPr>
                  <a:spLocks noChangeShapeType="1"/>
                </p:cNvSpPr>
                <p:nvPr/>
              </p:nvSpPr>
              <p:spPr bwMode="auto">
                <a:xfrm>
                  <a:off x="3061" y="3748"/>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88" name="Text Box 64"/>
              <p:cNvSpPr txBox="1">
                <a:spLocks noChangeArrowheads="1"/>
              </p:cNvSpPr>
              <p:nvPr/>
            </p:nvSpPr>
            <p:spPr bwMode="auto">
              <a:xfrm>
                <a:off x="2290" y="3702"/>
                <a:ext cx="4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400" b="1"/>
                  <a:t>转发表</a:t>
                </a:r>
              </a:p>
            </p:txBody>
          </p:sp>
        </p:grpSp>
        <p:sp>
          <p:nvSpPr>
            <p:cNvPr id="10285" name="Line 84"/>
            <p:cNvSpPr>
              <a:spLocks noChangeShapeType="1"/>
            </p:cNvSpPr>
            <p:nvPr/>
          </p:nvSpPr>
          <p:spPr bwMode="auto">
            <a:xfrm flipH="1">
              <a:off x="4468" y="2341"/>
              <a:ext cx="181" cy="137"/>
            </a:xfrm>
            <a:prstGeom prst="line">
              <a:avLst/>
            </a:prstGeom>
            <a:noFill/>
            <a:ln w="38100">
              <a:solidFill>
                <a:srgbClr val="FFCC99"/>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286" name="Line 85"/>
            <p:cNvSpPr>
              <a:spLocks noChangeShapeType="1"/>
            </p:cNvSpPr>
            <p:nvPr/>
          </p:nvSpPr>
          <p:spPr bwMode="auto">
            <a:xfrm flipH="1">
              <a:off x="4967" y="2432"/>
              <a:ext cx="90" cy="227"/>
            </a:xfrm>
            <a:prstGeom prst="line">
              <a:avLst/>
            </a:prstGeom>
            <a:noFill/>
            <a:ln w="38100">
              <a:solidFill>
                <a:srgbClr val="FFCC99"/>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705"/>
                                        </p:tgtEl>
                                        <p:attrNameLst>
                                          <p:attrName>style.visibility</p:attrName>
                                        </p:attrNameLst>
                                      </p:cBhvr>
                                      <p:to>
                                        <p:strVal val="visible"/>
                                      </p:to>
                                    </p:set>
                                    <p:animEffect transition="in" filter="blinds(horizontal)">
                                      <p:cBhvr>
                                        <p:cTn id="12" dur="500"/>
                                        <p:tgtEl>
                                          <p:spTgt spid="15770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7706"/>
                                        </p:tgtEl>
                                        <p:attrNameLst>
                                          <p:attrName>style.visibility</p:attrName>
                                        </p:attrNameLst>
                                      </p:cBhvr>
                                      <p:to>
                                        <p:strVal val="visible"/>
                                      </p:to>
                                    </p:set>
                                    <p:animEffect transition="in" filter="blinds(horizontal)">
                                      <p:cBhvr>
                                        <p:cTn id="15" dur="500"/>
                                        <p:tgtEl>
                                          <p:spTgt spid="15770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7703"/>
                                        </p:tgtEl>
                                        <p:attrNameLst>
                                          <p:attrName>style.visibility</p:attrName>
                                        </p:attrNameLst>
                                      </p:cBhvr>
                                      <p:to>
                                        <p:strVal val="visible"/>
                                      </p:to>
                                    </p:set>
                                    <p:animEffect transition="in" filter="blinds(horizontal)">
                                      <p:cBhvr>
                                        <p:cTn id="18" dur="500"/>
                                        <p:tgtEl>
                                          <p:spTgt spid="15770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7704"/>
                                        </p:tgtEl>
                                        <p:attrNameLst>
                                          <p:attrName>style.visibility</p:attrName>
                                        </p:attrNameLst>
                                      </p:cBhvr>
                                      <p:to>
                                        <p:strVal val="visible"/>
                                      </p:to>
                                    </p:set>
                                    <p:animEffect transition="in" filter="blinds(horizontal)">
                                      <p:cBhvr>
                                        <p:cTn id="21" dur="500"/>
                                        <p:tgtEl>
                                          <p:spTgt spid="1577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157740"/>
                                        </p:tgtEl>
                                        <p:attrNameLst>
                                          <p:attrName>style.visibility</p:attrName>
                                        </p:attrNameLst>
                                      </p:cBhvr>
                                      <p:to>
                                        <p:strVal val="visible"/>
                                      </p:to>
                                    </p:set>
                                    <p:animEffect transition="in" filter="strips(downRight)">
                                      <p:cBhvr>
                                        <p:cTn id="34" dur="500"/>
                                        <p:tgtEl>
                                          <p:spTgt spid="157740"/>
                                        </p:tgtEl>
                                      </p:cBhvr>
                                    </p:animEffect>
                                  </p:childTnLst>
                                </p:cTn>
                              </p:par>
                              <p:par>
                                <p:cTn id="35" presetID="3" presetClass="entr" presetSubtype="1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par>
                                <p:cTn id="38" presetID="3" presetClass="entr" presetSubtype="1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par>
                                <p:cTn id="41" presetID="3"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par>
                          <p:cTn id="44" fill="hold" nodeType="afterGroup">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57733"/>
                                        </p:tgtEl>
                                        <p:attrNameLst>
                                          <p:attrName>style.visibility</p:attrName>
                                        </p:attrNameLst>
                                      </p:cBhvr>
                                      <p:to>
                                        <p:strVal val="visible"/>
                                      </p:to>
                                    </p:set>
                                    <p:animEffect transition="in" filter="strips(downRight)">
                                      <p:cBhvr>
                                        <p:cTn id="52" dur="500"/>
                                        <p:tgtEl>
                                          <p:spTgt spid="157733"/>
                                        </p:tgtEl>
                                      </p:cBhvr>
                                    </p:animEffect>
                                  </p:childTnLst>
                                </p:cTn>
                              </p:par>
                              <p:par>
                                <p:cTn id="53" presetID="3" presetClass="exit" presetSubtype="10" fill="hold" grpId="1" nodeType="withEffect">
                                  <p:stCondLst>
                                    <p:cond delay="0"/>
                                  </p:stCondLst>
                                  <p:childTnLst>
                                    <p:animEffect transition="out" filter="blinds(horizontal)">
                                      <p:cBhvr>
                                        <p:cTn id="54" dur="500"/>
                                        <p:tgtEl>
                                          <p:spTgt spid="157703"/>
                                        </p:tgtEl>
                                      </p:cBhvr>
                                    </p:animEffect>
                                    <p:set>
                                      <p:cBhvr>
                                        <p:cTn id="55" dur="1" fill="hold">
                                          <p:stCondLst>
                                            <p:cond delay="499"/>
                                          </p:stCondLst>
                                        </p:cTn>
                                        <p:tgtEl>
                                          <p:spTgt spid="157703"/>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57705"/>
                                        </p:tgtEl>
                                      </p:cBhvr>
                                    </p:animEffect>
                                    <p:set>
                                      <p:cBhvr>
                                        <p:cTn id="58" dur="1" fill="hold">
                                          <p:stCondLst>
                                            <p:cond delay="499"/>
                                          </p:stCondLst>
                                        </p:cTn>
                                        <p:tgtEl>
                                          <p:spTgt spid="157705"/>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157706"/>
                                        </p:tgtEl>
                                      </p:cBhvr>
                                    </p:animEffect>
                                    <p:set>
                                      <p:cBhvr>
                                        <p:cTn id="61" dur="1" fill="hold">
                                          <p:stCondLst>
                                            <p:cond delay="499"/>
                                          </p:stCondLst>
                                        </p:cTn>
                                        <p:tgtEl>
                                          <p:spTgt spid="157706"/>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157704"/>
                                        </p:tgtEl>
                                      </p:cBhvr>
                                    </p:animEffect>
                                    <p:set>
                                      <p:cBhvr>
                                        <p:cTn id="64" dur="1" fill="hold">
                                          <p:stCondLst>
                                            <p:cond delay="499"/>
                                          </p:stCondLst>
                                        </p:cTn>
                                        <p:tgtEl>
                                          <p:spTgt spid="15770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3" fill="hold" grpId="0" nodeType="clickEffect">
                                  <p:stCondLst>
                                    <p:cond delay="0"/>
                                  </p:stCondLst>
                                  <p:childTnLst>
                                    <p:set>
                                      <p:cBhvr>
                                        <p:cTn id="68" dur="1" fill="hold">
                                          <p:stCondLst>
                                            <p:cond delay="0"/>
                                          </p:stCondLst>
                                        </p:cTn>
                                        <p:tgtEl>
                                          <p:spTgt spid="157735"/>
                                        </p:tgtEl>
                                        <p:attrNameLst>
                                          <p:attrName>style.visibility</p:attrName>
                                        </p:attrNameLst>
                                      </p:cBhvr>
                                      <p:to>
                                        <p:strVal val="visible"/>
                                      </p:to>
                                    </p:set>
                                    <p:animEffect transition="in" filter="strips(upRight)">
                                      <p:cBhvr>
                                        <p:cTn id="69" dur="500"/>
                                        <p:tgtEl>
                                          <p:spTgt spid="157735"/>
                                        </p:tgtEl>
                                      </p:cBhvr>
                                    </p:animEffect>
                                  </p:childTnLst>
                                </p:cTn>
                              </p:par>
                              <p:par>
                                <p:cTn id="70" presetID="3" presetClass="exit" presetSubtype="10" fill="hold" grpId="1" nodeType="withEffect">
                                  <p:stCondLst>
                                    <p:cond delay="0"/>
                                  </p:stCondLst>
                                  <p:childTnLst>
                                    <p:animEffect transition="out" filter="blinds(horizontal)">
                                      <p:cBhvr>
                                        <p:cTn id="71" dur="500"/>
                                        <p:tgtEl>
                                          <p:spTgt spid="157733"/>
                                        </p:tgtEl>
                                      </p:cBhvr>
                                    </p:animEffect>
                                    <p:set>
                                      <p:cBhvr>
                                        <p:cTn id="72" dur="1" fill="hold">
                                          <p:stCondLst>
                                            <p:cond delay="499"/>
                                          </p:stCondLst>
                                        </p:cTn>
                                        <p:tgtEl>
                                          <p:spTgt spid="157733"/>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157736"/>
                                        </p:tgtEl>
                                        <p:attrNameLst>
                                          <p:attrName>style.visibility</p:attrName>
                                        </p:attrNameLst>
                                      </p:cBhvr>
                                      <p:to>
                                        <p:strVal val="visible"/>
                                      </p:to>
                                    </p:set>
                                    <p:animEffect transition="in" filter="strips(downRight)">
                                      <p:cBhvr>
                                        <p:cTn id="77" dur="500"/>
                                        <p:tgtEl>
                                          <p:spTgt spid="157736"/>
                                        </p:tgtEl>
                                      </p:cBhvr>
                                    </p:animEffect>
                                  </p:childTnLst>
                                </p:cTn>
                              </p:par>
                              <p:par>
                                <p:cTn id="78" presetID="3" presetClass="exit" presetSubtype="10" fill="hold" grpId="1" nodeType="withEffect">
                                  <p:stCondLst>
                                    <p:cond delay="0"/>
                                  </p:stCondLst>
                                  <p:childTnLst>
                                    <p:animEffect transition="out" filter="blinds(horizontal)">
                                      <p:cBhvr>
                                        <p:cTn id="79" dur="500"/>
                                        <p:tgtEl>
                                          <p:spTgt spid="157735"/>
                                        </p:tgtEl>
                                      </p:cBhvr>
                                    </p:animEffect>
                                    <p:set>
                                      <p:cBhvr>
                                        <p:cTn id="80" dur="1" fill="hold">
                                          <p:stCondLst>
                                            <p:cond delay="499"/>
                                          </p:stCondLst>
                                        </p:cTn>
                                        <p:tgtEl>
                                          <p:spTgt spid="157735"/>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3" fill="hold" grpId="0" nodeType="clickEffect">
                                  <p:stCondLst>
                                    <p:cond delay="0"/>
                                  </p:stCondLst>
                                  <p:childTnLst>
                                    <p:set>
                                      <p:cBhvr>
                                        <p:cTn id="84" dur="1" fill="hold">
                                          <p:stCondLst>
                                            <p:cond delay="0"/>
                                          </p:stCondLst>
                                        </p:cTn>
                                        <p:tgtEl>
                                          <p:spTgt spid="157737"/>
                                        </p:tgtEl>
                                        <p:attrNameLst>
                                          <p:attrName>style.visibility</p:attrName>
                                        </p:attrNameLst>
                                      </p:cBhvr>
                                      <p:to>
                                        <p:strVal val="visible"/>
                                      </p:to>
                                    </p:set>
                                    <p:animEffect transition="in" filter="strips(upRight)">
                                      <p:cBhvr>
                                        <p:cTn id="85" dur="500"/>
                                        <p:tgtEl>
                                          <p:spTgt spid="157737"/>
                                        </p:tgtEl>
                                      </p:cBhvr>
                                    </p:animEffect>
                                  </p:childTnLst>
                                </p:cTn>
                              </p:par>
                              <p:par>
                                <p:cTn id="86" presetID="3" presetClass="exit" presetSubtype="10" fill="hold" grpId="1" nodeType="withEffect">
                                  <p:stCondLst>
                                    <p:cond delay="0"/>
                                  </p:stCondLst>
                                  <p:childTnLst>
                                    <p:animEffect transition="out" filter="blinds(horizontal)">
                                      <p:cBhvr>
                                        <p:cTn id="87" dur="500"/>
                                        <p:tgtEl>
                                          <p:spTgt spid="157736"/>
                                        </p:tgtEl>
                                      </p:cBhvr>
                                    </p:animEffect>
                                    <p:set>
                                      <p:cBhvr>
                                        <p:cTn id="88" dur="1" fill="hold">
                                          <p:stCondLst>
                                            <p:cond delay="499"/>
                                          </p:stCondLst>
                                        </p:cTn>
                                        <p:tgtEl>
                                          <p:spTgt spid="157736"/>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xit" presetSubtype="10" fill="hold" grpId="1" nodeType="clickEffect">
                                  <p:stCondLst>
                                    <p:cond delay="0"/>
                                  </p:stCondLst>
                                  <p:childTnLst>
                                    <p:animEffect transition="out" filter="blinds(horizontal)">
                                      <p:cBhvr>
                                        <p:cTn id="92" dur="500"/>
                                        <p:tgtEl>
                                          <p:spTgt spid="157737"/>
                                        </p:tgtEl>
                                      </p:cBhvr>
                                    </p:animEffect>
                                    <p:set>
                                      <p:cBhvr>
                                        <p:cTn id="93" dur="1" fill="hold">
                                          <p:stCondLst>
                                            <p:cond delay="499"/>
                                          </p:stCondLst>
                                        </p:cTn>
                                        <p:tgtEl>
                                          <p:spTgt spid="157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animBg="1"/>
      <p:bldP spid="157703" grpId="1" animBg="1"/>
      <p:bldP spid="157704" grpId="0" animBg="1"/>
      <p:bldP spid="157704" grpId="1" animBg="1"/>
      <p:bldP spid="157705" grpId="0" animBg="1"/>
      <p:bldP spid="157705" grpId="1" animBg="1"/>
      <p:bldP spid="157706" grpId="0" animBg="1"/>
      <p:bldP spid="157706" grpId="1" animBg="1"/>
      <p:bldP spid="11" grpId="0" animBg="1" autoUpdateAnimBg="0"/>
      <p:bldP spid="157733" grpId="0" animBg="1"/>
      <p:bldP spid="157733" grpId="1" animBg="1"/>
      <p:bldP spid="157735" grpId="0" animBg="1"/>
      <p:bldP spid="157735" grpId="1" animBg="1"/>
      <p:bldP spid="157736" grpId="0" animBg="1"/>
      <p:bldP spid="157736" grpId="1" animBg="1"/>
      <p:bldP spid="157737" grpId="0" animBg="1"/>
      <p:bldP spid="157737" grpId="1" animBg="1"/>
      <p:bldP spid="1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820D58-4260-47B5-B5F4-5973DDAC92A6}" type="slidenum">
              <a:rPr lang="en-US" altLang="zh-CN" sz="1400"/>
              <a:pPr>
                <a:spcBef>
                  <a:spcPct val="0"/>
                </a:spcBef>
                <a:buClrTx/>
                <a:buSzTx/>
                <a:buFontTx/>
                <a:buNone/>
              </a:pPr>
              <a:t>7</a:t>
            </a:fld>
            <a:endParaRPr lang="en-US" altLang="zh-CN" sz="1400"/>
          </a:p>
        </p:txBody>
      </p:sp>
      <p:sp>
        <p:nvSpPr>
          <p:cNvPr id="11267" name="Rectangle 2"/>
          <p:cNvSpPr>
            <a:spLocks noGrp="1" noChangeArrowheads="1"/>
          </p:cNvSpPr>
          <p:nvPr>
            <p:ph type="title"/>
          </p:nvPr>
        </p:nvSpPr>
        <p:spPr/>
        <p:txBody>
          <a:bodyPr/>
          <a:lstStyle/>
          <a:p>
            <a:pPr eaLnBrk="1" hangingPunct="1"/>
            <a:r>
              <a:rPr lang="zh-CN" altLang="en-US" smtClean="0"/>
              <a:t>虚电路网络</a:t>
            </a:r>
          </a:p>
        </p:txBody>
      </p:sp>
      <p:graphicFrame>
        <p:nvGraphicFramePr>
          <p:cNvPr id="11268" name="Object 5"/>
          <p:cNvGraphicFramePr>
            <a:graphicFrameLocks noChangeAspect="1"/>
          </p:cNvGraphicFramePr>
          <p:nvPr/>
        </p:nvGraphicFramePr>
        <p:xfrm>
          <a:off x="4859338" y="2997200"/>
          <a:ext cx="4284662" cy="2786063"/>
        </p:xfrm>
        <a:graphic>
          <a:graphicData uri="http://schemas.openxmlformats.org/presentationml/2006/ole">
            <mc:AlternateContent xmlns:mc="http://schemas.openxmlformats.org/markup-compatibility/2006">
              <mc:Choice xmlns:v="urn:schemas-microsoft-com:vml" Requires="v">
                <p:oleObj spid="_x0000_s11497" name="Visio" r:id="rId3" imgW="6396278" imgH="3291659" progId="Visio.Drawing.11">
                  <p:embed/>
                </p:oleObj>
              </mc:Choice>
              <mc:Fallback>
                <p:oleObj name="Visio" r:id="rId3" imgW="6396278" imgH="3291659"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997200"/>
                        <a:ext cx="4284662"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Text Box 9"/>
          <p:cNvSpPr txBox="1">
            <a:spLocks noChangeArrowheads="1"/>
          </p:cNvSpPr>
          <p:nvPr/>
        </p:nvSpPr>
        <p:spPr bwMode="auto">
          <a:xfrm>
            <a:off x="6659563" y="5229225"/>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600" b="1" dirty="0"/>
              <a:t>路由器</a:t>
            </a:r>
          </a:p>
        </p:txBody>
      </p:sp>
      <p:sp>
        <p:nvSpPr>
          <p:cNvPr id="158732" name="Rectangle 12"/>
          <p:cNvSpPr>
            <a:spLocks noChangeArrowheads="1"/>
          </p:cNvSpPr>
          <p:nvPr/>
        </p:nvSpPr>
        <p:spPr bwMode="auto">
          <a:xfrm rot="2141819">
            <a:off x="5530850" y="388937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58733" name="Rectangle 13"/>
          <p:cNvSpPr>
            <a:spLocks noChangeArrowheads="1"/>
          </p:cNvSpPr>
          <p:nvPr/>
        </p:nvSpPr>
        <p:spPr bwMode="auto">
          <a:xfrm rot="-2036869">
            <a:off x="6169025" y="4033838"/>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58734" name="Rectangle 14"/>
          <p:cNvSpPr>
            <a:spLocks noChangeArrowheads="1"/>
          </p:cNvSpPr>
          <p:nvPr/>
        </p:nvSpPr>
        <p:spPr bwMode="auto">
          <a:xfrm rot="1909108">
            <a:off x="7308850" y="4005263"/>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58735" name="Rectangle 15"/>
          <p:cNvSpPr>
            <a:spLocks noChangeArrowheads="1"/>
          </p:cNvSpPr>
          <p:nvPr/>
        </p:nvSpPr>
        <p:spPr bwMode="auto">
          <a:xfrm rot="-1896552">
            <a:off x="8027988" y="3933825"/>
            <a:ext cx="419100" cy="1873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aphicFrame>
        <p:nvGraphicFramePr>
          <p:cNvPr id="158923" name="Group 203"/>
          <p:cNvGraphicFramePr>
            <a:graphicFrameLocks noGrp="1"/>
          </p:cNvGraphicFramePr>
          <p:nvPr/>
        </p:nvGraphicFramePr>
        <p:xfrm>
          <a:off x="5394325" y="1268413"/>
          <a:ext cx="3714750" cy="1647828"/>
        </p:xfrm>
        <a:graphic>
          <a:graphicData uri="http://schemas.openxmlformats.org/drawingml/2006/table">
            <a:tbl>
              <a:tblPr/>
              <a:tblGrid>
                <a:gridCol w="431800"/>
                <a:gridCol w="863600"/>
                <a:gridCol w="793750"/>
                <a:gridCol w="825500"/>
                <a:gridCol w="800100"/>
              </a:tblGrid>
              <a:tr h="274638">
                <a:tc rowSpan="2">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zh-CN"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输入端口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输入</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rowSpan="2">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zh-CN"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输入端口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输入</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7</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rowSpan="2">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zh-CN"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输入端口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输入</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输出端口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输出</a:t>
                      </a: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VCI</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smtClean="0">
                          <a:ln>
                            <a:noFill/>
                          </a:ln>
                          <a:solidFill>
                            <a:srgbClr val="000000"/>
                          </a:solidFill>
                          <a:effectLst/>
                          <a:latin typeface="Tahoma" panose="020B0604030504040204" pitchFamily="34" charset="0"/>
                          <a:ea typeface="宋体" panose="02010600030101010101" pitchFamily="2" charset="-122"/>
                        </a:rPr>
                        <a:t>4</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AutoShape 52"/>
          <p:cNvSpPr>
            <a:spLocks noChangeArrowheads="1"/>
          </p:cNvSpPr>
          <p:nvPr/>
        </p:nvSpPr>
        <p:spPr bwMode="auto">
          <a:xfrm>
            <a:off x="6227763" y="0"/>
            <a:ext cx="2808287" cy="1066800"/>
          </a:xfrm>
          <a:prstGeom prst="wedgeRoundRectCallout">
            <a:avLst>
              <a:gd name="adj1" fmla="val -54806"/>
              <a:gd name="adj2" fmla="val 63245"/>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b="1">
                <a:latin typeface="Arial" panose="020B0604020202020204" pitchFamily="34" charset="0"/>
              </a:rPr>
              <a:t>VC</a:t>
            </a:r>
            <a:r>
              <a:rPr lang="zh-CN" altLang="en-US" sz="1200" b="1">
                <a:latin typeface="Arial" panose="020B0604020202020204" pitchFamily="34" charset="0"/>
              </a:rPr>
              <a:t>表记录：</a:t>
            </a:r>
          </a:p>
          <a:p>
            <a:pPr eaLnBrk="1" hangingPunct="1">
              <a:spcBef>
                <a:spcPct val="0"/>
              </a:spcBef>
              <a:buClrTx/>
              <a:buSzTx/>
              <a:buFontTx/>
              <a:buNone/>
            </a:pPr>
            <a:r>
              <a:rPr lang="zh-CN" altLang="en-US" sz="1200" b="1">
                <a:latin typeface="Arial" panose="020B0604020202020204" pitchFamily="34" charset="0"/>
              </a:rPr>
              <a:t>由</a:t>
            </a:r>
            <a:r>
              <a:rPr lang="en-US" altLang="zh-CN" sz="1200" b="1">
                <a:latin typeface="Arial" panose="020B0604020202020204" pitchFamily="34" charset="0"/>
              </a:rPr>
              <a:t>VC</a:t>
            </a:r>
            <a:r>
              <a:rPr lang="zh-CN" altLang="en-US" sz="1200" b="1">
                <a:latin typeface="Arial" panose="020B0604020202020204" pitchFamily="34" charset="0"/>
              </a:rPr>
              <a:t>到达路由器的分组的输入端口</a:t>
            </a:r>
          </a:p>
          <a:p>
            <a:pPr eaLnBrk="1" hangingPunct="1">
              <a:spcBef>
                <a:spcPct val="0"/>
              </a:spcBef>
              <a:buClrTx/>
              <a:buSzTx/>
              <a:buFontTx/>
              <a:buNone/>
            </a:pPr>
            <a:r>
              <a:rPr lang="zh-CN" altLang="en-US" sz="1200" b="1">
                <a:latin typeface="Arial" panose="020B0604020202020204" pitchFamily="34" charset="0"/>
              </a:rPr>
              <a:t>分组输入时的</a:t>
            </a:r>
            <a:r>
              <a:rPr lang="en-US" altLang="zh-CN" sz="1200" b="1">
                <a:latin typeface="Arial" panose="020B0604020202020204" pitchFamily="34" charset="0"/>
              </a:rPr>
              <a:t>VCI</a:t>
            </a:r>
          </a:p>
          <a:p>
            <a:pPr eaLnBrk="1" hangingPunct="1">
              <a:spcBef>
                <a:spcPct val="0"/>
              </a:spcBef>
              <a:buClrTx/>
              <a:buSzTx/>
              <a:buFontTx/>
              <a:buNone/>
            </a:pPr>
            <a:r>
              <a:rPr lang="zh-CN" altLang="en-US" sz="1200" b="1">
                <a:latin typeface="Arial" panose="020B0604020202020204" pitchFamily="34" charset="0"/>
              </a:rPr>
              <a:t>从</a:t>
            </a:r>
            <a:r>
              <a:rPr lang="en-US" altLang="zh-CN" sz="1200" b="1">
                <a:latin typeface="Arial" panose="020B0604020202020204" pitchFamily="34" charset="0"/>
              </a:rPr>
              <a:t>VC</a:t>
            </a:r>
            <a:r>
              <a:rPr lang="zh-CN" altLang="en-US" sz="1200" b="1">
                <a:latin typeface="Arial" panose="020B0604020202020204" pitchFamily="34" charset="0"/>
              </a:rPr>
              <a:t>离开路由器的分组的输出端口</a:t>
            </a:r>
          </a:p>
          <a:p>
            <a:pPr eaLnBrk="1" hangingPunct="1">
              <a:spcBef>
                <a:spcPct val="0"/>
              </a:spcBef>
              <a:buClrTx/>
              <a:buSzTx/>
              <a:buFontTx/>
              <a:buNone/>
            </a:pPr>
            <a:r>
              <a:rPr lang="zh-CN" altLang="en-US" sz="1200" b="1">
                <a:latin typeface="Arial" panose="020B0604020202020204" pitchFamily="34" charset="0"/>
              </a:rPr>
              <a:t>用于输出分组的一个可能不同的</a:t>
            </a:r>
            <a:r>
              <a:rPr lang="en-US" altLang="zh-CN" sz="1200" b="1">
                <a:latin typeface="Arial" panose="020B0604020202020204" pitchFamily="34" charset="0"/>
              </a:rPr>
              <a:t>VCI</a:t>
            </a:r>
          </a:p>
        </p:txBody>
      </p:sp>
      <p:grpSp>
        <p:nvGrpSpPr>
          <p:cNvPr id="2" name="Group 213"/>
          <p:cNvGrpSpPr>
            <a:grpSpLocks/>
          </p:cNvGrpSpPr>
          <p:nvPr/>
        </p:nvGrpSpPr>
        <p:grpSpPr bwMode="auto">
          <a:xfrm>
            <a:off x="5003800" y="1628775"/>
            <a:ext cx="1008063" cy="2808288"/>
            <a:chOff x="3152" y="1026"/>
            <a:chExt cx="635" cy="1769"/>
          </a:xfrm>
        </p:grpSpPr>
        <p:sp>
          <p:nvSpPr>
            <p:cNvPr id="11352" name="Line 204"/>
            <p:cNvSpPr>
              <a:spLocks noChangeShapeType="1"/>
            </p:cNvSpPr>
            <p:nvPr/>
          </p:nvSpPr>
          <p:spPr bwMode="auto">
            <a:xfrm>
              <a:off x="3152" y="1026"/>
              <a:ext cx="40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53" name="Line 205"/>
            <p:cNvSpPr>
              <a:spLocks noChangeShapeType="1"/>
            </p:cNvSpPr>
            <p:nvPr/>
          </p:nvSpPr>
          <p:spPr bwMode="auto">
            <a:xfrm>
              <a:off x="3152" y="1026"/>
              <a:ext cx="0" cy="1179"/>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54" name="Line 206"/>
            <p:cNvSpPr>
              <a:spLocks noChangeShapeType="1"/>
            </p:cNvSpPr>
            <p:nvPr/>
          </p:nvSpPr>
          <p:spPr bwMode="auto">
            <a:xfrm>
              <a:off x="3152" y="2205"/>
              <a:ext cx="635" cy="59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214"/>
          <p:cNvGrpSpPr>
            <a:grpSpLocks/>
          </p:cNvGrpSpPr>
          <p:nvPr/>
        </p:nvGrpSpPr>
        <p:grpSpPr bwMode="auto">
          <a:xfrm>
            <a:off x="5148263" y="2133600"/>
            <a:ext cx="1655762" cy="1871663"/>
            <a:chOff x="3243" y="1344"/>
            <a:chExt cx="1043" cy="1179"/>
          </a:xfrm>
        </p:grpSpPr>
        <p:sp>
          <p:nvSpPr>
            <p:cNvPr id="11349" name="Line 207"/>
            <p:cNvSpPr>
              <a:spLocks noChangeShapeType="1"/>
            </p:cNvSpPr>
            <p:nvPr/>
          </p:nvSpPr>
          <p:spPr bwMode="auto">
            <a:xfrm flipH="1">
              <a:off x="3243" y="1344"/>
              <a:ext cx="317" cy="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50" name="Line 208"/>
            <p:cNvSpPr>
              <a:spLocks noChangeShapeType="1"/>
            </p:cNvSpPr>
            <p:nvPr/>
          </p:nvSpPr>
          <p:spPr bwMode="auto">
            <a:xfrm>
              <a:off x="3243" y="1344"/>
              <a:ext cx="0" cy="816"/>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51" name="Line 209"/>
            <p:cNvSpPr>
              <a:spLocks noChangeShapeType="1"/>
            </p:cNvSpPr>
            <p:nvPr/>
          </p:nvSpPr>
          <p:spPr bwMode="auto">
            <a:xfrm>
              <a:off x="3243" y="2160"/>
              <a:ext cx="1043" cy="363"/>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Group 215"/>
          <p:cNvGrpSpPr>
            <a:grpSpLocks/>
          </p:cNvGrpSpPr>
          <p:nvPr/>
        </p:nvGrpSpPr>
        <p:grpSpPr bwMode="auto">
          <a:xfrm>
            <a:off x="5292725" y="2708275"/>
            <a:ext cx="2303463" cy="1800225"/>
            <a:chOff x="3334" y="1706"/>
            <a:chExt cx="1451" cy="1134"/>
          </a:xfrm>
        </p:grpSpPr>
        <p:sp>
          <p:nvSpPr>
            <p:cNvPr id="11346" name="Line 210"/>
            <p:cNvSpPr>
              <a:spLocks noChangeShapeType="1"/>
            </p:cNvSpPr>
            <p:nvPr/>
          </p:nvSpPr>
          <p:spPr bwMode="auto">
            <a:xfrm flipH="1">
              <a:off x="3334" y="1706"/>
              <a:ext cx="226"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47" name="Line 211"/>
            <p:cNvSpPr>
              <a:spLocks noChangeShapeType="1"/>
            </p:cNvSpPr>
            <p:nvPr/>
          </p:nvSpPr>
          <p:spPr bwMode="auto">
            <a:xfrm>
              <a:off x="3334" y="1706"/>
              <a:ext cx="0" cy="363"/>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48" name="Line 212"/>
            <p:cNvSpPr>
              <a:spLocks noChangeShapeType="1"/>
            </p:cNvSpPr>
            <p:nvPr/>
          </p:nvSpPr>
          <p:spPr bwMode="auto">
            <a:xfrm>
              <a:off x="3334" y="2069"/>
              <a:ext cx="1451" cy="771"/>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58937" name="Freeform 217"/>
          <p:cNvSpPr>
            <a:spLocks/>
          </p:cNvSpPr>
          <p:nvPr/>
        </p:nvSpPr>
        <p:spPr bwMode="auto">
          <a:xfrm>
            <a:off x="5148263" y="4005263"/>
            <a:ext cx="3671887" cy="755650"/>
          </a:xfrm>
          <a:custGeom>
            <a:avLst/>
            <a:gdLst>
              <a:gd name="T0" fmla="*/ 0 w 2313"/>
              <a:gd name="T1" fmla="*/ 2147483646 h 476"/>
              <a:gd name="T2" fmla="*/ 2147483646 w 2313"/>
              <a:gd name="T3" fmla="*/ 2147483646 h 476"/>
              <a:gd name="T4" fmla="*/ 2147483646 w 2313"/>
              <a:gd name="T5" fmla="*/ 2147483646 h 476"/>
              <a:gd name="T6" fmla="*/ 2147483646 w 2313"/>
              <a:gd name="T7" fmla="*/ 2147483646 h 476"/>
              <a:gd name="T8" fmla="*/ 2147483646 w 2313"/>
              <a:gd name="T9" fmla="*/ 2147483646 h 476"/>
              <a:gd name="T10" fmla="*/ 2147483646 w 2313"/>
              <a:gd name="T11" fmla="*/ 2147483646 h 476"/>
              <a:gd name="T12" fmla="*/ 2147483646 w 2313"/>
              <a:gd name="T13" fmla="*/ 2147483646 h 476"/>
              <a:gd name="T14" fmla="*/ 2147483646 w 2313"/>
              <a:gd name="T15" fmla="*/ 0 h 476"/>
              <a:gd name="T16" fmla="*/ 0 60000 65536"/>
              <a:gd name="T17" fmla="*/ 0 60000 65536"/>
              <a:gd name="T18" fmla="*/ 0 60000 65536"/>
              <a:gd name="T19" fmla="*/ 0 60000 65536"/>
              <a:gd name="T20" fmla="*/ 0 60000 65536"/>
              <a:gd name="T21" fmla="*/ 0 60000 65536"/>
              <a:gd name="T22" fmla="*/ 0 60000 65536"/>
              <a:gd name="T23" fmla="*/ 0 60000 65536"/>
              <a:gd name="T24" fmla="*/ 0 w 2313"/>
              <a:gd name="T25" fmla="*/ 0 h 476"/>
              <a:gd name="T26" fmla="*/ 2313 w 2313"/>
              <a:gd name="T27" fmla="*/ 476 h 4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3" h="476">
                <a:moveTo>
                  <a:pt x="0" y="45"/>
                </a:moveTo>
                <a:cubicBezTo>
                  <a:pt x="211" y="200"/>
                  <a:pt x="423" y="355"/>
                  <a:pt x="544" y="408"/>
                </a:cubicBezTo>
                <a:cubicBezTo>
                  <a:pt x="665" y="461"/>
                  <a:pt x="643" y="408"/>
                  <a:pt x="726" y="363"/>
                </a:cubicBezTo>
                <a:cubicBezTo>
                  <a:pt x="809" y="318"/>
                  <a:pt x="952" y="159"/>
                  <a:pt x="1043" y="136"/>
                </a:cubicBezTo>
                <a:cubicBezTo>
                  <a:pt x="1134" y="113"/>
                  <a:pt x="1179" y="174"/>
                  <a:pt x="1270" y="227"/>
                </a:cubicBezTo>
                <a:cubicBezTo>
                  <a:pt x="1361" y="280"/>
                  <a:pt x="1504" y="430"/>
                  <a:pt x="1587" y="453"/>
                </a:cubicBezTo>
                <a:cubicBezTo>
                  <a:pt x="1670" y="476"/>
                  <a:pt x="1648" y="438"/>
                  <a:pt x="1769" y="363"/>
                </a:cubicBezTo>
                <a:cubicBezTo>
                  <a:pt x="1890" y="288"/>
                  <a:pt x="2101" y="144"/>
                  <a:pt x="2313" y="0"/>
                </a:cubicBezTo>
              </a:path>
            </a:pathLst>
          </a:custGeom>
          <a:noFill/>
          <a:ln w="38100" cap="flat" cmpd="sng">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25" name="Rectangle 218"/>
          <p:cNvSpPr>
            <a:spLocks noGrp="1" noChangeArrowheads="1"/>
          </p:cNvSpPr>
          <p:nvPr>
            <p:ph type="body" idx="1"/>
          </p:nvPr>
        </p:nvSpPr>
        <p:spPr>
          <a:xfrm>
            <a:off x="250825" y="2060575"/>
            <a:ext cx="4394200" cy="4608513"/>
          </a:xfrm>
          <a:noFill/>
        </p:spPr>
        <p:txBody>
          <a:bodyPr/>
          <a:lstStyle/>
          <a:p>
            <a:pPr eaLnBrk="1" hangingPunct="1">
              <a:lnSpc>
                <a:spcPct val="90000"/>
              </a:lnSpc>
            </a:pPr>
            <a:r>
              <a:rPr lang="zh-CN" altLang="en-US" sz="2400" b="1" dirty="0" smtClean="0"/>
              <a:t>分组发送前建立虚连接或者虚电路</a:t>
            </a:r>
            <a:r>
              <a:rPr lang="en-US" altLang="zh-CN" sz="2400" b="1" dirty="0" smtClean="0"/>
              <a:t>(VC: Virtual Circuit) </a:t>
            </a:r>
            <a:r>
              <a:rPr lang="zh-CN" altLang="en-US" sz="2400" b="1" dirty="0" smtClean="0"/>
              <a:t>，即在源和目的主机之间的每个交换机上建立</a:t>
            </a:r>
            <a:r>
              <a:rPr lang="zh-CN" altLang="en-US" sz="2400" b="1" dirty="0" smtClean="0">
                <a:latin typeface="Arial" panose="020B0604020202020204" pitchFamily="34" charset="0"/>
              </a:rPr>
              <a:t>“</a:t>
            </a:r>
            <a:r>
              <a:rPr lang="zh-CN" altLang="en-US" sz="2400" b="1" dirty="0" smtClean="0"/>
              <a:t>连接状态</a:t>
            </a:r>
            <a:r>
              <a:rPr lang="zh-CN" altLang="en-US" sz="2400" b="1" dirty="0" smtClean="0">
                <a:latin typeface="Arial" panose="020B0604020202020204" pitchFamily="34" charset="0"/>
              </a:rPr>
              <a:t>”</a:t>
            </a:r>
            <a:endParaRPr lang="zh-CN" altLang="en-US" sz="2400" b="1" dirty="0" smtClean="0"/>
          </a:p>
          <a:p>
            <a:pPr eaLnBrk="1" hangingPunct="1">
              <a:lnSpc>
                <a:spcPct val="90000"/>
              </a:lnSpc>
            </a:pPr>
            <a:r>
              <a:rPr lang="zh-CN" altLang="en-US" sz="2400" b="1" dirty="0" smtClean="0"/>
              <a:t>分组只需携带链路范围有效的</a:t>
            </a:r>
            <a:r>
              <a:rPr lang="en-US" altLang="zh-CN" sz="2400" b="1" dirty="0" smtClean="0"/>
              <a:t>VCI( VC Identifier)</a:t>
            </a:r>
            <a:r>
              <a:rPr lang="zh-CN" altLang="en-US" sz="2400" b="1" dirty="0" smtClean="0"/>
              <a:t>，在交换机上标识自己所属的</a:t>
            </a:r>
            <a:r>
              <a:rPr lang="en-US" altLang="zh-CN" sz="2400" b="1" dirty="0" smtClean="0"/>
              <a:t>VC</a:t>
            </a:r>
          </a:p>
          <a:p>
            <a:pPr eaLnBrk="1" hangingPunct="1">
              <a:lnSpc>
                <a:spcPct val="90000"/>
              </a:lnSpc>
            </a:pPr>
            <a:r>
              <a:rPr lang="zh-CN" altLang="en-US" sz="2400" b="1" dirty="0" smtClean="0"/>
              <a:t>服务质量保证：在建立连接阶段确保每条虚电路能有足够的资源，以保证带宽、延时等需求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8937"/>
                                        </p:tgtEl>
                                        <p:attrNameLst>
                                          <p:attrName>style.visibility</p:attrName>
                                        </p:attrNameLst>
                                      </p:cBhvr>
                                      <p:to>
                                        <p:strVal val="visible"/>
                                      </p:to>
                                    </p:set>
                                    <p:animEffect transition="in" filter="strips(upRight)">
                                      <p:cBhvr>
                                        <p:cTn id="7" dur="500"/>
                                        <p:tgtEl>
                                          <p:spTgt spid="1589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8923"/>
                                        </p:tgtEl>
                                        <p:attrNameLst>
                                          <p:attrName>style.visibility</p:attrName>
                                        </p:attrNameLst>
                                      </p:cBhvr>
                                      <p:to>
                                        <p:strVal val="visible"/>
                                      </p:to>
                                    </p:set>
                                    <p:animEffect transition="in" filter="blinds(horizontal)">
                                      <p:cBhvr>
                                        <p:cTn id="12" dur="500"/>
                                        <p:tgtEl>
                                          <p:spTgt spid="158923"/>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58732"/>
                                        </p:tgtEl>
                                        <p:attrNameLst>
                                          <p:attrName>style.visibility</p:attrName>
                                        </p:attrNameLst>
                                      </p:cBhvr>
                                      <p:to>
                                        <p:strVal val="visible"/>
                                      </p:to>
                                    </p:set>
                                    <p:animEffect transition="in" filter="strips(downRight)">
                                      <p:cBhvr>
                                        <p:cTn id="30" dur="500"/>
                                        <p:tgtEl>
                                          <p:spTgt spid="1587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158733"/>
                                        </p:tgtEl>
                                        <p:attrNameLst>
                                          <p:attrName>style.visibility</p:attrName>
                                        </p:attrNameLst>
                                      </p:cBhvr>
                                      <p:to>
                                        <p:strVal val="visible"/>
                                      </p:to>
                                    </p:set>
                                    <p:animEffect transition="in" filter="strips(upRight)">
                                      <p:cBhvr>
                                        <p:cTn id="35" dur="500"/>
                                        <p:tgtEl>
                                          <p:spTgt spid="158733"/>
                                        </p:tgtEl>
                                      </p:cBhvr>
                                    </p:animEffect>
                                  </p:childTnLst>
                                </p:cTn>
                              </p:par>
                              <p:par>
                                <p:cTn id="36" presetID="3" presetClass="exit" presetSubtype="10" fill="hold" grpId="1" nodeType="withEffect">
                                  <p:stCondLst>
                                    <p:cond delay="0"/>
                                  </p:stCondLst>
                                  <p:childTnLst>
                                    <p:animEffect transition="out" filter="blinds(horizontal)">
                                      <p:cBhvr>
                                        <p:cTn id="37" dur="500"/>
                                        <p:tgtEl>
                                          <p:spTgt spid="158732"/>
                                        </p:tgtEl>
                                      </p:cBhvr>
                                    </p:animEffect>
                                    <p:set>
                                      <p:cBhvr>
                                        <p:cTn id="38" dur="1" fill="hold">
                                          <p:stCondLst>
                                            <p:cond delay="499"/>
                                          </p:stCondLst>
                                        </p:cTn>
                                        <p:tgtEl>
                                          <p:spTgt spid="15873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158734"/>
                                        </p:tgtEl>
                                        <p:attrNameLst>
                                          <p:attrName>style.visibility</p:attrName>
                                        </p:attrNameLst>
                                      </p:cBhvr>
                                      <p:to>
                                        <p:strVal val="visible"/>
                                      </p:to>
                                    </p:set>
                                    <p:animEffect transition="in" filter="strips(downRight)">
                                      <p:cBhvr>
                                        <p:cTn id="43" dur="500"/>
                                        <p:tgtEl>
                                          <p:spTgt spid="158734"/>
                                        </p:tgtEl>
                                      </p:cBhvr>
                                    </p:animEffect>
                                  </p:childTnLst>
                                </p:cTn>
                              </p:par>
                              <p:par>
                                <p:cTn id="44" presetID="3" presetClass="exit" presetSubtype="10" fill="hold" grpId="1" nodeType="withEffect">
                                  <p:stCondLst>
                                    <p:cond delay="0"/>
                                  </p:stCondLst>
                                  <p:childTnLst>
                                    <p:animEffect transition="out" filter="blinds(horizontal)">
                                      <p:cBhvr>
                                        <p:cTn id="45" dur="500"/>
                                        <p:tgtEl>
                                          <p:spTgt spid="158733"/>
                                        </p:tgtEl>
                                      </p:cBhvr>
                                    </p:animEffect>
                                    <p:set>
                                      <p:cBhvr>
                                        <p:cTn id="46" dur="1" fill="hold">
                                          <p:stCondLst>
                                            <p:cond delay="499"/>
                                          </p:stCondLst>
                                        </p:cTn>
                                        <p:tgtEl>
                                          <p:spTgt spid="15873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3" fill="hold" grpId="0" nodeType="clickEffect">
                                  <p:stCondLst>
                                    <p:cond delay="0"/>
                                  </p:stCondLst>
                                  <p:childTnLst>
                                    <p:set>
                                      <p:cBhvr>
                                        <p:cTn id="50" dur="1" fill="hold">
                                          <p:stCondLst>
                                            <p:cond delay="0"/>
                                          </p:stCondLst>
                                        </p:cTn>
                                        <p:tgtEl>
                                          <p:spTgt spid="158735"/>
                                        </p:tgtEl>
                                        <p:attrNameLst>
                                          <p:attrName>style.visibility</p:attrName>
                                        </p:attrNameLst>
                                      </p:cBhvr>
                                      <p:to>
                                        <p:strVal val="visible"/>
                                      </p:to>
                                    </p:set>
                                    <p:animEffect transition="in" filter="strips(upRight)">
                                      <p:cBhvr>
                                        <p:cTn id="51" dur="500"/>
                                        <p:tgtEl>
                                          <p:spTgt spid="158735"/>
                                        </p:tgtEl>
                                      </p:cBhvr>
                                    </p:animEffect>
                                  </p:childTnLst>
                                </p:cTn>
                              </p:par>
                              <p:par>
                                <p:cTn id="52" presetID="3" presetClass="exit" presetSubtype="10" fill="hold" grpId="1" nodeType="withEffect">
                                  <p:stCondLst>
                                    <p:cond delay="0"/>
                                  </p:stCondLst>
                                  <p:childTnLst>
                                    <p:animEffect transition="out" filter="blinds(horizontal)">
                                      <p:cBhvr>
                                        <p:cTn id="53" dur="500"/>
                                        <p:tgtEl>
                                          <p:spTgt spid="158734"/>
                                        </p:tgtEl>
                                      </p:cBhvr>
                                    </p:animEffect>
                                    <p:set>
                                      <p:cBhvr>
                                        <p:cTn id="54" dur="1" fill="hold">
                                          <p:stCondLst>
                                            <p:cond delay="499"/>
                                          </p:stCondLst>
                                        </p:cTn>
                                        <p:tgtEl>
                                          <p:spTgt spid="15873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xit" presetSubtype="10" fill="hold" grpId="1" nodeType="clickEffect">
                                  <p:stCondLst>
                                    <p:cond delay="0"/>
                                  </p:stCondLst>
                                  <p:childTnLst>
                                    <p:animEffect transition="out" filter="blinds(horizontal)">
                                      <p:cBhvr>
                                        <p:cTn id="58" dur="500"/>
                                        <p:tgtEl>
                                          <p:spTgt spid="158735"/>
                                        </p:tgtEl>
                                      </p:cBhvr>
                                    </p:animEffect>
                                    <p:set>
                                      <p:cBhvr>
                                        <p:cTn id="59" dur="1" fill="hold">
                                          <p:stCondLst>
                                            <p:cond delay="499"/>
                                          </p:stCondLst>
                                        </p:cTn>
                                        <p:tgtEl>
                                          <p:spTgt spid="1587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2" grpId="0" animBg="1"/>
      <p:bldP spid="158732" grpId="1" animBg="1"/>
      <p:bldP spid="158733" grpId="0" animBg="1"/>
      <p:bldP spid="158733" grpId="1" animBg="1"/>
      <p:bldP spid="158734" grpId="0" animBg="1"/>
      <p:bldP spid="158734" grpId="1" animBg="1"/>
      <p:bldP spid="158735" grpId="0" animBg="1"/>
      <p:bldP spid="158735" grpId="1" animBg="1"/>
      <p:bldP spid="16" grpId="0" animBg="1" autoUpdateAnimBg="0"/>
      <p:bldP spid="1589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07CE3B0-63B7-487C-A209-2BFA3CE8CB8C}" type="slidenum">
              <a:rPr lang="en-US" altLang="zh-CN" sz="1400"/>
              <a:pPr>
                <a:spcBef>
                  <a:spcPct val="0"/>
                </a:spcBef>
                <a:buClrTx/>
                <a:buSzTx/>
                <a:buFontTx/>
                <a:buNone/>
              </a:pPr>
              <a:t>8</a:t>
            </a:fld>
            <a:endParaRPr lang="en-US" altLang="zh-CN" sz="1400"/>
          </a:p>
        </p:txBody>
      </p:sp>
      <p:sp>
        <p:nvSpPr>
          <p:cNvPr id="12291" name="Rectangle 2"/>
          <p:cNvSpPr>
            <a:spLocks noGrp="1" noChangeArrowheads="1"/>
          </p:cNvSpPr>
          <p:nvPr>
            <p:ph type="title"/>
          </p:nvPr>
        </p:nvSpPr>
        <p:spPr/>
        <p:txBody>
          <a:bodyPr/>
          <a:lstStyle/>
          <a:p>
            <a:pPr eaLnBrk="1" hangingPunct="1"/>
            <a:r>
              <a:rPr lang="en-US" altLang="zh-CN" smtClean="0"/>
              <a:t>Chapter 5 </a:t>
            </a:r>
            <a:r>
              <a:rPr lang="zh-CN" altLang="en-US" smtClean="0"/>
              <a:t>网络层</a:t>
            </a:r>
          </a:p>
        </p:txBody>
      </p:sp>
      <p:sp>
        <p:nvSpPr>
          <p:cNvPr id="12292" name="Rectangle 3"/>
          <p:cNvSpPr>
            <a:spLocks noGrp="1" noChangeArrowheads="1"/>
          </p:cNvSpPr>
          <p:nvPr>
            <p:ph type="body" idx="1"/>
          </p:nvPr>
        </p:nvSpPr>
        <p:spPr/>
        <p:txBody>
          <a:bodyPr/>
          <a:lstStyle/>
          <a:p>
            <a:pPr eaLnBrk="1" hangingPunct="1"/>
            <a:r>
              <a:rPr lang="en-US" altLang="zh-CN" dirty="0" smtClean="0"/>
              <a:t>5.1 </a:t>
            </a:r>
            <a:r>
              <a:rPr lang="zh-CN" altLang="en-US" dirty="0" smtClean="0"/>
              <a:t>向传输层提供的服务</a:t>
            </a:r>
          </a:p>
          <a:p>
            <a:pPr eaLnBrk="1" hangingPunct="1"/>
            <a:r>
              <a:rPr lang="en-US" altLang="zh-CN" dirty="0" smtClean="0">
                <a:solidFill>
                  <a:schemeClr val="hlink"/>
                </a:solidFill>
              </a:rPr>
              <a:t>5.2 </a:t>
            </a:r>
            <a:r>
              <a:rPr lang="zh-CN" altLang="en-US" dirty="0" smtClean="0">
                <a:solidFill>
                  <a:schemeClr val="hlink"/>
                </a:solidFill>
              </a:rPr>
              <a:t>路由算法</a:t>
            </a:r>
          </a:p>
          <a:p>
            <a:pPr eaLnBrk="1" hangingPunct="1"/>
            <a:r>
              <a:rPr lang="en-US" altLang="zh-CN" dirty="0" smtClean="0"/>
              <a:t>5.3 </a:t>
            </a:r>
            <a:r>
              <a:rPr lang="zh-CN" altLang="en-US" dirty="0" smtClean="0"/>
              <a:t>服务质量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5108FBD-1DCB-4305-8C31-F2C42E5A5F65}" type="slidenum">
              <a:rPr lang="en-US" altLang="zh-CN" sz="1400"/>
              <a:pPr>
                <a:spcBef>
                  <a:spcPct val="0"/>
                </a:spcBef>
                <a:buClrTx/>
                <a:buSzTx/>
                <a:buFontTx/>
                <a:buNone/>
              </a:pPr>
              <a:t>9</a:t>
            </a:fld>
            <a:endParaRPr lang="en-US" altLang="zh-CN" sz="1400"/>
          </a:p>
        </p:txBody>
      </p:sp>
      <p:sp>
        <p:nvSpPr>
          <p:cNvPr id="13315" name="Rectangle 2"/>
          <p:cNvSpPr>
            <a:spLocks noGrp="1" noChangeArrowheads="1"/>
          </p:cNvSpPr>
          <p:nvPr>
            <p:ph type="title"/>
          </p:nvPr>
        </p:nvSpPr>
        <p:spPr/>
        <p:txBody>
          <a:bodyPr/>
          <a:lstStyle/>
          <a:p>
            <a:pPr eaLnBrk="1" hangingPunct="1"/>
            <a:r>
              <a:rPr lang="zh-CN" altLang="en-US" smtClean="0"/>
              <a:t>路由和转发</a:t>
            </a:r>
          </a:p>
        </p:txBody>
      </p:sp>
      <p:sp>
        <p:nvSpPr>
          <p:cNvPr id="13316" name="Rectangle 3"/>
          <p:cNvSpPr>
            <a:spLocks noGrp="1" noChangeArrowheads="1"/>
          </p:cNvSpPr>
          <p:nvPr>
            <p:ph type="body" idx="1"/>
          </p:nvPr>
        </p:nvSpPr>
        <p:spPr>
          <a:xfrm>
            <a:off x="1182688" y="1989138"/>
            <a:ext cx="4037012" cy="3311525"/>
          </a:xfrm>
        </p:spPr>
        <p:txBody>
          <a:bodyPr/>
          <a:lstStyle/>
          <a:p>
            <a:pPr eaLnBrk="1" hangingPunct="1">
              <a:lnSpc>
                <a:spcPct val="80000"/>
              </a:lnSpc>
            </a:pPr>
            <a:r>
              <a:rPr lang="zh-CN" altLang="en-US" sz="2400" b="1" smtClean="0"/>
              <a:t>路由（</a:t>
            </a:r>
            <a:r>
              <a:rPr lang="en-US" altLang="zh-CN" sz="2400" b="1" smtClean="0"/>
              <a:t>Routing</a:t>
            </a:r>
            <a:r>
              <a:rPr lang="zh-CN" altLang="en-US" sz="2400" b="1" smtClean="0"/>
              <a:t>）：找到从源主机到目的主机（</a:t>
            </a:r>
            <a:r>
              <a:rPr lang="zh-CN" altLang="en-US" sz="2400" b="1" smtClean="0">
                <a:solidFill>
                  <a:schemeClr val="hlink"/>
                </a:solidFill>
              </a:rPr>
              <a:t>所在网络</a:t>
            </a:r>
            <a:r>
              <a:rPr lang="zh-CN" altLang="en-US" sz="2400" b="1" smtClean="0"/>
              <a:t>）的</a:t>
            </a:r>
            <a:r>
              <a:rPr lang="zh-CN" altLang="en-US" sz="2400" b="1" smtClean="0">
                <a:latin typeface="Arial" panose="020B0604020202020204" pitchFamily="34" charset="0"/>
              </a:rPr>
              <a:t>“</a:t>
            </a:r>
            <a:r>
              <a:rPr lang="zh-CN" altLang="en-US" sz="2400" b="1" smtClean="0"/>
              <a:t>最佳</a:t>
            </a:r>
            <a:r>
              <a:rPr lang="zh-CN" altLang="en-US" sz="2400" b="1" smtClean="0">
                <a:latin typeface="Arial" panose="020B0604020202020204" pitchFamily="34" charset="0"/>
              </a:rPr>
              <a:t>”</a:t>
            </a:r>
            <a:r>
              <a:rPr lang="zh-CN" altLang="en-US" sz="2400" b="1" smtClean="0"/>
              <a:t>路径的过程</a:t>
            </a:r>
          </a:p>
          <a:p>
            <a:pPr lvl="1" eaLnBrk="1" hangingPunct="1">
              <a:lnSpc>
                <a:spcPct val="80000"/>
              </a:lnSpc>
            </a:pPr>
            <a:r>
              <a:rPr lang="zh-CN" altLang="en-US" sz="2000" b="1" smtClean="0"/>
              <a:t>基于路由算法</a:t>
            </a:r>
          </a:p>
          <a:p>
            <a:pPr eaLnBrk="1" hangingPunct="1">
              <a:lnSpc>
                <a:spcPct val="80000"/>
              </a:lnSpc>
            </a:pPr>
            <a:r>
              <a:rPr lang="zh-CN" altLang="en-US" sz="2400" b="1" smtClean="0"/>
              <a:t>转发（</a:t>
            </a:r>
            <a:r>
              <a:rPr lang="en-US" altLang="zh-CN" sz="2400" b="1" smtClean="0"/>
              <a:t>Forwarding</a:t>
            </a:r>
            <a:r>
              <a:rPr lang="zh-CN" altLang="en-US" sz="2400" b="1" smtClean="0"/>
              <a:t>）：在路由器内部将分组从输入端口转发到输出端口的过程</a:t>
            </a:r>
          </a:p>
          <a:p>
            <a:pPr lvl="1" eaLnBrk="1" hangingPunct="1">
              <a:lnSpc>
                <a:spcPct val="80000"/>
              </a:lnSpc>
            </a:pPr>
            <a:r>
              <a:rPr lang="zh-CN" altLang="en-US" sz="2000" b="1" smtClean="0"/>
              <a:t>基于转发表</a:t>
            </a: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76250"/>
            <a:ext cx="4140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33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789363"/>
            <a:ext cx="33845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62822" name="Freeform 6"/>
          <p:cNvSpPr>
            <a:spLocks/>
          </p:cNvSpPr>
          <p:nvPr/>
        </p:nvSpPr>
        <p:spPr bwMode="auto">
          <a:xfrm>
            <a:off x="6156325" y="881063"/>
            <a:ext cx="1223963" cy="2305050"/>
          </a:xfrm>
          <a:custGeom>
            <a:avLst/>
            <a:gdLst>
              <a:gd name="T0" fmla="*/ 0 w 703"/>
              <a:gd name="T1" fmla="*/ 0 h 1452"/>
              <a:gd name="T2" fmla="*/ 2147483646 w 703"/>
              <a:gd name="T3" fmla="*/ 2147483646 h 1452"/>
              <a:gd name="T4" fmla="*/ 2147483646 w 703"/>
              <a:gd name="T5" fmla="*/ 2147483646 h 1452"/>
              <a:gd name="T6" fmla="*/ 0 60000 65536"/>
              <a:gd name="T7" fmla="*/ 0 60000 65536"/>
              <a:gd name="T8" fmla="*/ 0 60000 65536"/>
              <a:gd name="T9" fmla="*/ 0 w 703"/>
              <a:gd name="T10" fmla="*/ 0 h 1452"/>
              <a:gd name="T11" fmla="*/ 703 w 703"/>
              <a:gd name="T12" fmla="*/ 1452 h 1452"/>
            </a:gdLst>
            <a:ahLst/>
            <a:cxnLst>
              <a:cxn ang="T6">
                <a:pos x="T0" y="T1"/>
              </a:cxn>
              <a:cxn ang="T7">
                <a:pos x="T2" y="T3"/>
              </a:cxn>
              <a:cxn ang="T8">
                <a:pos x="T4" y="T5"/>
              </a:cxn>
            </a:cxnLst>
            <a:rect l="T9" t="T10" r="T11" b="T12"/>
            <a:pathLst>
              <a:path w="703" h="1452">
                <a:moveTo>
                  <a:pt x="0" y="0"/>
                </a:moveTo>
                <a:cubicBezTo>
                  <a:pt x="238" y="242"/>
                  <a:pt x="477" y="484"/>
                  <a:pt x="590" y="726"/>
                </a:cubicBezTo>
                <a:cubicBezTo>
                  <a:pt x="703" y="968"/>
                  <a:pt x="691" y="1210"/>
                  <a:pt x="680" y="1452"/>
                </a:cubicBezTo>
              </a:path>
            </a:pathLst>
          </a:custGeom>
          <a:noFill/>
          <a:ln w="28575"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2823" name="Line 7"/>
          <p:cNvSpPr>
            <a:spLocks noChangeShapeType="1"/>
          </p:cNvSpPr>
          <p:nvPr/>
        </p:nvSpPr>
        <p:spPr bwMode="auto">
          <a:xfrm>
            <a:off x="6300788" y="4319588"/>
            <a:ext cx="100806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4" name="Line 8"/>
          <p:cNvSpPr>
            <a:spLocks noChangeShapeType="1"/>
          </p:cNvSpPr>
          <p:nvPr/>
        </p:nvSpPr>
        <p:spPr bwMode="auto">
          <a:xfrm>
            <a:off x="7308850" y="4319588"/>
            <a:ext cx="0" cy="16557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5" name="Line 9"/>
          <p:cNvSpPr>
            <a:spLocks noChangeShapeType="1"/>
          </p:cNvSpPr>
          <p:nvPr/>
        </p:nvSpPr>
        <p:spPr bwMode="auto">
          <a:xfrm>
            <a:off x="6372225" y="4967288"/>
            <a:ext cx="1584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26" name="Line 10"/>
          <p:cNvSpPr>
            <a:spLocks noChangeShapeType="1"/>
          </p:cNvSpPr>
          <p:nvPr/>
        </p:nvSpPr>
        <p:spPr bwMode="auto">
          <a:xfrm>
            <a:off x="7956550" y="4967288"/>
            <a:ext cx="0" cy="10080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 name="Group 13"/>
          <p:cNvGrpSpPr>
            <a:grpSpLocks/>
          </p:cNvGrpSpPr>
          <p:nvPr/>
        </p:nvGrpSpPr>
        <p:grpSpPr bwMode="auto">
          <a:xfrm>
            <a:off x="395288" y="3284538"/>
            <a:ext cx="1223962" cy="1944687"/>
            <a:chOff x="249" y="2432"/>
            <a:chExt cx="771" cy="1679"/>
          </a:xfrm>
        </p:grpSpPr>
        <p:sp>
          <p:nvSpPr>
            <p:cNvPr id="13326" name="AutoShape 11"/>
            <p:cNvSpPr>
              <a:spLocks noChangeArrowheads="1"/>
            </p:cNvSpPr>
            <p:nvPr/>
          </p:nvSpPr>
          <p:spPr bwMode="auto">
            <a:xfrm>
              <a:off x="249" y="2432"/>
              <a:ext cx="771" cy="1679"/>
            </a:xfrm>
            <a:prstGeom prst="curvedRightArrow">
              <a:avLst>
                <a:gd name="adj1" fmla="val 22079"/>
                <a:gd name="adj2" fmla="val 65633"/>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3327" name="Text Box 12"/>
            <p:cNvSpPr txBox="1">
              <a:spLocks noChangeArrowheads="1"/>
            </p:cNvSpPr>
            <p:nvPr/>
          </p:nvSpPr>
          <p:spPr bwMode="auto">
            <a:xfrm>
              <a:off x="295" y="2840"/>
              <a:ext cx="408"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solidFill>
                    <a:schemeClr val="hlink"/>
                  </a:solidFill>
                </a:rPr>
                <a:t>路由表</a:t>
              </a:r>
            </a:p>
          </p:txBody>
        </p:sp>
      </p:grpSp>
      <p:sp>
        <p:nvSpPr>
          <p:cNvPr id="162830" name="Rectangle 14"/>
          <p:cNvSpPr>
            <a:spLocks noChangeArrowheads="1"/>
          </p:cNvSpPr>
          <p:nvPr/>
        </p:nvSpPr>
        <p:spPr bwMode="auto">
          <a:xfrm>
            <a:off x="144463" y="5662613"/>
            <a:ext cx="6156325" cy="935037"/>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i="1"/>
              <a:t>注：虽然路由算法找到的是</a:t>
            </a:r>
            <a:r>
              <a:rPr lang="zh-CN" altLang="en-US" sz="1800" b="1" i="1">
                <a:latin typeface="Arial" panose="020B0604020202020204" pitchFamily="34" charset="0"/>
              </a:rPr>
              <a:t>“</a:t>
            </a:r>
            <a:r>
              <a:rPr lang="zh-CN" altLang="en-US" sz="1800" b="1" i="1"/>
              <a:t>路径</a:t>
            </a:r>
            <a:r>
              <a:rPr lang="zh-CN" altLang="en-US" sz="1800" b="1" i="1">
                <a:latin typeface="Arial" panose="020B0604020202020204" pitchFamily="34" charset="0"/>
              </a:rPr>
              <a:t>”</a:t>
            </a:r>
            <a:r>
              <a:rPr lang="zh-CN" altLang="en-US" sz="1800" b="1" i="1"/>
              <a:t>，但是对于执行路由算法的路由器来说，由于分组采用逐跳转发，所以只需要在路由表中指定转发的下一跳节点即可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Effect transition="in" filter="strips(downRight)">
                                      <p:cBhvr>
                                        <p:cTn id="7" dur="500"/>
                                        <p:tgtEl>
                                          <p:spTgt spid="162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2823"/>
                                        </p:tgtEl>
                                        <p:attrNameLst>
                                          <p:attrName>style.visibility</p:attrName>
                                        </p:attrNameLst>
                                      </p:cBhvr>
                                      <p:to>
                                        <p:strVal val="visible"/>
                                      </p:to>
                                    </p:set>
                                    <p:animEffect transition="in" filter="strips(downRight)">
                                      <p:cBhvr>
                                        <p:cTn id="12" dur="500"/>
                                        <p:tgtEl>
                                          <p:spTgt spid="162823"/>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62824"/>
                                        </p:tgtEl>
                                        <p:attrNameLst>
                                          <p:attrName>style.visibility</p:attrName>
                                        </p:attrNameLst>
                                      </p:cBhvr>
                                      <p:to>
                                        <p:strVal val="visible"/>
                                      </p:to>
                                    </p:set>
                                    <p:animEffect transition="in" filter="strips(downRight)">
                                      <p:cBhvr>
                                        <p:cTn id="16" dur="500"/>
                                        <p:tgtEl>
                                          <p:spTgt spid="162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62825"/>
                                        </p:tgtEl>
                                        <p:attrNameLst>
                                          <p:attrName>style.visibility</p:attrName>
                                        </p:attrNameLst>
                                      </p:cBhvr>
                                      <p:to>
                                        <p:strVal val="visible"/>
                                      </p:to>
                                    </p:set>
                                    <p:animEffect transition="in" filter="strips(downRight)">
                                      <p:cBhvr>
                                        <p:cTn id="21" dur="500"/>
                                        <p:tgtEl>
                                          <p:spTgt spid="162825"/>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162826"/>
                                        </p:tgtEl>
                                        <p:attrNameLst>
                                          <p:attrName>style.visibility</p:attrName>
                                        </p:attrNameLst>
                                      </p:cBhvr>
                                      <p:to>
                                        <p:strVal val="visible"/>
                                      </p:to>
                                    </p:set>
                                    <p:animEffect transition="in" filter="strips(downRight)">
                                      <p:cBhvr>
                                        <p:cTn id="25" dur="500"/>
                                        <p:tgtEl>
                                          <p:spTgt spid="1628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trips(downLeft)">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2830"/>
                                        </p:tgtEl>
                                        <p:attrNameLst>
                                          <p:attrName>style.visibility</p:attrName>
                                        </p:attrNameLst>
                                      </p:cBhvr>
                                      <p:to>
                                        <p:strVal val="visible"/>
                                      </p:to>
                                    </p:set>
                                    <p:animEffect transition="in" filter="blinds(horizontal)">
                                      <p:cBhvr>
                                        <p:cTn id="35" dur="500"/>
                                        <p:tgtEl>
                                          <p:spTgt spid="16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P spid="162823" grpId="0" animBg="1"/>
      <p:bldP spid="162824" grpId="0" animBg="1"/>
      <p:bldP spid="162825" grpId="0" animBg="1"/>
      <p:bldP spid="162826" grpId="0" animBg="1"/>
      <p:bldP spid="162830"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5762</TotalTime>
  <Words>4478</Words>
  <Application>Microsoft Office PowerPoint</Application>
  <PresentationFormat>全屏显示(4:3)</PresentationFormat>
  <Paragraphs>699</Paragraphs>
  <Slides>46</Slides>
  <Notes>7</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53" baseType="lpstr">
      <vt:lpstr>宋体</vt:lpstr>
      <vt:lpstr>Arial</vt:lpstr>
      <vt:lpstr>Tahoma</vt:lpstr>
      <vt:lpstr>Times New Roman</vt:lpstr>
      <vt:lpstr>Wingdings</vt:lpstr>
      <vt:lpstr>Blends</vt:lpstr>
      <vt:lpstr>Visio</vt:lpstr>
      <vt:lpstr>Chapter 5 网络层</vt:lpstr>
      <vt:lpstr>PowerPoint 演示文稿</vt:lpstr>
      <vt:lpstr>Chapter 5 网络层</vt:lpstr>
      <vt:lpstr>Chapter 5 网络层</vt:lpstr>
      <vt:lpstr>连接与无连接</vt:lpstr>
      <vt:lpstr>数据报网络</vt:lpstr>
      <vt:lpstr>虚电路网络</vt:lpstr>
      <vt:lpstr>Chapter 5 网络层</vt:lpstr>
      <vt:lpstr>路由和转发</vt:lpstr>
      <vt:lpstr>路由算法:分类</vt:lpstr>
      <vt:lpstr>动态/自适应路由算法</vt:lpstr>
      <vt:lpstr>路由算法：图模型</vt:lpstr>
      <vt:lpstr>距离矢量路由：概述</vt:lpstr>
      <vt:lpstr>距离矢量：算法过程</vt:lpstr>
      <vt:lpstr>距离矢量：算法过程</vt:lpstr>
      <vt:lpstr>距离矢量：更新消息</vt:lpstr>
      <vt:lpstr>距离矢量：故障</vt:lpstr>
      <vt:lpstr>距离矢量：故障实例</vt:lpstr>
      <vt:lpstr>PowerPoint 演示文稿</vt:lpstr>
      <vt:lpstr>PowerPoint 演示文稿</vt:lpstr>
      <vt:lpstr>PowerPoint 演示文稿</vt:lpstr>
      <vt:lpstr>PowerPoint 演示文稿</vt:lpstr>
      <vt:lpstr>路由算法</vt:lpstr>
      <vt:lpstr>链路状态：算法概述</vt:lpstr>
      <vt:lpstr>链路状态：可靠扩散</vt:lpstr>
      <vt:lpstr>PowerPoint 演示文稿</vt:lpstr>
      <vt:lpstr>链路状态：可靠扩散</vt:lpstr>
      <vt:lpstr>链路状态：路由计算</vt:lpstr>
      <vt:lpstr>PowerPoint 演示文稿</vt:lpstr>
      <vt:lpstr>PowerPoint 演示文稿</vt:lpstr>
      <vt:lpstr>PowerPoint 演示文稿</vt:lpstr>
      <vt:lpstr>PowerPoint 演示文稿</vt:lpstr>
      <vt:lpstr>距离矢量和链路状态</vt:lpstr>
      <vt:lpstr>Chapter 5 网络层</vt:lpstr>
      <vt:lpstr>服务质量度量参数(1)</vt:lpstr>
      <vt:lpstr>漏桶和令牌桶</vt:lpstr>
      <vt:lpstr>漏桶算法（1）</vt:lpstr>
      <vt:lpstr>漏桶算法（2）</vt:lpstr>
      <vt:lpstr>漏桶算法（3）</vt:lpstr>
      <vt:lpstr>漏桶举例</vt:lpstr>
      <vt:lpstr>令牌桶算法（1）</vt:lpstr>
      <vt:lpstr>令牌桶算法（2）</vt:lpstr>
      <vt:lpstr>令牌桶举例</vt:lpstr>
      <vt:lpstr>PowerPoint 演示文稿</vt:lpstr>
      <vt:lpstr>比较</vt:lpstr>
      <vt:lpstr>作业</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349</cp:revision>
  <dcterms:created xsi:type="dcterms:W3CDTF">2002-11-06T00:36:54Z</dcterms:created>
  <dcterms:modified xsi:type="dcterms:W3CDTF">2023-10-25T08:32:55Z</dcterms:modified>
</cp:coreProperties>
</file>