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19"/>
  </p:notesMasterIdLst>
  <p:handoutMasterIdLst>
    <p:handoutMasterId r:id="rId20"/>
  </p:handoutMasterIdLst>
  <p:sldIdLst>
    <p:sldId id="360" r:id="rId2"/>
    <p:sldId id="343" r:id="rId3"/>
    <p:sldId id="457" r:id="rId4"/>
    <p:sldId id="461" r:id="rId5"/>
    <p:sldId id="442" r:id="rId6"/>
    <p:sldId id="444" r:id="rId7"/>
    <p:sldId id="446" r:id="rId8"/>
    <p:sldId id="459" r:id="rId9"/>
    <p:sldId id="449" r:id="rId10"/>
    <p:sldId id="452" r:id="rId11"/>
    <p:sldId id="453" r:id="rId12"/>
    <p:sldId id="454" r:id="rId13"/>
    <p:sldId id="455" r:id="rId14"/>
    <p:sldId id="456" r:id="rId15"/>
    <p:sldId id="460" r:id="rId16"/>
    <p:sldId id="462" r:id="rId17"/>
    <p:sldId id="463" r:id="rId18"/>
  </p:sldIdLst>
  <p:sldSz cx="9144000" cy="6858000" type="screen4x3"/>
  <p:notesSz cx="6648450" cy="9782175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CF6AA"/>
    <a:srgbClr val="E2F26A"/>
    <a:srgbClr val="D9B083"/>
    <a:srgbClr val="E7CDB1"/>
    <a:srgbClr val="3C4404"/>
    <a:srgbClr val="393F09"/>
    <a:srgbClr val="FF00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68" autoAdjust="0"/>
    <p:restoredTop sz="91525" autoAdjust="0"/>
  </p:normalViewPr>
  <p:slideViewPr>
    <p:cSldViewPr>
      <p:cViewPr varScale="1">
        <p:scale>
          <a:sx n="131" d="100"/>
          <a:sy n="131" d="100"/>
        </p:scale>
        <p:origin x="228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12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韩江萍" userId="1e070886-2b98-4263-b0ae-e7d977738126" providerId="ADAL" clId="{C15D2251-D833-400A-B771-3C39343D6088}"/>
    <pc:docChg chg="undo redo custSel delSld modSld">
      <pc:chgData name="韩江萍" userId="1e070886-2b98-4263-b0ae-e7d977738126" providerId="ADAL" clId="{C15D2251-D833-400A-B771-3C39343D6088}" dt="2024-12-11T04:47:16.407" v="363"/>
      <pc:docMkLst>
        <pc:docMk/>
      </pc:docMkLst>
      <pc:sldChg chg="modSp mod">
        <pc:chgData name="韩江萍" userId="1e070886-2b98-4263-b0ae-e7d977738126" providerId="ADAL" clId="{C15D2251-D833-400A-B771-3C39343D6088}" dt="2024-12-11T03:49:27.121" v="5"/>
        <pc:sldMkLst>
          <pc:docMk/>
          <pc:sldMk cId="0" sldId="442"/>
        </pc:sldMkLst>
        <pc:spChg chg="mod">
          <ac:chgData name="韩江萍" userId="1e070886-2b98-4263-b0ae-e7d977738126" providerId="ADAL" clId="{C15D2251-D833-400A-B771-3C39343D6088}" dt="2024-12-11T03:49:27.121" v="5"/>
          <ac:spMkLst>
            <pc:docMk/>
            <pc:sldMk cId="0" sldId="442"/>
            <ac:spMk id="3" creationId="{00000000-0000-0000-0000-000000000000}"/>
          </ac:spMkLst>
        </pc:spChg>
      </pc:sldChg>
      <pc:sldChg chg="modSp mod">
        <pc:chgData name="韩江萍" userId="1e070886-2b98-4263-b0ae-e7d977738126" providerId="ADAL" clId="{C15D2251-D833-400A-B771-3C39343D6088}" dt="2024-12-11T04:06:02.895" v="56" actId="27636"/>
        <pc:sldMkLst>
          <pc:docMk/>
          <pc:sldMk cId="0" sldId="444"/>
        </pc:sldMkLst>
        <pc:spChg chg="mod">
          <ac:chgData name="韩江萍" userId="1e070886-2b98-4263-b0ae-e7d977738126" providerId="ADAL" clId="{C15D2251-D833-400A-B771-3C39343D6088}" dt="2024-12-11T04:06:02.895" v="56" actId="27636"/>
          <ac:spMkLst>
            <pc:docMk/>
            <pc:sldMk cId="0" sldId="444"/>
            <ac:spMk id="12291" creationId="{00000000-0000-0000-0000-000000000000}"/>
          </ac:spMkLst>
        </pc:spChg>
      </pc:sldChg>
      <pc:sldChg chg="modSp mod">
        <pc:chgData name="韩江萍" userId="1e070886-2b98-4263-b0ae-e7d977738126" providerId="ADAL" clId="{C15D2251-D833-400A-B771-3C39343D6088}" dt="2024-12-11T04:14:01.929" v="98"/>
        <pc:sldMkLst>
          <pc:docMk/>
          <pc:sldMk cId="0" sldId="446"/>
        </pc:sldMkLst>
        <pc:spChg chg="mod">
          <ac:chgData name="韩江萍" userId="1e070886-2b98-4263-b0ae-e7d977738126" providerId="ADAL" clId="{C15D2251-D833-400A-B771-3C39343D6088}" dt="2024-12-11T04:14:01.929" v="98"/>
          <ac:spMkLst>
            <pc:docMk/>
            <pc:sldMk cId="0" sldId="446"/>
            <ac:spMk id="14339" creationId="{00000000-0000-0000-0000-000000000000}"/>
          </ac:spMkLst>
        </pc:spChg>
      </pc:sldChg>
      <pc:sldChg chg="modSp mod">
        <pc:chgData name="韩江萍" userId="1e070886-2b98-4263-b0ae-e7d977738126" providerId="ADAL" clId="{C15D2251-D833-400A-B771-3C39343D6088}" dt="2024-12-11T04:33:46.545" v="198" actId="27636"/>
        <pc:sldMkLst>
          <pc:docMk/>
          <pc:sldMk cId="0" sldId="449"/>
        </pc:sldMkLst>
        <pc:spChg chg="mod">
          <ac:chgData name="韩江萍" userId="1e070886-2b98-4263-b0ae-e7d977738126" providerId="ADAL" clId="{C15D2251-D833-400A-B771-3C39343D6088}" dt="2024-12-11T04:33:46.545" v="198" actId="27636"/>
          <ac:spMkLst>
            <pc:docMk/>
            <pc:sldMk cId="0" sldId="449"/>
            <ac:spMk id="17411" creationId="{00000000-0000-0000-0000-000000000000}"/>
          </ac:spMkLst>
        </pc:spChg>
      </pc:sldChg>
      <pc:sldChg chg="modSp mod">
        <pc:chgData name="韩江萍" userId="1e070886-2b98-4263-b0ae-e7d977738126" providerId="ADAL" clId="{C15D2251-D833-400A-B771-3C39343D6088}" dt="2024-12-11T04:41:11.148" v="226"/>
        <pc:sldMkLst>
          <pc:docMk/>
          <pc:sldMk cId="0" sldId="453"/>
        </pc:sldMkLst>
        <pc:spChg chg="mod">
          <ac:chgData name="韩江萍" userId="1e070886-2b98-4263-b0ae-e7d977738126" providerId="ADAL" clId="{C15D2251-D833-400A-B771-3C39343D6088}" dt="2024-12-11T04:41:11.148" v="226"/>
          <ac:spMkLst>
            <pc:docMk/>
            <pc:sldMk cId="0" sldId="453"/>
            <ac:spMk id="15363" creationId="{00000000-0000-0000-0000-000000000000}"/>
          </ac:spMkLst>
        </pc:spChg>
      </pc:sldChg>
      <pc:sldChg chg="modSp mod">
        <pc:chgData name="韩江萍" userId="1e070886-2b98-4263-b0ae-e7d977738126" providerId="ADAL" clId="{C15D2251-D833-400A-B771-3C39343D6088}" dt="2024-12-11T04:42:58.924" v="245" actId="14"/>
        <pc:sldMkLst>
          <pc:docMk/>
          <pc:sldMk cId="0" sldId="454"/>
        </pc:sldMkLst>
        <pc:spChg chg="mod">
          <ac:chgData name="韩江萍" userId="1e070886-2b98-4263-b0ae-e7d977738126" providerId="ADAL" clId="{C15D2251-D833-400A-B771-3C39343D6088}" dt="2024-12-11T04:42:58.924" v="245" actId="14"/>
          <ac:spMkLst>
            <pc:docMk/>
            <pc:sldMk cId="0" sldId="454"/>
            <ac:spMk id="20483" creationId="{00000000-0000-0000-0000-000000000000}"/>
          </ac:spMkLst>
        </pc:spChg>
      </pc:sldChg>
      <pc:sldChg chg="modSp mod">
        <pc:chgData name="韩江萍" userId="1e070886-2b98-4263-b0ae-e7d977738126" providerId="ADAL" clId="{C15D2251-D833-400A-B771-3C39343D6088}" dt="2024-12-11T04:46:36.913" v="358" actId="20577"/>
        <pc:sldMkLst>
          <pc:docMk/>
          <pc:sldMk cId="0" sldId="455"/>
        </pc:sldMkLst>
        <pc:spChg chg="mod">
          <ac:chgData name="韩江萍" userId="1e070886-2b98-4263-b0ae-e7d977738126" providerId="ADAL" clId="{C15D2251-D833-400A-B771-3C39343D6088}" dt="2024-12-11T04:46:36.913" v="358" actId="20577"/>
          <ac:spMkLst>
            <pc:docMk/>
            <pc:sldMk cId="0" sldId="455"/>
            <ac:spMk id="17411" creationId="{00000000-0000-0000-0000-000000000000}"/>
          </ac:spMkLst>
        </pc:spChg>
      </pc:sldChg>
      <pc:sldChg chg="modSp mod">
        <pc:chgData name="韩江萍" userId="1e070886-2b98-4263-b0ae-e7d977738126" providerId="ADAL" clId="{C15D2251-D833-400A-B771-3C39343D6088}" dt="2024-12-11T04:45:38.703" v="319" actId="14"/>
        <pc:sldMkLst>
          <pc:docMk/>
          <pc:sldMk cId="0" sldId="456"/>
        </pc:sldMkLst>
        <pc:spChg chg="mod">
          <ac:chgData name="韩江萍" userId="1e070886-2b98-4263-b0ae-e7d977738126" providerId="ADAL" clId="{C15D2251-D833-400A-B771-3C39343D6088}" dt="2024-12-11T04:45:38.703" v="319" actId="14"/>
          <ac:spMkLst>
            <pc:docMk/>
            <pc:sldMk cId="0" sldId="456"/>
            <ac:spMk id="18435" creationId="{00000000-0000-0000-0000-000000000000}"/>
          </ac:spMkLst>
        </pc:spChg>
      </pc:sldChg>
      <pc:sldChg chg="modSp mod">
        <pc:chgData name="韩江萍" userId="1e070886-2b98-4263-b0ae-e7d977738126" providerId="ADAL" clId="{C15D2251-D833-400A-B771-3C39343D6088}" dt="2024-12-11T04:24:30.008" v="133"/>
        <pc:sldMkLst>
          <pc:docMk/>
          <pc:sldMk cId="0" sldId="459"/>
        </pc:sldMkLst>
        <pc:spChg chg="mod">
          <ac:chgData name="韩江萍" userId="1e070886-2b98-4263-b0ae-e7d977738126" providerId="ADAL" clId="{C15D2251-D833-400A-B771-3C39343D6088}" dt="2024-12-11T04:24:30.008" v="133"/>
          <ac:spMkLst>
            <pc:docMk/>
            <pc:sldMk cId="0" sldId="459"/>
            <ac:spMk id="10243" creationId="{00000000-0000-0000-0000-000000000000}"/>
          </ac:spMkLst>
        </pc:spChg>
      </pc:sldChg>
      <pc:sldChg chg="modSp mod">
        <pc:chgData name="韩江萍" userId="1e070886-2b98-4263-b0ae-e7d977738126" providerId="ADAL" clId="{C15D2251-D833-400A-B771-3C39343D6088}" dt="2024-12-11T04:47:16.407" v="363"/>
        <pc:sldMkLst>
          <pc:docMk/>
          <pc:sldMk cId="0" sldId="460"/>
        </pc:sldMkLst>
        <pc:spChg chg="mod">
          <ac:chgData name="韩江萍" userId="1e070886-2b98-4263-b0ae-e7d977738126" providerId="ADAL" clId="{C15D2251-D833-400A-B771-3C39343D6088}" dt="2024-12-11T04:47:16.407" v="363"/>
          <ac:spMkLst>
            <pc:docMk/>
            <pc:sldMk cId="0" sldId="460"/>
            <ac:spMk id="16387" creationId="{00000000-0000-0000-0000-000000000000}"/>
          </ac:spMkLst>
        </pc:spChg>
      </pc:sldChg>
      <pc:sldChg chg="modSp del mod">
        <pc:chgData name="韩江萍" userId="1e070886-2b98-4263-b0ae-e7d977738126" providerId="ADAL" clId="{C15D2251-D833-400A-B771-3C39343D6088}" dt="2024-12-10T10:18:41.126" v="2" actId="47"/>
        <pc:sldMkLst>
          <pc:docMk/>
          <pc:sldMk cId="205928914" sldId="461"/>
        </pc:sldMkLst>
        <pc:spChg chg="mod">
          <ac:chgData name="韩江萍" userId="1e070886-2b98-4263-b0ae-e7d977738126" providerId="ADAL" clId="{C15D2251-D833-400A-B771-3C39343D6088}" dt="2024-12-04T04:20:15.078" v="1" actId="20577"/>
          <ac:spMkLst>
            <pc:docMk/>
            <pc:sldMk cId="205928914" sldId="461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131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65550" y="0"/>
            <a:ext cx="288131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60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91638"/>
            <a:ext cx="288131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60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65550" y="9291638"/>
            <a:ext cx="288131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AE504F09-7DCD-432D-AF74-F06A6B7FF97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632618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131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65550" y="0"/>
            <a:ext cx="288131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79475" y="733425"/>
            <a:ext cx="4891088" cy="3668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5163" y="4646613"/>
            <a:ext cx="5318125" cy="4402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65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91638"/>
            <a:ext cx="288131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65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65550" y="9291638"/>
            <a:ext cx="288131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79304396-0637-4D1A-9932-5A9B949D242B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980572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讲解与书本的对应关系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9200D1-81C2-4817-A38A-E9BD175F4445}" type="slidenum">
              <a:rPr lang="en-US" altLang="zh-CN" smtClean="0"/>
              <a:pPr/>
              <a:t>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356548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/>
            </a:p>
          </p:txBody>
        </p:sp>
      </p:grpSp>
      <p:sp>
        <p:nvSpPr>
          <p:cNvPr id="1537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1537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F6C170F-A6B0-4CBA-8674-78F5BB704DED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2741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62753D-266E-4D0D-8423-22D6D351DB67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74443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EDC329-9782-468B-B813-A8D8C5917D75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934119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4E71E4-A1EA-4128-A50F-9FDC9C3D599D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129091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EC2A64-C914-4DAC-AE8E-C7E5EC75423B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58855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A6E89B-161F-4C94-8070-4808252B5FFD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51164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B9021E-70DC-4992-B4A3-913378D36C5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4104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6CE502-716F-4C73-B197-5349BD71237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60728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C35806-0781-4A68-946F-B27DF2FA3077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76944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58916A-EFA6-467B-8EDD-FF479632A325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91023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91BE0A-9191-4AB6-A7F6-6B7E98C68BB2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39178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7C7D17-6DA4-45B5-8022-F50CCB1D53A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94330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FDD820-4DC7-4842-962C-0ECEC5E61AC4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3862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zh-CN" altLang="zh-CN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zh-CN" altLang="zh-CN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zh-CN" altLang="zh-CN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zh-CN" altLang="zh-CN"/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zh-CN" altLang="zh-CN"/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zh-CN" altLang="zh-CN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zh-CN" altLang="zh-CN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434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434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434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E5BAAD9-1D41-486C-ACCE-8BD58EC7E43E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7" r:id="rId1"/>
    <p:sldLayoutId id="2147483935" r:id="rId2"/>
    <p:sldLayoutId id="2147483936" r:id="rId3"/>
    <p:sldLayoutId id="2147483937" r:id="rId4"/>
    <p:sldLayoutId id="2147483938" r:id="rId5"/>
    <p:sldLayoutId id="2147483939" r:id="rId6"/>
    <p:sldLayoutId id="2147483940" r:id="rId7"/>
    <p:sldLayoutId id="2147483941" r:id="rId8"/>
    <p:sldLayoutId id="2147483942" r:id="rId9"/>
    <p:sldLayoutId id="2147483943" r:id="rId10"/>
    <p:sldLayoutId id="2147483944" r:id="rId11"/>
    <p:sldLayoutId id="2147483945" r:id="rId12"/>
    <p:sldLayoutId id="2147483946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b="1" dirty="0"/>
              <a:t>计算机网络复习提纲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Chapter 7 Internet Protocol</a:t>
            </a:r>
            <a:endParaRPr lang="zh-CN" altLang="en-US" b="1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altLang="zh-CN" b="1" dirty="0"/>
              <a:t>IP</a:t>
            </a:r>
            <a:r>
              <a:rPr lang="zh-CN" altLang="en-US" b="1" dirty="0"/>
              <a:t>的优势</a:t>
            </a:r>
            <a:endParaRPr lang="en-US" altLang="zh-CN" b="1" dirty="0"/>
          </a:p>
          <a:p>
            <a:pPr>
              <a:defRPr/>
            </a:pPr>
            <a:r>
              <a:rPr lang="en-US" altLang="zh-CN" b="1" dirty="0"/>
              <a:t>Internet</a:t>
            </a:r>
            <a:r>
              <a:rPr lang="zh-CN" altLang="en-US" b="1" dirty="0"/>
              <a:t>服务模型</a:t>
            </a:r>
          </a:p>
          <a:p>
            <a:pPr>
              <a:defRPr/>
            </a:pPr>
            <a:r>
              <a:rPr lang="en-US" altLang="zh-CN" b="1" dirty="0"/>
              <a:t>IP</a:t>
            </a:r>
            <a:r>
              <a:rPr lang="zh-CN" altLang="en-US" b="1" dirty="0"/>
              <a:t>地址的形式及配置方法</a:t>
            </a:r>
          </a:p>
          <a:p>
            <a:pPr>
              <a:defRPr/>
            </a:pPr>
            <a:r>
              <a:rPr lang="en-US" altLang="zh-CN" b="1" dirty="0"/>
              <a:t>IP</a:t>
            </a:r>
            <a:r>
              <a:rPr lang="zh-CN" altLang="en-US" b="1" dirty="0"/>
              <a:t>地址和</a:t>
            </a:r>
            <a:r>
              <a:rPr lang="en-US" altLang="zh-CN" b="1" dirty="0"/>
              <a:t>MAC</a:t>
            </a:r>
            <a:r>
              <a:rPr lang="zh-CN" altLang="en-US" b="1" dirty="0"/>
              <a:t>地址：作用与区别</a:t>
            </a:r>
          </a:p>
          <a:p>
            <a:pPr>
              <a:defRPr/>
            </a:pPr>
            <a:r>
              <a:rPr lang="zh-CN" altLang="en-US" b="1" dirty="0"/>
              <a:t>地址解析协议作用及过程</a:t>
            </a:r>
          </a:p>
          <a:p>
            <a:pPr>
              <a:defRPr/>
            </a:pPr>
            <a:r>
              <a:rPr lang="en-US" altLang="zh-CN" b="1" dirty="0"/>
              <a:t>IP</a:t>
            </a:r>
            <a:r>
              <a:rPr lang="zh-CN" altLang="en-US" b="1" dirty="0"/>
              <a:t>分段原因及原理</a:t>
            </a:r>
            <a:endParaRPr lang="en-US" altLang="zh-CN" b="1" dirty="0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7BD530A7-BDEA-5619-25FA-7987D4A16BC7}"/>
              </a:ext>
            </a:extLst>
          </p:cNvPr>
          <p:cNvSpPr txBox="1"/>
          <p:nvPr/>
        </p:nvSpPr>
        <p:spPr>
          <a:xfrm>
            <a:off x="5508104" y="5418342"/>
            <a:ext cx="3291855" cy="1077218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altLang="zh-CN" sz="1600" b="1" dirty="0">
                <a:solidFill>
                  <a:sysClr val="windowText" lastClr="000000"/>
                </a:solidFill>
              </a:rPr>
              <a:t>1.TCP/IP</a:t>
            </a:r>
            <a:r>
              <a:rPr lang="zh-CN" altLang="en-US" sz="1600" b="1" dirty="0">
                <a:solidFill>
                  <a:sysClr val="windowText" lastClr="000000"/>
                </a:solidFill>
              </a:rPr>
              <a:t>基本协议栈结构</a:t>
            </a:r>
          </a:p>
          <a:p>
            <a:r>
              <a:rPr lang="en-US" altLang="zh-CN" sz="1600" b="1" dirty="0">
                <a:solidFill>
                  <a:sysClr val="windowText" lastClr="000000"/>
                </a:solidFill>
              </a:rPr>
              <a:t>2.IP</a:t>
            </a:r>
            <a:r>
              <a:rPr lang="zh-CN" altLang="en-US" sz="1600" b="1" dirty="0">
                <a:solidFill>
                  <a:sysClr val="windowText" lastClr="000000"/>
                </a:solidFill>
              </a:rPr>
              <a:t>地址配置，</a:t>
            </a:r>
            <a:r>
              <a:rPr lang="en-US" altLang="zh-CN" sz="1600" b="1" dirty="0">
                <a:solidFill>
                  <a:sysClr val="windowText" lastClr="000000"/>
                </a:solidFill>
              </a:rPr>
              <a:t>IP</a:t>
            </a:r>
            <a:r>
              <a:rPr lang="zh-CN" altLang="en-US" sz="1600" b="1" dirty="0">
                <a:solidFill>
                  <a:sysClr val="windowText" lastClr="000000"/>
                </a:solidFill>
              </a:rPr>
              <a:t>地址和</a:t>
            </a:r>
            <a:r>
              <a:rPr lang="en-US" altLang="zh-CN" sz="1600" b="1" dirty="0">
                <a:solidFill>
                  <a:sysClr val="windowText" lastClr="000000"/>
                </a:solidFill>
              </a:rPr>
              <a:t>MAC</a:t>
            </a:r>
            <a:r>
              <a:rPr lang="zh-CN" altLang="en-US" sz="1600" b="1" dirty="0">
                <a:solidFill>
                  <a:sysClr val="windowText" lastClr="000000"/>
                </a:solidFill>
              </a:rPr>
              <a:t>地址的区别、</a:t>
            </a:r>
            <a:r>
              <a:rPr lang="en-US" altLang="zh-CN" sz="1600" b="1" dirty="0">
                <a:solidFill>
                  <a:sysClr val="windowText" lastClr="000000"/>
                </a:solidFill>
              </a:rPr>
              <a:t>ARP</a:t>
            </a:r>
            <a:r>
              <a:rPr lang="zh-CN" altLang="en-US" sz="1600" b="1" dirty="0">
                <a:solidFill>
                  <a:sysClr val="windowText" lastClr="000000"/>
                </a:solidFill>
              </a:rPr>
              <a:t>原理</a:t>
            </a:r>
          </a:p>
          <a:p>
            <a:r>
              <a:rPr lang="en-US" altLang="zh-CN" sz="1600" b="1" dirty="0">
                <a:solidFill>
                  <a:sysClr val="windowText" lastClr="000000"/>
                </a:solidFill>
              </a:rPr>
              <a:t>3.IP</a:t>
            </a:r>
            <a:r>
              <a:rPr lang="zh-CN" altLang="en-US" sz="1600" b="1" dirty="0">
                <a:solidFill>
                  <a:sysClr val="windowText" lastClr="000000"/>
                </a:solidFill>
              </a:rPr>
              <a:t>为什么需要分段及怎样分段？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Chapter 7 Internet Protocol</a:t>
            </a:r>
            <a:endParaRPr lang="zh-CN" altLang="en-US" b="1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zh-CN" altLang="en-US" sz="2800" b="1" dirty="0"/>
              <a:t>路由器对</a:t>
            </a:r>
            <a:r>
              <a:rPr lang="en-US" altLang="zh-CN" sz="2800" b="1" dirty="0"/>
              <a:t>IP</a:t>
            </a:r>
            <a:r>
              <a:rPr lang="zh-CN" altLang="en-US" sz="2800" b="1" dirty="0"/>
              <a:t>分组执行的操作</a:t>
            </a:r>
            <a:endParaRPr lang="en-US" altLang="zh-CN" sz="2800" b="1" dirty="0"/>
          </a:p>
          <a:p>
            <a:pPr>
              <a:lnSpc>
                <a:spcPct val="80000"/>
              </a:lnSpc>
            </a:pPr>
            <a:r>
              <a:rPr lang="zh-CN" altLang="en-US" sz="2800" b="1" dirty="0"/>
              <a:t>路由表和转发表</a:t>
            </a:r>
            <a:endParaRPr lang="en-US" altLang="zh-CN" sz="2800" b="1" dirty="0"/>
          </a:p>
          <a:p>
            <a:pPr lvl="1">
              <a:lnSpc>
                <a:spcPct val="80000"/>
              </a:lnSpc>
            </a:pPr>
            <a:r>
              <a:rPr lang="zh-CN" altLang="en-US" sz="2400" b="1" dirty="0"/>
              <a:t>形式和配置</a:t>
            </a:r>
          </a:p>
          <a:p>
            <a:pPr>
              <a:lnSpc>
                <a:spcPct val="80000"/>
              </a:lnSpc>
            </a:pPr>
            <a:r>
              <a:rPr lang="zh-CN" altLang="en-US" sz="2800" b="1" dirty="0"/>
              <a:t>路由协议</a:t>
            </a:r>
          </a:p>
          <a:p>
            <a:pPr lvl="1">
              <a:lnSpc>
                <a:spcPct val="80000"/>
              </a:lnSpc>
            </a:pPr>
            <a:r>
              <a:rPr lang="zh-CN" altLang="en-US" sz="2400" b="1" dirty="0"/>
              <a:t>内部网关路由协议（</a:t>
            </a:r>
            <a:r>
              <a:rPr lang="en-US" altLang="zh-CN" sz="2400" b="1" dirty="0"/>
              <a:t>IGP</a:t>
            </a:r>
            <a:r>
              <a:rPr lang="zh-CN" altLang="en-US" sz="2400" b="1" dirty="0"/>
              <a:t>）：</a:t>
            </a:r>
            <a:r>
              <a:rPr lang="en-US" altLang="zh-CN" sz="2400" b="1" dirty="0"/>
              <a:t>RIP</a:t>
            </a:r>
            <a:r>
              <a:rPr lang="zh-CN" altLang="en-US" sz="2400" b="1" dirty="0"/>
              <a:t>、</a:t>
            </a:r>
            <a:r>
              <a:rPr lang="en-US" altLang="zh-CN" sz="2400" b="1" dirty="0"/>
              <a:t>OSPF</a:t>
            </a:r>
          </a:p>
          <a:p>
            <a:pPr lvl="1">
              <a:lnSpc>
                <a:spcPct val="80000"/>
              </a:lnSpc>
            </a:pPr>
            <a:r>
              <a:rPr lang="zh-CN" altLang="en-US" sz="2400" b="1" dirty="0"/>
              <a:t>外部网关路由协议（</a:t>
            </a:r>
            <a:r>
              <a:rPr lang="en-US" altLang="zh-CN" sz="2400" b="1" dirty="0"/>
              <a:t>EGP)</a:t>
            </a:r>
            <a:r>
              <a:rPr lang="zh-CN" altLang="en-US" sz="2400" b="1" dirty="0"/>
              <a:t>：</a:t>
            </a:r>
            <a:r>
              <a:rPr lang="en-US" altLang="zh-CN" sz="2400" b="1" dirty="0"/>
              <a:t>BGP</a:t>
            </a:r>
          </a:p>
          <a:p>
            <a:pPr>
              <a:lnSpc>
                <a:spcPct val="80000"/>
              </a:lnSpc>
            </a:pPr>
            <a:r>
              <a:rPr lang="en-US" altLang="zh-CN" sz="2800" b="1" dirty="0"/>
              <a:t>ICMP</a:t>
            </a:r>
            <a:r>
              <a:rPr lang="zh-CN" altLang="en-US" sz="2800" b="1" dirty="0"/>
              <a:t>协议</a:t>
            </a:r>
            <a:endParaRPr lang="en-US" altLang="zh-CN" sz="2800" b="1" dirty="0"/>
          </a:p>
          <a:p>
            <a:pPr lvl="1">
              <a:lnSpc>
                <a:spcPct val="80000"/>
              </a:lnSpc>
            </a:pPr>
            <a:r>
              <a:rPr lang="zh-CN" altLang="en-US" sz="2400" b="1" dirty="0"/>
              <a:t>功能</a:t>
            </a:r>
            <a:endParaRPr lang="en-US" altLang="zh-CN" sz="2400" b="1" dirty="0"/>
          </a:p>
          <a:p>
            <a:pPr lvl="1">
              <a:lnSpc>
                <a:spcPct val="80000"/>
              </a:lnSpc>
            </a:pPr>
            <a:r>
              <a:rPr lang="en-US" altLang="zh-CN" sz="2400" b="1" dirty="0"/>
              <a:t>ping, </a:t>
            </a:r>
            <a:r>
              <a:rPr lang="en-US" altLang="zh-CN" sz="2400" b="1" dirty="0" err="1"/>
              <a:t>traceroute</a:t>
            </a:r>
            <a:r>
              <a:rPr lang="zh-CN" altLang="en-US" sz="2400" b="1" dirty="0"/>
              <a:t>的原理</a:t>
            </a:r>
            <a:endParaRPr lang="en-US" altLang="zh-CN" sz="2400" b="1" dirty="0"/>
          </a:p>
          <a:p>
            <a:pPr>
              <a:lnSpc>
                <a:spcPct val="80000"/>
              </a:lnSpc>
            </a:pPr>
            <a:r>
              <a:rPr lang="zh-CN" altLang="en-US" sz="2800" b="1" dirty="0"/>
              <a:t>组播</a:t>
            </a:r>
            <a:endParaRPr lang="en-US" altLang="zh-CN" sz="2800" b="1" dirty="0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7BD530A7-BDEA-5619-25FA-7987D4A16BC7}"/>
              </a:ext>
            </a:extLst>
          </p:cNvPr>
          <p:cNvSpPr txBox="1"/>
          <p:nvPr/>
        </p:nvSpPr>
        <p:spPr>
          <a:xfrm>
            <a:off x="5580112" y="4581584"/>
            <a:ext cx="3291855" cy="2062103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1600" b="1" dirty="0">
                <a:solidFill>
                  <a:sysClr val="windowText" lastClr="000000"/>
                </a:solidFill>
              </a:rPr>
              <a:t>4.</a:t>
            </a:r>
            <a:r>
              <a:rPr lang="zh-CN" altLang="en-US" sz="1600" b="1" dirty="0">
                <a:solidFill>
                  <a:sysClr val="windowText" lastClr="000000"/>
                </a:solidFill>
              </a:rPr>
              <a:t>路由器操作：</a:t>
            </a:r>
            <a:br>
              <a:rPr lang="en-US" altLang="zh-CN" sz="1600" b="1" dirty="0">
                <a:solidFill>
                  <a:sysClr val="windowText" lastClr="000000"/>
                </a:solidFill>
              </a:rPr>
            </a:br>
            <a:r>
              <a:rPr lang="en-US" altLang="zh-CN" sz="1600" b="1" dirty="0">
                <a:solidFill>
                  <a:sysClr val="windowText" lastClr="000000"/>
                </a:solidFill>
              </a:rPr>
              <a:t>    </a:t>
            </a:r>
            <a:r>
              <a:rPr lang="zh-CN" altLang="en-US" sz="1600" b="1" dirty="0">
                <a:solidFill>
                  <a:sysClr val="windowText" lastClr="000000"/>
                </a:solidFill>
              </a:rPr>
              <a:t>检查首部 → </a:t>
            </a:r>
            <a:r>
              <a:rPr lang="en-US" altLang="zh-CN" sz="1600" b="1" dirty="0">
                <a:solidFill>
                  <a:sysClr val="windowText" lastClr="000000"/>
                </a:solidFill>
              </a:rPr>
              <a:t>TTL–1 → </a:t>
            </a:r>
            <a:r>
              <a:rPr lang="zh-CN" altLang="en-US" sz="1600" b="1" dirty="0">
                <a:solidFill>
                  <a:sysClr val="windowText" lastClr="000000"/>
                </a:solidFill>
              </a:rPr>
              <a:t>查转发表 → 必要时分片 → 封装 </a:t>
            </a:r>
            <a:r>
              <a:rPr lang="en-US" altLang="zh-CN" sz="1600" b="1" dirty="0">
                <a:solidFill>
                  <a:sysClr val="windowText" lastClr="000000"/>
                </a:solidFill>
              </a:rPr>
              <a:t>MAC → </a:t>
            </a:r>
            <a:r>
              <a:rPr lang="zh-CN" altLang="en-US" sz="1600" b="1" dirty="0">
                <a:solidFill>
                  <a:sysClr val="windowText" lastClr="000000"/>
                </a:solidFill>
              </a:rPr>
              <a:t>转发</a:t>
            </a:r>
            <a:endParaRPr lang="en-US" altLang="zh-CN" sz="1600" b="1" dirty="0">
              <a:solidFill>
                <a:sysClr val="windowText" lastClr="000000"/>
              </a:solidFill>
            </a:endParaRPr>
          </a:p>
          <a:p>
            <a:r>
              <a:rPr lang="en-US" altLang="zh-CN" sz="1600" b="1" dirty="0">
                <a:solidFill>
                  <a:sysClr val="windowText" lastClr="000000"/>
                </a:solidFill>
              </a:rPr>
              <a:t>5.</a:t>
            </a:r>
            <a:r>
              <a:rPr lang="zh-CN" altLang="en-US" sz="1600" b="1" dirty="0">
                <a:solidFill>
                  <a:sysClr val="windowText" lastClr="000000"/>
                </a:solidFill>
              </a:rPr>
              <a:t>路由表和转发表、路由发现和分组转发、距离矢量和链路状态路由协议</a:t>
            </a:r>
            <a:endParaRPr lang="en-US" altLang="zh-CN" sz="1600" b="1" dirty="0">
              <a:solidFill>
                <a:sysClr val="windowText" lastClr="000000"/>
              </a:solidFill>
            </a:endParaRPr>
          </a:p>
          <a:p>
            <a:r>
              <a:rPr lang="en-US" altLang="zh-CN" sz="1600" b="1" dirty="0">
                <a:solidFill>
                  <a:sysClr val="windowText" lastClr="000000"/>
                </a:solidFill>
              </a:rPr>
              <a:t>6. ICMP</a:t>
            </a:r>
            <a:r>
              <a:rPr lang="zh-CN" altLang="en-US" sz="1600" b="1" dirty="0">
                <a:solidFill>
                  <a:sysClr val="windowText" lastClr="000000"/>
                </a:solidFill>
              </a:rPr>
              <a:t>协议、</a:t>
            </a:r>
            <a:r>
              <a:rPr lang="en-US" altLang="zh-CN" sz="1600" b="1" dirty="0">
                <a:solidFill>
                  <a:sysClr val="windowText" lastClr="000000"/>
                </a:solidFill>
              </a:rPr>
              <a:t>IGMP</a:t>
            </a:r>
            <a:r>
              <a:rPr lang="zh-CN" altLang="en-US" sz="1600" b="1" dirty="0">
                <a:solidFill>
                  <a:sysClr val="windowText" lastClr="000000"/>
                </a:solidFill>
              </a:rPr>
              <a:t>协议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Chapter 7 Internet Protocol</a:t>
            </a:r>
            <a:endParaRPr lang="zh-CN" altLang="en-US" b="1" dirty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1988840"/>
            <a:ext cx="7772400" cy="4625974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defRPr/>
            </a:pPr>
            <a:r>
              <a:rPr lang="en-US" altLang="zh-CN" b="1" dirty="0"/>
              <a:t>IPv4</a:t>
            </a:r>
            <a:r>
              <a:rPr lang="zh-CN" altLang="en-US" b="1" dirty="0"/>
              <a:t>的可扩展性问题</a:t>
            </a:r>
          </a:p>
          <a:p>
            <a:pPr lvl="1">
              <a:lnSpc>
                <a:spcPct val="90000"/>
              </a:lnSpc>
              <a:defRPr/>
            </a:pPr>
            <a:r>
              <a:rPr lang="zh-CN" altLang="en-US" b="1" dirty="0"/>
              <a:t>地址不够用</a:t>
            </a:r>
          </a:p>
          <a:p>
            <a:pPr lvl="1">
              <a:lnSpc>
                <a:spcPct val="90000"/>
              </a:lnSpc>
              <a:defRPr/>
            </a:pPr>
            <a:r>
              <a:rPr lang="zh-CN" altLang="en-US" b="1" dirty="0"/>
              <a:t>路由表急剧膨胀，路由效率降低</a:t>
            </a:r>
          </a:p>
          <a:p>
            <a:pPr>
              <a:lnSpc>
                <a:spcPct val="90000"/>
              </a:lnSpc>
              <a:defRPr/>
            </a:pPr>
            <a:r>
              <a:rPr lang="zh-CN" altLang="en-US" b="1" dirty="0"/>
              <a:t>划分子网步骤</a:t>
            </a:r>
            <a:endParaRPr lang="en-US" altLang="zh-CN" b="1" dirty="0"/>
          </a:p>
          <a:p>
            <a:pPr lvl="1">
              <a:lnSpc>
                <a:spcPct val="90000"/>
              </a:lnSpc>
              <a:defRPr/>
            </a:pPr>
            <a:r>
              <a:rPr lang="zh-CN" altLang="en-US" b="1" dirty="0"/>
              <a:t>分配子网号和网络号</a:t>
            </a:r>
            <a:endParaRPr lang="en-US" altLang="zh-CN" b="1" dirty="0"/>
          </a:p>
          <a:p>
            <a:pPr lvl="1">
              <a:lnSpc>
                <a:spcPct val="90000"/>
              </a:lnSpc>
              <a:defRPr/>
            </a:pPr>
            <a:r>
              <a:rPr lang="zh-CN" altLang="en-US" b="1" dirty="0"/>
              <a:t>路由配置</a:t>
            </a:r>
            <a:endParaRPr lang="en-US" altLang="zh-CN" b="1" dirty="0"/>
          </a:p>
          <a:p>
            <a:pPr>
              <a:lnSpc>
                <a:spcPct val="90000"/>
              </a:lnSpc>
              <a:defRPr/>
            </a:pPr>
            <a:r>
              <a:rPr lang="en-US" altLang="zh-CN" b="1" dirty="0"/>
              <a:t>CIDR</a:t>
            </a:r>
          </a:p>
          <a:p>
            <a:pPr lvl="1">
              <a:lnSpc>
                <a:spcPct val="90000"/>
              </a:lnSpc>
              <a:defRPr/>
            </a:pPr>
            <a:r>
              <a:rPr lang="zh-CN" altLang="en-US" b="1" dirty="0"/>
              <a:t>原理</a:t>
            </a:r>
          </a:p>
          <a:p>
            <a:pPr lvl="1">
              <a:lnSpc>
                <a:spcPct val="90000"/>
              </a:lnSpc>
              <a:defRPr/>
            </a:pPr>
            <a:r>
              <a:rPr lang="zh-CN" altLang="en-US" b="1" dirty="0"/>
              <a:t>前缀汇聚、前缀最长匹配规则</a:t>
            </a:r>
            <a:endParaRPr lang="en-US" altLang="zh-CN" b="1" dirty="0"/>
          </a:p>
          <a:p>
            <a:pPr lvl="1">
              <a:lnSpc>
                <a:spcPct val="90000"/>
              </a:lnSpc>
              <a:defRPr/>
            </a:pPr>
            <a:r>
              <a:rPr lang="zh-CN" altLang="en-US" b="1" dirty="0"/>
              <a:t>路由表</a:t>
            </a:r>
            <a:r>
              <a:rPr lang="en-US" altLang="zh-CN" b="1" dirty="0"/>
              <a:t>/</a:t>
            </a:r>
            <a:r>
              <a:rPr lang="zh-CN" altLang="en-US" b="1" dirty="0"/>
              <a:t>转发表配置</a:t>
            </a:r>
            <a:endParaRPr lang="en-US" altLang="zh-CN" b="1" dirty="0"/>
          </a:p>
          <a:p>
            <a:pPr>
              <a:lnSpc>
                <a:spcPct val="90000"/>
              </a:lnSpc>
              <a:defRPr/>
            </a:pPr>
            <a:r>
              <a:rPr lang="en-US" altLang="zh-CN" b="1" dirty="0"/>
              <a:t>IPv6</a:t>
            </a:r>
          </a:p>
          <a:p>
            <a:pPr>
              <a:lnSpc>
                <a:spcPct val="90000"/>
              </a:lnSpc>
              <a:defRPr/>
            </a:pPr>
            <a:endParaRPr lang="zh-CN" altLang="en-US" b="1" dirty="0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7BD530A7-BDEA-5619-25FA-7987D4A16BC7}"/>
              </a:ext>
            </a:extLst>
          </p:cNvPr>
          <p:cNvSpPr txBox="1"/>
          <p:nvPr/>
        </p:nvSpPr>
        <p:spPr>
          <a:xfrm>
            <a:off x="6444208" y="4221088"/>
            <a:ext cx="2664296" cy="2062103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1600" b="1" dirty="0">
                <a:solidFill>
                  <a:sysClr val="windowText" lastClr="000000"/>
                </a:solidFill>
              </a:rPr>
              <a:t>7.</a:t>
            </a:r>
            <a:r>
              <a:rPr lang="zh-CN" altLang="en-US" sz="1600" b="1" dirty="0">
                <a:solidFill>
                  <a:sysClr val="windowText" lastClr="000000"/>
                </a:solidFill>
              </a:rPr>
              <a:t>划分子网、</a:t>
            </a:r>
            <a:r>
              <a:rPr lang="en-US" altLang="zh-CN" sz="1600" b="1" dirty="0">
                <a:solidFill>
                  <a:sysClr val="windowText" lastClr="000000"/>
                </a:solidFill>
              </a:rPr>
              <a:t>CIDR</a:t>
            </a:r>
            <a:r>
              <a:rPr lang="zh-CN" altLang="en-US" sz="1600" b="1" dirty="0">
                <a:solidFill>
                  <a:sysClr val="windowText" lastClr="000000"/>
                </a:solidFill>
              </a:rPr>
              <a:t>及</a:t>
            </a:r>
            <a:r>
              <a:rPr lang="en-US" altLang="zh-CN" sz="1600" b="1" dirty="0">
                <a:solidFill>
                  <a:sysClr val="windowText" lastClr="000000"/>
                </a:solidFill>
              </a:rPr>
              <a:t>NAT</a:t>
            </a:r>
            <a:r>
              <a:rPr lang="zh-CN" altLang="en-US" sz="1600" b="1" dirty="0">
                <a:solidFill>
                  <a:sysClr val="windowText" lastClr="000000"/>
                </a:solidFill>
              </a:rPr>
              <a:t>的原理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sz="1600" b="1" dirty="0">
                <a:solidFill>
                  <a:sysClr val="windowText" lastClr="000000"/>
                </a:solidFill>
              </a:rPr>
              <a:t>1.</a:t>
            </a:r>
            <a:r>
              <a:rPr lang="zh-CN" altLang="en-US" sz="1600" b="1" dirty="0">
                <a:solidFill>
                  <a:sysClr val="windowText" lastClr="000000"/>
                </a:solidFill>
              </a:rPr>
              <a:t>地址分配与地址聚类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sz="1600" b="1" dirty="0">
                <a:solidFill>
                  <a:sysClr val="windowText" lastClr="000000"/>
                </a:solidFill>
              </a:rPr>
              <a:t>2.</a:t>
            </a:r>
            <a:r>
              <a:rPr lang="zh-CN" altLang="en-US" sz="1600" b="1" dirty="0">
                <a:solidFill>
                  <a:sysClr val="windowText" lastClr="000000"/>
                </a:solidFill>
              </a:rPr>
              <a:t>路由器对</a:t>
            </a:r>
            <a:r>
              <a:rPr lang="en-US" altLang="zh-CN" sz="1600" b="1" dirty="0">
                <a:solidFill>
                  <a:sysClr val="windowText" lastClr="000000"/>
                </a:solidFill>
              </a:rPr>
              <a:t>IP</a:t>
            </a:r>
            <a:r>
              <a:rPr lang="zh-CN" altLang="en-US" sz="1600" b="1" dirty="0">
                <a:solidFill>
                  <a:sysClr val="windowText" lastClr="000000"/>
                </a:solidFill>
              </a:rPr>
              <a:t>头的处理</a:t>
            </a:r>
          </a:p>
          <a:p>
            <a:r>
              <a:rPr lang="en-US" altLang="zh-CN" sz="1600" b="1" dirty="0">
                <a:solidFill>
                  <a:sysClr val="windowText" lastClr="000000"/>
                </a:solidFill>
              </a:rPr>
              <a:t>8.IPv4</a:t>
            </a:r>
            <a:r>
              <a:rPr lang="zh-CN" altLang="en-US" sz="1600" b="1" dirty="0">
                <a:solidFill>
                  <a:sysClr val="windowText" lastClr="000000"/>
                </a:solidFill>
              </a:rPr>
              <a:t>和</a:t>
            </a:r>
            <a:r>
              <a:rPr lang="en-US" altLang="zh-CN" sz="1600" b="1" dirty="0">
                <a:solidFill>
                  <a:sysClr val="windowText" lastClr="000000"/>
                </a:solidFill>
              </a:rPr>
              <a:t>IPv6</a:t>
            </a:r>
            <a:r>
              <a:rPr lang="zh-CN" altLang="en-US" sz="1600" b="1" dirty="0">
                <a:solidFill>
                  <a:sysClr val="windowText" lastClr="000000"/>
                </a:solidFill>
              </a:rPr>
              <a:t>地址类型，</a:t>
            </a:r>
            <a:r>
              <a:rPr lang="en-US" altLang="zh-CN" sz="1600" b="1" dirty="0">
                <a:solidFill>
                  <a:sysClr val="windowText" lastClr="000000"/>
                </a:solidFill>
              </a:rPr>
              <a:t>IPv6</a:t>
            </a:r>
            <a:r>
              <a:rPr lang="zh-CN" altLang="en-US" sz="1600" b="1" dirty="0">
                <a:solidFill>
                  <a:sysClr val="windowText" lastClr="000000"/>
                </a:solidFill>
              </a:rPr>
              <a:t>与</a:t>
            </a:r>
            <a:r>
              <a:rPr lang="en-US" altLang="zh-CN" sz="1600" b="1" dirty="0">
                <a:solidFill>
                  <a:sysClr val="windowText" lastClr="000000"/>
                </a:solidFill>
              </a:rPr>
              <a:t>IPv4</a:t>
            </a:r>
            <a:r>
              <a:rPr lang="zh-CN" altLang="en-US" sz="1600" b="1" dirty="0">
                <a:solidFill>
                  <a:sysClr val="windowText" lastClr="000000"/>
                </a:solidFill>
              </a:rPr>
              <a:t>的比较</a:t>
            </a:r>
            <a:endParaRPr lang="en-US" altLang="zh-CN" sz="1600" b="1" dirty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Chapter 8 </a:t>
            </a:r>
            <a:r>
              <a:rPr lang="zh-CN" altLang="en-US" b="1" dirty="0"/>
              <a:t>传输层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017713"/>
            <a:ext cx="7772400" cy="4363615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zh-CN" altLang="en-US" sz="2000" b="1" dirty="0"/>
              <a:t>端到端的概念</a:t>
            </a:r>
          </a:p>
          <a:p>
            <a:pPr>
              <a:lnSpc>
                <a:spcPct val="80000"/>
              </a:lnSpc>
            </a:pPr>
            <a:r>
              <a:rPr lang="zh-CN" altLang="en-US" sz="2000" b="1" dirty="0"/>
              <a:t>传输层端口寻址</a:t>
            </a:r>
            <a:endParaRPr lang="en-US" altLang="zh-CN" sz="2000" b="1" dirty="0"/>
          </a:p>
          <a:p>
            <a:pPr>
              <a:lnSpc>
                <a:spcPct val="80000"/>
              </a:lnSpc>
            </a:pPr>
            <a:r>
              <a:rPr lang="en-US" altLang="zh-CN" sz="2000" b="1" dirty="0"/>
              <a:t>TCP</a:t>
            </a:r>
            <a:r>
              <a:rPr lang="zh-CN" altLang="en-US" sz="2000" b="1" dirty="0"/>
              <a:t>和</a:t>
            </a:r>
            <a:r>
              <a:rPr lang="en-US" altLang="zh-CN" sz="2000" b="1" dirty="0"/>
              <a:t>UDP</a:t>
            </a:r>
            <a:endParaRPr lang="zh-CN" altLang="en-US" sz="2000" b="1" dirty="0"/>
          </a:p>
          <a:p>
            <a:pPr>
              <a:lnSpc>
                <a:spcPct val="80000"/>
              </a:lnSpc>
            </a:pPr>
            <a:r>
              <a:rPr lang="en-US" altLang="zh-CN" sz="2000" b="1" dirty="0"/>
              <a:t>TCP</a:t>
            </a:r>
            <a:r>
              <a:rPr lang="zh-CN" altLang="en-US" sz="2000" b="1" dirty="0"/>
              <a:t>中连接建立和释放</a:t>
            </a:r>
            <a:endParaRPr lang="en-US" altLang="zh-CN" sz="2000" b="1" dirty="0"/>
          </a:p>
          <a:p>
            <a:pPr lvl="1">
              <a:lnSpc>
                <a:spcPct val="80000"/>
              </a:lnSpc>
            </a:pPr>
            <a:r>
              <a:rPr lang="zh-CN" altLang="en-US" sz="1600" b="1" dirty="0"/>
              <a:t>三次握手，四次挥手</a:t>
            </a:r>
          </a:p>
          <a:p>
            <a:pPr lvl="1">
              <a:lnSpc>
                <a:spcPct val="80000"/>
              </a:lnSpc>
            </a:pPr>
            <a:r>
              <a:rPr lang="en-US" altLang="zh-CN" sz="1800" b="1" dirty="0"/>
              <a:t>TCP</a:t>
            </a:r>
            <a:r>
              <a:rPr lang="zh-CN" altLang="en-US" sz="1800" b="1" dirty="0"/>
              <a:t>连接标识：五元组</a:t>
            </a:r>
            <a:endParaRPr lang="en-US" altLang="zh-CN" sz="1800" b="1" dirty="0"/>
          </a:p>
          <a:p>
            <a:pPr lvl="1">
              <a:lnSpc>
                <a:spcPct val="80000"/>
              </a:lnSpc>
            </a:pPr>
            <a:r>
              <a:rPr lang="zh-CN" altLang="en-US" sz="1800" b="1" dirty="0"/>
              <a:t>有限状态机</a:t>
            </a:r>
          </a:p>
          <a:p>
            <a:pPr>
              <a:lnSpc>
                <a:spcPct val="80000"/>
              </a:lnSpc>
            </a:pPr>
            <a:r>
              <a:rPr lang="en-US" altLang="zh-CN" sz="2000" b="1" dirty="0"/>
              <a:t>TCP</a:t>
            </a:r>
            <a:r>
              <a:rPr lang="zh-CN" altLang="en-US" sz="2000" b="1" dirty="0"/>
              <a:t>中的流量控制和拥塞控制</a:t>
            </a:r>
          </a:p>
          <a:p>
            <a:pPr lvl="1">
              <a:lnSpc>
                <a:spcPct val="80000"/>
              </a:lnSpc>
            </a:pPr>
            <a:r>
              <a:rPr lang="zh-CN" altLang="en-US" sz="1800" b="1" dirty="0"/>
              <a:t>滑动窗口机制</a:t>
            </a:r>
          </a:p>
          <a:p>
            <a:pPr lvl="1">
              <a:lnSpc>
                <a:spcPct val="80000"/>
              </a:lnSpc>
            </a:pPr>
            <a:r>
              <a:rPr lang="zh-CN" altLang="en-US" sz="1800" b="1" dirty="0"/>
              <a:t>慢启动和拥塞避免：拥塞窗口的计算</a:t>
            </a:r>
            <a:endParaRPr lang="en-US" altLang="zh-CN" sz="1800" b="1" dirty="0"/>
          </a:p>
          <a:p>
            <a:pPr lvl="1">
              <a:lnSpc>
                <a:spcPct val="80000"/>
              </a:lnSpc>
            </a:pPr>
            <a:r>
              <a:rPr lang="en-US" altLang="zh-CN" sz="1800" b="1" dirty="0"/>
              <a:t>AIMD</a:t>
            </a:r>
          </a:p>
          <a:p>
            <a:pPr lvl="1">
              <a:lnSpc>
                <a:spcPct val="80000"/>
              </a:lnSpc>
            </a:pPr>
            <a:r>
              <a:rPr lang="zh-CN" altLang="en-US" sz="1800" b="1" dirty="0"/>
              <a:t>重传：</a:t>
            </a:r>
            <a:r>
              <a:rPr lang="en-US" altLang="zh-CN" sz="1800" b="1" dirty="0"/>
              <a:t>Timeout</a:t>
            </a:r>
            <a:r>
              <a:rPr lang="zh-CN" altLang="en-US" sz="1800" b="1" dirty="0"/>
              <a:t>的计算，快速重传</a:t>
            </a:r>
            <a:endParaRPr lang="en-US" altLang="zh-CN" sz="1800" b="1" dirty="0"/>
          </a:p>
          <a:p>
            <a:pPr>
              <a:lnSpc>
                <a:spcPct val="80000"/>
              </a:lnSpc>
            </a:pPr>
            <a:r>
              <a:rPr lang="zh-CN" altLang="en-US" sz="2000" b="1" dirty="0"/>
              <a:t>基于</a:t>
            </a:r>
            <a:r>
              <a:rPr lang="en-US" altLang="zh-CN" sz="2000" b="1" dirty="0"/>
              <a:t>socket</a:t>
            </a:r>
            <a:r>
              <a:rPr lang="zh-CN" altLang="en-US" sz="2000" b="1" dirty="0"/>
              <a:t>的客户</a:t>
            </a:r>
            <a:r>
              <a:rPr lang="en-US" altLang="zh-CN" sz="2000" b="1" dirty="0"/>
              <a:t>/</a:t>
            </a:r>
            <a:r>
              <a:rPr lang="zh-CN" altLang="en-US" sz="2000" b="1" dirty="0"/>
              <a:t>服务器编程流程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01EADBAD-7263-B93C-9C89-7E8E97BBB725}"/>
              </a:ext>
            </a:extLst>
          </p:cNvPr>
          <p:cNvSpPr txBox="1"/>
          <p:nvPr/>
        </p:nvSpPr>
        <p:spPr>
          <a:xfrm>
            <a:off x="6084168" y="3717032"/>
            <a:ext cx="2736304" cy="2800767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1600" b="1" dirty="0">
                <a:solidFill>
                  <a:sysClr val="windowText" lastClr="000000"/>
                </a:solidFill>
              </a:rPr>
              <a:t>1.</a:t>
            </a:r>
            <a:r>
              <a:rPr lang="zh-CN" altLang="en-US" sz="1600" b="1" dirty="0">
                <a:solidFill>
                  <a:sysClr val="windowText" lastClr="000000"/>
                </a:solidFill>
              </a:rPr>
              <a:t>传输层实现不同主机上的应用进程之间的通信，通过端口寻址</a:t>
            </a:r>
          </a:p>
          <a:p>
            <a:r>
              <a:rPr lang="en-US" altLang="zh-CN" sz="1600" b="1" dirty="0">
                <a:solidFill>
                  <a:sysClr val="windowText" lastClr="000000"/>
                </a:solidFill>
              </a:rPr>
              <a:t>2.</a:t>
            </a:r>
            <a:r>
              <a:rPr lang="zh-CN" altLang="en-US" sz="1600" b="1" dirty="0">
                <a:solidFill>
                  <a:sysClr val="windowText" lastClr="000000"/>
                </a:solidFill>
              </a:rPr>
              <a:t>为什么要在</a:t>
            </a:r>
            <a:r>
              <a:rPr lang="en-US" altLang="zh-CN" sz="1600" b="1" dirty="0">
                <a:solidFill>
                  <a:sysClr val="windowText" lastClr="000000"/>
                </a:solidFill>
              </a:rPr>
              <a:t>IP</a:t>
            </a:r>
            <a:r>
              <a:rPr lang="zh-CN" altLang="en-US" sz="1600" b="1" dirty="0">
                <a:solidFill>
                  <a:sysClr val="windowText" lastClr="000000"/>
                </a:solidFill>
              </a:rPr>
              <a:t>的基础上引入</a:t>
            </a:r>
            <a:r>
              <a:rPr lang="en-US" altLang="zh-CN" sz="1600" b="1" dirty="0">
                <a:solidFill>
                  <a:sysClr val="windowText" lastClr="000000"/>
                </a:solidFill>
              </a:rPr>
              <a:t>UDP</a:t>
            </a:r>
            <a:r>
              <a:rPr lang="zh-CN" altLang="en-US" sz="1600" b="1" dirty="0">
                <a:solidFill>
                  <a:sysClr val="windowText" lastClr="000000"/>
                </a:solidFill>
              </a:rPr>
              <a:t>？</a:t>
            </a:r>
          </a:p>
          <a:p>
            <a:r>
              <a:rPr lang="en-US" altLang="zh-CN" sz="1600" b="1" dirty="0">
                <a:solidFill>
                  <a:sysClr val="windowText" lastClr="000000"/>
                </a:solidFill>
              </a:rPr>
              <a:t>3.TCP</a:t>
            </a:r>
            <a:r>
              <a:rPr lang="zh-CN" altLang="en-US" sz="1600" b="1" dirty="0">
                <a:solidFill>
                  <a:sysClr val="windowText" lastClr="000000"/>
                </a:solidFill>
              </a:rPr>
              <a:t>中数据流的概念</a:t>
            </a:r>
          </a:p>
          <a:p>
            <a:pPr lvl="1"/>
            <a:r>
              <a:rPr lang="zh-CN" altLang="en-US" sz="1600" b="1" dirty="0">
                <a:solidFill>
                  <a:sysClr val="windowText" lastClr="000000"/>
                </a:solidFill>
              </a:rPr>
              <a:t>面向字节流的可靠服务</a:t>
            </a:r>
          </a:p>
          <a:p>
            <a:r>
              <a:rPr lang="en-US" altLang="zh-CN" sz="1600" b="1" dirty="0">
                <a:solidFill>
                  <a:sysClr val="windowText" lastClr="000000"/>
                </a:solidFill>
              </a:rPr>
              <a:t>4.TCP</a:t>
            </a:r>
            <a:r>
              <a:rPr lang="zh-CN" altLang="en-US" sz="1600" b="1" dirty="0">
                <a:solidFill>
                  <a:sysClr val="windowText" lastClr="000000"/>
                </a:solidFill>
              </a:rPr>
              <a:t>中的流量控制及拥塞控制机制</a:t>
            </a:r>
          </a:p>
          <a:p>
            <a:r>
              <a:rPr lang="en-US" altLang="zh-CN" sz="1600" b="1" dirty="0">
                <a:solidFill>
                  <a:sysClr val="windowText" lastClr="000000"/>
                </a:solidFill>
              </a:rPr>
              <a:t>5.</a:t>
            </a:r>
            <a:r>
              <a:rPr lang="zh-CN" altLang="en-US" sz="1600" b="1" dirty="0">
                <a:solidFill>
                  <a:sysClr val="windowText" lastClr="000000"/>
                </a:solidFill>
              </a:rPr>
              <a:t>套接口的基本概念及套接口编程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Chapter 9 </a:t>
            </a:r>
            <a:r>
              <a:rPr lang="zh-CN" altLang="en-US" b="1" dirty="0"/>
              <a:t>应用层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017712"/>
            <a:ext cx="7772400" cy="4651648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zh-CN" altLang="en-US" sz="2000" b="1" dirty="0"/>
              <a:t>域名系统</a:t>
            </a:r>
          </a:p>
          <a:p>
            <a:pPr lvl="1">
              <a:lnSpc>
                <a:spcPct val="80000"/>
              </a:lnSpc>
            </a:pPr>
            <a:r>
              <a:rPr lang="zh-CN" altLang="en-US" sz="1800" b="1" dirty="0"/>
              <a:t>域名与名字空间</a:t>
            </a:r>
          </a:p>
          <a:p>
            <a:pPr lvl="1">
              <a:lnSpc>
                <a:spcPct val="80000"/>
              </a:lnSpc>
            </a:pPr>
            <a:r>
              <a:rPr lang="zh-CN" altLang="en-US" sz="1800" b="1" dirty="0"/>
              <a:t>常用资源记录类型：</a:t>
            </a:r>
            <a:r>
              <a:rPr lang="en-US" altLang="zh-CN" sz="1800" b="1" dirty="0"/>
              <a:t>A</a:t>
            </a:r>
            <a:r>
              <a:rPr lang="zh-CN" altLang="en-US" sz="1800" b="1" dirty="0"/>
              <a:t>、</a:t>
            </a:r>
            <a:r>
              <a:rPr lang="en-US" altLang="zh-CN" sz="1800" b="1" dirty="0"/>
              <a:t>MX</a:t>
            </a:r>
            <a:r>
              <a:rPr lang="zh-CN" altLang="en-US" sz="1800" b="1" dirty="0"/>
              <a:t>、</a:t>
            </a:r>
            <a:r>
              <a:rPr lang="en-US" altLang="zh-CN" sz="1800" b="1" dirty="0"/>
              <a:t>NS</a:t>
            </a:r>
          </a:p>
          <a:p>
            <a:pPr lvl="1">
              <a:lnSpc>
                <a:spcPct val="80000"/>
              </a:lnSpc>
            </a:pPr>
            <a:r>
              <a:rPr lang="zh-CN" altLang="en-US" sz="1800" b="1" dirty="0"/>
              <a:t>域名查询过程：递归查询、迭代查询</a:t>
            </a:r>
          </a:p>
          <a:p>
            <a:pPr>
              <a:lnSpc>
                <a:spcPct val="80000"/>
              </a:lnSpc>
            </a:pPr>
            <a:r>
              <a:rPr lang="en-US" altLang="zh-CN" sz="2000" b="1" dirty="0"/>
              <a:t>WWW</a:t>
            </a:r>
            <a:endParaRPr lang="zh-CN" altLang="en-US" sz="2000" b="1" dirty="0"/>
          </a:p>
          <a:p>
            <a:pPr lvl="1">
              <a:lnSpc>
                <a:spcPct val="80000"/>
              </a:lnSpc>
            </a:pPr>
            <a:r>
              <a:rPr lang="en-US" altLang="zh-CN" sz="1800" b="1" dirty="0"/>
              <a:t>URL</a:t>
            </a:r>
            <a:r>
              <a:rPr lang="zh-CN" altLang="en-US" sz="1800" b="1" dirty="0"/>
              <a:t>的概念</a:t>
            </a:r>
            <a:endParaRPr lang="en-US" altLang="zh-CN" sz="1800" b="1" dirty="0"/>
          </a:p>
          <a:p>
            <a:pPr lvl="1">
              <a:lnSpc>
                <a:spcPct val="80000"/>
              </a:lnSpc>
            </a:pPr>
            <a:r>
              <a:rPr lang="en-US" altLang="zh-CN" sz="1800" b="1" dirty="0"/>
              <a:t>HTTP</a:t>
            </a:r>
            <a:r>
              <a:rPr lang="zh-CN" altLang="en-US" sz="1800" b="1" dirty="0"/>
              <a:t>协议</a:t>
            </a:r>
            <a:endParaRPr lang="en-US" altLang="zh-CN" sz="1800" b="1" dirty="0"/>
          </a:p>
          <a:p>
            <a:pPr>
              <a:lnSpc>
                <a:spcPct val="80000"/>
              </a:lnSpc>
            </a:pPr>
            <a:r>
              <a:rPr lang="en-US" altLang="zh-CN" sz="2200" b="1" dirty="0"/>
              <a:t>FTP</a:t>
            </a:r>
            <a:endParaRPr lang="zh-CN" altLang="en-US" sz="2200" b="1" dirty="0"/>
          </a:p>
          <a:p>
            <a:pPr>
              <a:lnSpc>
                <a:spcPct val="80000"/>
              </a:lnSpc>
            </a:pPr>
            <a:r>
              <a:rPr lang="zh-CN" altLang="en-US" sz="2000" b="1" dirty="0"/>
              <a:t>电子邮件</a:t>
            </a:r>
          </a:p>
          <a:p>
            <a:pPr lvl="1">
              <a:lnSpc>
                <a:spcPct val="80000"/>
              </a:lnSpc>
            </a:pPr>
            <a:r>
              <a:rPr lang="zh-CN" altLang="en-US" sz="1800" b="1" dirty="0"/>
              <a:t>电子邮件收发过程及涉及到的协议：</a:t>
            </a:r>
            <a:r>
              <a:rPr lang="en-US" altLang="zh-CN" sz="1800" b="1" dirty="0"/>
              <a:t>SMTP</a:t>
            </a:r>
            <a:r>
              <a:rPr lang="zh-CN" altLang="en-US" sz="1800" b="1" dirty="0"/>
              <a:t>、</a:t>
            </a:r>
            <a:r>
              <a:rPr lang="en-US" altLang="zh-CN" sz="1800" b="1" dirty="0"/>
              <a:t>POP3</a:t>
            </a:r>
            <a:r>
              <a:rPr lang="zh-CN" altLang="en-US" sz="1800" b="1" dirty="0"/>
              <a:t>和</a:t>
            </a:r>
            <a:r>
              <a:rPr lang="en-US" altLang="zh-CN" sz="1800" b="1" dirty="0"/>
              <a:t>IMAP</a:t>
            </a:r>
          </a:p>
          <a:p>
            <a:pPr lvl="1">
              <a:lnSpc>
                <a:spcPct val="80000"/>
              </a:lnSpc>
            </a:pPr>
            <a:r>
              <a:rPr lang="zh-CN" altLang="en-US" sz="1800" b="1" dirty="0"/>
              <a:t>为什么要</a:t>
            </a:r>
            <a:r>
              <a:rPr lang="en-US" altLang="zh-CN" sz="1800" b="1" dirty="0"/>
              <a:t>MIME</a:t>
            </a:r>
            <a:r>
              <a:rPr lang="zh-CN" altLang="en-US" sz="1800" b="1" dirty="0"/>
              <a:t>？</a:t>
            </a:r>
            <a:r>
              <a:rPr lang="en-US" altLang="zh-CN" sz="1800" b="1" dirty="0"/>
              <a:t>MIME</a:t>
            </a:r>
            <a:r>
              <a:rPr lang="zh-CN" altLang="en-US" sz="1800" b="1" dirty="0"/>
              <a:t>的主要功能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CB38E648-4629-1511-A61D-90A732EBB3DB}"/>
              </a:ext>
            </a:extLst>
          </p:cNvPr>
          <p:cNvSpPr txBox="1"/>
          <p:nvPr/>
        </p:nvSpPr>
        <p:spPr>
          <a:xfrm>
            <a:off x="5364087" y="5805264"/>
            <a:ext cx="3579887" cy="584775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zh-CN"/>
            </a:defPPr>
            <a:lvl1pPr>
              <a:defRPr sz="1600" b="1">
                <a:solidFill>
                  <a:sysClr val="windowText" lastClr="000000"/>
                </a:solidFill>
                <a:latin typeface="+mn-lt"/>
                <a:ea typeface="+mn-ea"/>
              </a:defRPr>
            </a:lvl1pPr>
            <a:lvl2pPr lvl="1">
              <a:defRPr sz="1600" b="1">
                <a:solidFill>
                  <a:sysClr val="windowText" lastClr="000000"/>
                </a:solidFill>
                <a:latin typeface="+mn-lt"/>
                <a:ea typeface="+mn-ea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</a:defRPr>
            </a:lvl9pPr>
          </a:lstStyle>
          <a:p>
            <a:r>
              <a:rPr lang="en-US" altLang="zh-CN" dirty="0"/>
              <a:t>1.</a:t>
            </a:r>
            <a:r>
              <a:rPr lang="zh-CN" altLang="en-US" dirty="0"/>
              <a:t>客户</a:t>
            </a:r>
            <a:r>
              <a:rPr lang="en-US" altLang="zh-CN" dirty="0"/>
              <a:t>/</a:t>
            </a:r>
            <a:r>
              <a:rPr lang="zh-CN" altLang="en-US" dirty="0"/>
              <a:t>服务器模式</a:t>
            </a:r>
          </a:p>
          <a:p>
            <a:r>
              <a:rPr lang="en-US" altLang="zh-CN" dirty="0"/>
              <a:t>2.</a:t>
            </a:r>
            <a:r>
              <a:rPr lang="en" altLang="zh-CN" dirty="0"/>
              <a:t>DNS</a:t>
            </a:r>
            <a:r>
              <a:rPr lang="zh-CN" altLang="en-US" dirty="0"/>
              <a:t>中的迭代查询和递归查询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Chapter 10 </a:t>
            </a:r>
            <a:r>
              <a:rPr lang="zh-CN" altLang="en-US" b="1" dirty="0"/>
              <a:t>网络安全 </a:t>
            </a:r>
          </a:p>
        </p:txBody>
      </p:sp>
      <p:sp>
        <p:nvSpPr>
          <p:cNvPr id="16387" name="内容占位符 2"/>
          <p:cNvSpPr>
            <a:spLocks noGrp="1"/>
          </p:cNvSpPr>
          <p:nvPr>
            <p:ph idx="1"/>
          </p:nvPr>
        </p:nvSpPr>
        <p:spPr>
          <a:xfrm>
            <a:off x="683568" y="2017713"/>
            <a:ext cx="8271520" cy="4114800"/>
          </a:xfrm>
        </p:spPr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zh-CN" altLang="en-US" b="1" dirty="0"/>
              <a:t>网络威胁与安全服务</a:t>
            </a:r>
            <a:endParaRPr lang="en-US" altLang="zh-CN" b="1" dirty="0"/>
          </a:p>
          <a:p>
            <a:pPr>
              <a:defRPr/>
            </a:pPr>
            <a:r>
              <a:rPr lang="zh-CN" altLang="en-US" b="1" dirty="0"/>
              <a:t>对称密钥体制与非对称密钥体制</a:t>
            </a:r>
          </a:p>
          <a:p>
            <a:pPr lvl="1">
              <a:defRPr/>
            </a:pPr>
            <a:r>
              <a:rPr lang="zh-CN" altLang="en-US" b="1" dirty="0"/>
              <a:t>系统原理</a:t>
            </a:r>
          </a:p>
          <a:p>
            <a:pPr lvl="1">
              <a:defRPr/>
            </a:pPr>
            <a:r>
              <a:rPr lang="zh-CN" altLang="en-US" b="1" dirty="0"/>
              <a:t>优缺点</a:t>
            </a:r>
          </a:p>
          <a:p>
            <a:pPr>
              <a:defRPr/>
            </a:pPr>
            <a:r>
              <a:rPr lang="zh-CN" altLang="en-US" b="1" dirty="0"/>
              <a:t>数字签名系统</a:t>
            </a:r>
          </a:p>
          <a:p>
            <a:pPr lvl="1">
              <a:defRPr/>
            </a:pPr>
            <a:r>
              <a:rPr lang="zh-CN" altLang="en-US" b="1" dirty="0"/>
              <a:t>系统原理</a:t>
            </a:r>
            <a:endParaRPr lang="en-US" altLang="zh-CN" b="1" dirty="0"/>
          </a:p>
          <a:p>
            <a:pPr>
              <a:defRPr/>
            </a:pPr>
            <a:r>
              <a:rPr lang="zh-CN" altLang="en-US" b="1" dirty="0"/>
              <a:t>网络安全相关协议</a:t>
            </a:r>
            <a:endParaRPr lang="en-US" altLang="zh-CN" b="1" dirty="0"/>
          </a:p>
          <a:p>
            <a:pPr lvl="1">
              <a:defRPr/>
            </a:pPr>
            <a:r>
              <a:rPr lang="en-US" altLang="zh-CN" b="1" dirty="0" err="1"/>
              <a:t>IPSec</a:t>
            </a:r>
            <a:r>
              <a:rPr lang="zh-CN" altLang="en-US" b="1" dirty="0"/>
              <a:t>、</a:t>
            </a:r>
            <a:r>
              <a:rPr lang="en-US" altLang="zh-CN" b="1" dirty="0"/>
              <a:t>TLS/SSL</a:t>
            </a:r>
            <a:r>
              <a:rPr lang="zh-CN" altLang="en-US" b="1" dirty="0"/>
              <a:t>、</a:t>
            </a:r>
            <a:r>
              <a:rPr lang="en-US" altLang="zh-CN" b="1"/>
              <a:t>HTTPS</a:t>
            </a:r>
            <a:r>
              <a:rPr lang="zh-CN" altLang="en-US" b="1"/>
              <a:t>、</a:t>
            </a:r>
            <a:r>
              <a:rPr lang="en-US" altLang="zh-CN" b="1" dirty="0"/>
              <a:t>S/MIME</a:t>
            </a:r>
            <a:r>
              <a:rPr lang="zh-CN" altLang="en-US" b="1" dirty="0"/>
              <a:t>，工作在哪一层？</a:t>
            </a:r>
            <a:endParaRPr lang="en-US" altLang="zh-CN" b="1" dirty="0"/>
          </a:p>
          <a:p>
            <a:pPr lvl="1">
              <a:defRPr/>
            </a:pPr>
            <a:r>
              <a:rPr lang="en-US" altLang="zh-CN" b="1" dirty="0" err="1"/>
              <a:t>IPSec</a:t>
            </a:r>
            <a:r>
              <a:rPr lang="en-US" altLang="zh-CN" b="1" dirty="0"/>
              <a:t> </a:t>
            </a:r>
            <a:r>
              <a:rPr lang="zh-CN" altLang="en-US" b="1" dirty="0"/>
              <a:t>协议</a:t>
            </a:r>
            <a:endParaRPr lang="en-US" altLang="zh-CN" b="1" dirty="0"/>
          </a:p>
          <a:p>
            <a:pPr lvl="2">
              <a:defRPr/>
            </a:pPr>
            <a:r>
              <a:rPr lang="en-US" altLang="zh-CN" b="1" dirty="0"/>
              <a:t>AH</a:t>
            </a:r>
            <a:r>
              <a:rPr lang="zh-CN" altLang="en-US" b="1" dirty="0"/>
              <a:t>、</a:t>
            </a:r>
            <a:r>
              <a:rPr lang="en-US" altLang="zh-CN" b="1" dirty="0"/>
              <a:t>ESP</a:t>
            </a:r>
          </a:p>
          <a:p>
            <a:pPr lvl="1">
              <a:defRPr/>
            </a:pPr>
            <a:r>
              <a:rPr lang="zh-CN" altLang="en-US" b="1" dirty="0"/>
              <a:t>防火墙的功能</a:t>
            </a:r>
            <a:endParaRPr lang="en-US" altLang="zh-CN" b="1" dirty="0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74DF366C-9E12-37E7-FFB3-3E497E903DB7}"/>
              </a:ext>
            </a:extLst>
          </p:cNvPr>
          <p:cNvSpPr txBox="1"/>
          <p:nvPr/>
        </p:nvSpPr>
        <p:spPr>
          <a:xfrm>
            <a:off x="5345782" y="5396608"/>
            <a:ext cx="3579887" cy="1077218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zh-CN"/>
            </a:defPPr>
            <a:lvl1pPr>
              <a:defRPr sz="1600" b="1">
                <a:solidFill>
                  <a:sysClr val="windowText" lastClr="000000"/>
                </a:solidFill>
                <a:latin typeface="+mn-lt"/>
                <a:ea typeface="+mn-ea"/>
              </a:defRPr>
            </a:lvl1pPr>
            <a:lvl2pPr lvl="1">
              <a:defRPr sz="1600" b="1">
                <a:solidFill>
                  <a:sysClr val="windowText" lastClr="000000"/>
                </a:solidFill>
                <a:latin typeface="+mn-lt"/>
                <a:ea typeface="+mn-ea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</a:defRPr>
            </a:lvl9pPr>
          </a:lstStyle>
          <a:p>
            <a:r>
              <a:rPr lang="en-US" altLang="zh-CN" dirty="0"/>
              <a:t>1.</a:t>
            </a:r>
            <a:r>
              <a:rPr lang="zh-CN" altLang="en-US" dirty="0"/>
              <a:t>网络安全模型和网络访问安全模型</a:t>
            </a:r>
          </a:p>
          <a:p>
            <a:r>
              <a:rPr lang="en-US" altLang="zh-CN" dirty="0"/>
              <a:t>2.</a:t>
            </a:r>
            <a:r>
              <a:rPr lang="zh-CN" altLang="en-US" dirty="0"/>
              <a:t>主动攻击和被动攻击的举例</a:t>
            </a:r>
          </a:p>
          <a:p>
            <a:r>
              <a:rPr lang="en-US" altLang="zh-CN" dirty="0"/>
              <a:t>3.</a:t>
            </a:r>
            <a:r>
              <a:rPr lang="zh-CN" altLang="en-US" dirty="0"/>
              <a:t>常用的密码学算法：</a:t>
            </a:r>
          </a:p>
          <a:p>
            <a:pPr lvl="1"/>
            <a:r>
              <a:rPr lang="zh-CN" altLang="en-US" dirty="0"/>
              <a:t>对称加密、分对称加密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/>
              <a:t>考试安排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5B3BE2A9-7AB0-4BBB-863D-997B08DF80A7}"/>
              </a:ext>
            </a:extLst>
          </p:cNvPr>
          <p:cNvSpPr txBox="1"/>
          <p:nvPr/>
        </p:nvSpPr>
        <p:spPr>
          <a:xfrm>
            <a:off x="899592" y="2060848"/>
            <a:ext cx="6696744" cy="43136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n"/>
            </a:pPr>
            <a:r>
              <a:rPr lang="zh-CN" altLang="en-US" sz="2400" b="0" i="0" u="none" strike="noStrike" baseline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考试类型</a:t>
            </a:r>
            <a:endParaRPr lang="zh-CN" altLang="en-US" sz="1800" b="0" i="0" u="none" strike="noStrike" baseline="0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n"/>
            </a:pPr>
            <a:r>
              <a:rPr lang="en-US" altLang="zh-CN" sz="2000" b="0" i="0" u="none" strike="noStrike" baseline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-</a:t>
            </a:r>
            <a:r>
              <a:rPr lang="zh-CN" altLang="en-US" sz="2000" b="0" i="0" u="none" strike="noStrike" baseline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填空</a:t>
            </a:r>
            <a:endParaRPr lang="en-US" altLang="zh-CN" sz="2000" b="0" i="0" u="none" strike="noStrike" baseline="0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n"/>
            </a:pPr>
            <a:r>
              <a:rPr lang="en-US" altLang="zh-CN" sz="2000" b="0" i="0" u="none" strike="noStrike" baseline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-</a:t>
            </a:r>
            <a:r>
              <a:rPr lang="zh-CN" altLang="en-US" sz="2000" b="0" i="0" u="none" strike="noStrike" baseline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选择</a:t>
            </a:r>
            <a:endParaRPr lang="en-US" altLang="zh-CN" sz="2000" b="0" i="0" u="none" strike="noStrike" baseline="0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n"/>
            </a:pPr>
            <a:r>
              <a:rPr lang="en-US" altLang="zh-CN" sz="2000" b="0" i="0" u="none" strike="noStrike" baseline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-</a:t>
            </a:r>
            <a:r>
              <a:rPr lang="zh-CN" altLang="en-US" sz="2000" b="0" i="0" u="none" strike="noStrike" baseline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计算和问答</a:t>
            </a:r>
            <a:endParaRPr lang="en-US" altLang="zh-CN" sz="2000" b="0" i="0" u="none" strike="noStrike" baseline="0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000" dirty="0">
                <a:solidFill>
                  <a:srgbClr val="000000"/>
                </a:solidFill>
                <a:latin typeface="Comic Sans MS" panose="030F0702030302020204" pitchFamily="66" charset="0"/>
              </a:rPr>
              <a:t>    </a:t>
            </a:r>
            <a:r>
              <a:rPr lang="zh-CN" altLang="en-US" sz="200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zh-CN" altLang="en-US" sz="2000" b="0" i="0" u="none" strike="noStrike" baseline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会涉及与实验相关的内容，约</a:t>
            </a:r>
            <a:r>
              <a:rPr lang="en-US" altLang="zh-CN" sz="2000" b="1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5%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n"/>
            </a:pPr>
            <a:endParaRPr lang="zh-CN" altLang="en-US" sz="1800" b="0" i="0" u="none" strike="noStrike" baseline="0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n"/>
            </a:pPr>
            <a:r>
              <a:rPr lang="zh-CN" altLang="en-US" sz="2400" b="0" i="0" u="none" strike="noStrike" baseline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答疑时间、地点</a:t>
            </a:r>
            <a:endParaRPr lang="en-US" altLang="zh-CN" sz="2400" b="0" i="0" u="none" strike="noStrike" baseline="0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n"/>
            </a:pPr>
            <a:r>
              <a:rPr lang="zh-CN" altLang="en-US" sz="2000" dirty="0">
                <a:solidFill>
                  <a:srgbClr val="000000"/>
                </a:solidFill>
                <a:latin typeface="宋体" panose="02010600030101010101" pitchFamily="2" charset="-122"/>
              </a:rPr>
              <a:t>本节课的剩余时间</a:t>
            </a:r>
            <a:r>
              <a:rPr lang="en-US" altLang="zh-CN" sz="2000" dirty="0">
                <a:solidFill>
                  <a:srgbClr val="000000"/>
                </a:solidFill>
                <a:latin typeface="宋体" panose="02010600030101010101" pitchFamily="2" charset="-122"/>
              </a:rPr>
              <a:t>   </a:t>
            </a: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n"/>
            </a:pPr>
            <a:r>
              <a:rPr lang="zh-CN" altLang="en-US" sz="2000" dirty="0">
                <a:solidFill>
                  <a:srgbClr val="000000"/>
                </a:solidFill>
                <a:latin typeface="宋体" panose="02010600030101010101" pitchFamily="2" charset="-122"/>
              </a:rPr>
              <a:t>考试前一周，安排一个教室</a:t>
            </a:r>
            <a:endParaRPr lang="zh-CN" altLang="en-US" sz="2000" b="0" i="0" u="none" strike="noStrike" baseline="0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472582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/>
              <a:t>谢谢大家对课程的支持！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D79EBA81-2BDE-4052-BC4C-4A181BBB54BC}"/>
              </a:ext>
            </a:extLst>
          </p:cNvPr>
          <p:cNvSpPr txBox="1"/>
          <p:nvPr/>
        </p:nvSpPr>
        <p:spPr>
          <a:xfrm>
            <a:off x="539552" y="2968789"/>
            <a:ext cx="7920880" cy="37213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b="1" dirty="0">
                <a:solidFill>
                  <a:srgbClr val="C00000"/>
                </a:solidFill>
                <a:latin typeface="+mn-ea"/>
                <a:ea typeface="+mn-ea"/>
              </a:rPr>
              <a:t>要求：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zh-CN" altLang="en-US" sz="2000" b="1" dirty="0">
                <a:solidFill>
                  <a:srgbClr val="C00000"/>
                </a:solidFill>
                <a:latin typeface="+mn-ea"/>
                <a:ea typeface="+mn-ea"/>
              </a:rPr>
              <a:t>计算机网络考试成绩 ≥ </a:t>
            </a:r>
            <a:r>
              <a:rPr lang="en-US" altLang="zh-CN" sz="2000" b="1" dirty="0">
                <a:solidFill>
                  <a:srgbClr val="C00000"/>
                </a:solidFill>
                <a:latin typeface="+mn-ea"/>
                <a:ea typeface="+mn-ea"/>
              </a:rPr>
              <a:t>85</a:t>
            </a:r>
            <a:r>
              <a:rPr lang="zh-CN" altLang="en-US" sz="2000" b="1" dirty="0">
                <a:solidFill>
                  <a:srgbClr val="C00000"/>
                </a:solidFill>
                <a:latin typeface="+mn-ea"/>
                <a:ea typeface="+mn-ea"/>
              </a:rPr>
              <a:t>（基本要求），</a:t>
            </a:r>
            <a:r>
              <a:rPr lang="en-US" altLang="zh-CN" sz="2000" b="1" dirty="0">
                <a:solidFill>
                  <a:srgbClr val="C00000"/>
                </a:solidFill>
                <a:latin typeface="+mn-ea"/>
                <a:ea typeface="+mn-ea"/>
              </a:rPr>
              <a:t>or</a:t>
            </a:r>
            <a:br>
              <a:rPr lang="en-US" altLang="zh-CN" sz="2000" b="1" dirty="0">
                <a:solidFill>
                  <a:srgbClr val="C00000"/>
                </a:solidFill>
                <a:latin typeface="+mn-ea"/>
                <a:ea typeface="+mn-ea"/>
              </a:rPr>
            </a:br>
            <a:r>
              <a:rPr lang="zh-CN" altLang="en-US" sz="2000" b="1" dirty="0">
                <a:solidFill>
                  <a:srgbClr val="C00000"/>
                </a:solidFill>
                <a:latin typeface="+mn-ea"/>
                <a:ea typeface="+mn-ea"/>
              </a:rPr>
              <a:t>自信具有较好的编程能力、写作能力、逻辑思维能力或数学基础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zh-CN" altLang="en-US" sz="2000" b="1" dirty="0">
                <a:solidFill>
                  <a:srgbClr val="C00000"/>
                </a:solidFill>
                <a:latin typeface="+mn-ea"/>
                <a:ea typeface="+mn-ea"/>
              </a:rPr>
              <a:t>踏实、肯干、学有余力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zh-CN" altLang="en-US" sz="2000" b="1" dirty="0">
                <a:solidFill>
                  <a:srgbClr val="C00000"/>
                </a:solidFill>
                <a:latin typeface="+mn-ea"/>
                <a:ea typeface="+mn-ea"/>
              </a:rPr>
              <a:t>打算保研 </a:t>
            </a:r>
            <a:r>
              <a:rPr lang="en-US" altLang="zh-CN" sz="2000" b="1" dirty="0">
                <a:solidFill>
                  <a:srgbClr val="C00000"/>
                </a:solidFill>
                <a:latin typeface="+mn-ea"/>
                <a:ea typeface="+mn-ea"/>
              </a:rPr>
              <a:t>or </a:t>
            </a:r>
            <a:r>
              <a:rPr lang="zh-CN" altLang="en-US" sz="2000" b="1" dirty="0">
                <a:solidFill>
                  <a:srgbClr val="C00000"/>
                </a:solidFill>
                <a:latin typeface="+mn-ea"/>
                <a:ea typeface="+mn-ea"/>
              </a:rPr>
              <a:t>出国</a:t>
            </a:r>
          </a:p>
          <a:p>
            <a:pPr>
              <a:lnSpc>
                <a:spcPct val="150000"/>
              </a:lnSpc>
            </a:pPr>
            <a:endParaRPr lang="en-US" altLang="zh-CN" sz="2000" dirty="0"/>
          </a:p>
          <a:p>
            <a:pPr algn="ctr">
              <a:lnSpc>
                <a:spcPct val="150000"/>
              </a:lnSpc>
            </a:pPr>
            <a:r>
              <a:rPr lang="zh-CN" altLang="en-US" sz="2000" b="1" dirty="0"/>
              <a:t>联系方式：</a:t>
            </a:r>
            <a:r>
              <a:rPr lang="zh-CN" altLang="en-US" sz="2000" dirty="0"/>
              <a:t> </a:t>
            </a:r>
            <a:r>
              <a:rPr lang="en-US" altLang="zh-CN" sz="2000" dirty="0"/>
              <a:t>jphan@ustc.edu.cn</a:t>
            </a:r>
            <a:br>
              <a:rPr lang="en-US" altLang="zh-CN" sz="2000" dirty="0"/>
            </a:br>
            <a:r>
              <a:rPr lang="zh-CN" altLang="en-US" sz="2000" b="1" dirty="0"/>
              <a:t>实验室主页：</a:t>
            </a:r>
            <a:r>
              <a:rPr lang="zh-CN" altLang="en-US" sz="2000" dirty="0"/>
              <a:t> </a:t>
            </a:r>
            <a:r>
              <a:rPr lang="en-US" altLang="zh-CN" sz="2000" dirty="0"/>
              <a:t>http://if.ustc.edu.cn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3AE0551C-7A76-4377-B552-5386193A0E64}"/>
              </a:ext>
            </a:extLst>
          </p:cNvPr>
          <p:cNvSpPr txBox="1"/>
          <p:nvPr/>
        </p:nvSpPr>
        <p:spPr>
          <a:xfrm>
            <a:off x="251520" y="2060848"/>
            <a:ext cx="8750338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lang="zh-CN" altLang="en-US" sz="2400" b="1" dirty="0">
                <a:latin typeface="+mn-ea"/>
                <a:ea typeface="+mn-ea"/>
              </a:rPr>
              <a:t>陆军院士工作室</a:t>
            </a:r>
            <a:r>
              <a:rPr lang="en-US" altLang="zh-CN" sz="2400" b="1" dirty="0">
                <a:latin typeface="+mn-ea"/>
                <a:ea typeface="+mn-ea"/>
              </a:rPr>
              <a:t>/</a:t>
            </a:r>
            <a:r>
              <a:rPr lang="zh-CN" altLang="en-US" sz="2400" b="1" dirty="0">
                <a:latin typeface="+mn-ea"/>
                <a:ea typeface="+mn-ea"/>
              </a:rPr>
              <a:t>信息网络实验室</a:t>
            </a:r>
            <a:endParaRPr lang="en-US" altLang="zh-CN" sz="2400" b="1" dirty="0">
              <a:latin typeface="+mn-ea"/>
              <a:ea typeface="+mn-ea"/>
            </a:endParaRPr>
          </a:p>
          <a:p>
            <a:pPr algn="ctr">
              <a:spcBef>
                <a:spcPts val="600"/>
              </a:spcBef>
            </a:pPr>
            <a:r>
              <a:rPr lang="zh-CN" altLang="en-US" sz="2400" b="1" dirty="0">
                <a:latin typeface="+mn-ea"/>
                <a:ea typeface="+mn-ea"/>
              </a:rPr>
              <a:t>欢迎各位有志于从事先进网络和</a:t>
            </a:r>
            <a:r>
              <a:rPr lang="zh-CN" altLang="en-US" b="1" dirty="0">
                <a:latin typeface="+mn-ea"/>
                <a:ea typeface="+mn-ea"/>
              </a:rPr>
              <a:t>网络</a:t>
            </a:r>
            <a:r>
              <a:rPr lang="zh-CN" altLang="en-US" sz="2400" b="1" dirty="0">
                <a:latin typeface="+mn-ea"/>
                <a:ea typeface="+mn-ea"/>
              </a:rPr>
              <a:t>安全研究的同学加入！</a:t>
            </a:r>
            <a:endParaRPr lang="en-US" altLang="zh-CN" sz="2400" b="1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711308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AA3DF-3C8F-417C-AFBB-38DB0DD26FE5}" type="slidenum">
              <a:rPr lang="en-US" altLang="zh-CN"/>
              <a:pPr/>
              <a:t>2</a:t>
            </a:fld>
            <a:endParaRPr lang="en-US" altLang="zh-CN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title"/>
          </p:nvPr>
        </p:nvSpPr>
        <p:spPr>
          <a:xfrm>
            <a:off x="642910" y="285728"/>
            <a:ext cx="3357585" cy="857233"/>
          </a:xfr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r>
              <a:rPr lang="zh-CN" altLang="en-US" dirty="0"/>
              <a:t>课程内容</a:t>
            </a:r>
            <a:endParaRPr lang="en-US" altLang="zh-CN" b="1" dirty="0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28596" y="1357298"/>
            <a:ext cx="8358246" cy="5143536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533400" indent="-5334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zh-CN" altLang="en-US" sz="2800" b="1" dirty="0">
                <a:latin typeface="+mn-ea"/>
              </a:rPr>
              <a:t>概述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zh-CN" altLang="en-US" sz="2800" b="1" dirty="0">
                <a:latin typeface="+mn-ea"/>
              </a:rPr>
              <a:t>网络的体系结构与参考模型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zh-CN" altLang="en-US" sz="2800" b="1" dirty="0">
                <a:latin typeface="+mn-ea"/>
              </a:rPr>
              <a:t>物理层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zh-CN" altLang="en-US" sz="2800" b="1" dirty="0">
                <a:latin typeface="+mn-ea"/>
              </a:rPr>
              <a:t>数据链路层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zh-CN" altLang="en-US" sz="2800" b="1" dirty="0">
                <a:latin typeface="+mn-ea"/>
              </a:rPr>
              <a:t>局域网</a:t>
            </a:r>
            <a:r>
              <a:rPr lang="en-US" altLang="zh-CN" sz="2800" b="1" dirty="0">
                <a:latin typeface="+mn-ea"/>
              </a:rPr>
              <a:t>——</a:t>
            </a:r>
            <a:r>
              <a:rPr lang="zh-CN" altLang="en-US" sz="2800" b="1" dirty="0">
                <a:latin typeface="+mn-ea"/>
              </a:rPr>
              <a:t>以太网和</a:t>
            </a:r>
            <a:r>
              <a:rPr lang="en-US" altLang="zh-CN" sz="2800" b="1" dirty="0">
                <a:latin typeface="+mn-ea"/>
              </a:rPr>
              <a:t>WIFI</a:t>
            </a:r>
            <a:endParaRPr lang="zh-CN" altLang="en-US" sz="2800" b="1" dirty="0">
              <a:latin typeface="+mn-ea"/>
            </a:endParaRPr>
          </a:p>
          <a:p>
            <a:pPr marL="533400" indent="-5334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zh-CN" altLang="en-US" sz="2800" b="1" dirty="0">
                <a:latin typeface="+mn-ea"/>
              </a:rPr>
              <a:t>网络层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zh-CN" altLang="en-US" sz="2800" b="1" dirty="0">
                <a:latin typeface="+mn-ea"/>
              </a:rPr>
              <a:t>互联网</a:t>
            </a:r>
            <a:r>
              <a:rPr lang="en-US" altLang="zh-CN" sz="2800" b="1" dirty="0">
                <a:latin typeface="+mn-ea"/>
              </a:rPr>
              <a:t>——Internet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zh-CN" altLang="en-US" sz="2800" b="1" dirty="0">
                <a:latin typeface="+mn-ea"/>
              </a:rPr>
              <a:t>传输层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zh-CN" altLang="en-US" sz="2800" b="1" dirty="0">
                <a:latin typeface="+mn-ea"/>
              </a:rPr>
              <a:t>应用层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zh-CN" altLang="en-US" sz="2800" b="1" dirty="0">
                <a:latin typeface="+mn-ea"/>
              </a:rPr>
              <a:t>网络安全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/>
              <a:t>Chapter 1 </a:t>
            </a:r>
            <a:r>
              <a:rPr lang="zh-CN" altLang="en-US" b="1"/>
              <a:t>概述</a:t>
            </a:r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>
          <a:xfrm>
            <a:off x="404936" y="2122512"/>
            <a:ext cx="8703568" cy="4114800"/>
          </a:xfrm>
        </p:spPr>
        <p:txBody>
          <a:bodyPr>
            <a:noAutofit/>
          </a:bodyPr>
          <a:lstStyle/>
          <a:p>
            <a:r>
              <a:rPr lang="zh-CN" altLang="en-US" sz="2400" dirty="0"/>
              <a:t>国际</a:t>
            </a:r>
            <a:r>
              <a:rPr lang="en" altLang="zh-CN" sz="2400" b="1" dirty="0"/>
              <a:t>Internet </a:t>
            </a:r>
            <a:r>
              <a:rPr lang="zh-CN" altLang="en-US" sz="2400" dirty="0"/>
              <a:t>的发展史</a:t>
            </a:r>
          </a:p>
          <a:p>
            <a:r>
              <a:rPr lang="zh-CN" altLang="en-US" sz="2400" dirty="0"/>
              <a:t>中国</a:t>
            </a:r>
            <a:r>
              <a:rPr lang="en" altLang="zh-CN" sz="2400" b="1" dirty="0"/>
              <a:t>Internet</a:t>
            </a:r>
            <a:r>
              <a:rPr lang="zh-CN" altLang="en-US" sz="2400" dirty="0"/>
              <a:t>的发展史</a:t>
            </a:r>
          </a:p>
          <a:p>
            <a:r>
              <a:rPr lang="en" altLang="zh-CN" sz="2400" b="1" dirty="0"/>
              <a:t>IPv6</a:t>
            </a:r>
            <a:r>
              <a:rPr lang="zh-CN" altLang="en-US" sz="2400" dirty="0"/>
              <a:t>发展史</a:t>
            </a:r>
          </a:p>
          <a:p>
            <a:pPr lvl="1"/>
            <a:r>
              <a:rPr lang="en-US" altLang="zh-CN" sz="2000" dirty="0"/>
              <a:t>–</a:t>
            </a:r>
            <a:r>
              <a:rPr lang="en" altLang="zh-CN" sz="2000" b="1" dirty="0"/>
              <a:t>IP</a:t>
            </a:r>
            <a:r>
              <a:rPr lang="zh-CN" altLang="en-US" sz="2000" dirty="0"/>
              <a:t>地址是做什么用的</a:t>
            </a:r>
          </a:p>
          <a:p>
            <a:pPr lvl="1"/>
            <a:r>
              <a:rPr lang="en-US" altLang="zh-CN" sz="2000" dirty="0"/>
              <a:t>–</a:t>
            </a:r>
            <a:r>
              <a:rPr lang="zh-CN" altLang="en-US" sz="2000" dirty="0"/>
              <a:t>为什么需要有</a:t>
            </a:r>
            <a:r>
              <a:rPr lang="en" altLang="zh-CN" sz="2000" b="1" dirty="0"/>
              <a:t>IPv6</a:t>
            </a:r>
            <a:endParaRPr lang="en" altLang="zh-CN" sz="2000" dirty="0"/>
          </a:p>
          <a:p>
            <a:r>
              <a:rPr lang="en" altLang="zh-CN" sz="2400" b="1" dirty="0"/>
              <a:t>Internet</a:t>
            </a:r>
            <a:r>
              <a:rPr lang="zh-CN" altLang="en-US" sz="2400" dirty="0"/>
              <a:t>的应用</a:t>
            </a:r>
          </a:p>
          <a:p>
            <a:pPr lvl="1"/>
            <a:r>
              <a:rPr lang="en-US" altLang="zh-CN" sz="2000" dirty="0"/>
              <a:t>–</a:t>
            </a:r>
            <a:r>
              <a:rPr lang="zh-CN" altLang="en-US" sz="2000" dirty="0"/>
              <a:t>常用业务：文件、视频、交互消息</a:t>
            </a:r>
          </a:p>
          <a:p>
            <a:pPr lvl="1"/>
            <a:r>
              <a:rPr lang="en-US" altLang="zh-CN" sz="2000" dirty="0"/>
              <a:t>–</a:t>
            </a:r>
            <a:r>
              <a:rPr lang="zh-CN" altLang="en-US" sz="2000" dirty="0"/>
              <a:t>移动互联网</a:t>
            </a:r>
          </a:p>
          <a:p>
            <a:r>
              <a:rPr lang="zh-CN" altLang="en-US" sz="2400" dirty="0"/>
              <a:t>网络的标准和标准化组织</a:t>
            </a:r>
          </a:p>
          <a:p>
            <a:pPr lvl="1"/>
            <a:r>
              <a:rPr lang="en-US" altLang="zh-CN" sz="2000" dirty="0"/>
              <a:t>–</a:t>
            </a:r>
            <a:r>
              <a:rPr lang="en" altLang="zh-CN" sz="2000" b="1" dirty="0"/>
              <a:t>ITU</a:t>
            </a:r>
            <a:r>
              <a:rPr lang="zh-CN" altLang="en" sz="2000" dirty="0"/>
              <a:t>、</a:t>
            </a:r>
            <a:r>
              <a:rPr lang="en" altLang="zh-CN" sz="2000" b="1" dirty="0"/>
              <a:t>ISO</a:t>
            </a:r>
            <a:r>
              <a:rPr lang="zh-CN" altLang="en" sz="2000" dirty="0"/>
              <a:t>、</a:t>
            </a:r>
            <a:r>
              <a:rPr lang="en" altLang="zh-CN" sz="2000" b="1" dirty="0"/>
              <a:t>IEEE</a:t>
            </a:r>
            <a:endParaRPr lang="en" altLang="zh-CN" sz="2000" dirty="0"/>
          </a:p>
          <a:p>
            <a:pPr lvl="1"/>
            <a:r>
              <a:rPr lang="en" altLang="zh-CN" sz="2000" dirty="0"/>
              <a:t>–</a:t>
            </a:r>
            <a:r>
              <a:rPr lang="en" altLang="zh-CN" sz="2000" b="1" dirty="0"/>
              <a:t>IETF</a:t>
            </a:r>
            <a:r>
              <a:rPr lang="zh-CN" altLang="en" sz="2000" dirty="0"/>
              <a:t>、</a:t>
            </a:r>
            <a:r>
              <a:rPr lang="en" altLang="zh-CN" sz="2000" b="1" dirty="0"/>
              <a:t>IRTF</a:t>
            </a:r>
            <a:endParaRPr lang="en" altLang="zh-CN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E15B77-3D65-1ED8-BCA9-9A4922E7D2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3">
            <a:extLst>
              <a:ext uri="{FF2B5EF4-FFF2-40B4-BE49-F238E27FC236}">
                <a16:creationId xmlns:a16="http://schemas.microsoft.com/office/drawing/2014/main" id="{0094368A-7D69-2288-E733-9994AA9C59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Chapter 2</a:t>
            </a:r>
            <a:r>
              <a:rPr lang="zh-CN" altLang="en-US" b="1" dirty="0"/>
              <a:t> 网络的体系结构与参考模型</a:t>
            </a:r>
          </a:p>
        </p:txBody>
      </p:sp>
      <p:sp>
        <p:nvSpPr>
          <p:cNvPr id="5" name="内容占位符 4">
            <a:extLst>
              <a:ext uri="{FF2B5EF4-FFF2-40B4-BE49-F238E27FC236}">
                <a16:creationId xmlns:a16="http://schemas.microsoft.com/office/drawing/2014/main" id="{24B2917B-8A2E-09EB-7479-3DC8067F34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936" y="2122512"/>
            <a:ext cx="8703568" cy="4114800"/>
          </a:xfrm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zh-CN" altLang="en-US" b="1" dirty="0"/>
              <a:t>计算机网络的组成</a:t>
            </a:r>
            <a:endParaRPr lang="en-US" altLang="zh-CN" b="1" dirty="0"/>
          </a:p>
          <a:p>
            <a:pPr lvl="1">
              <a:defRPr/>
            </a:pPr>
            <a:r>
              <a:rPr lang="zh-CN" altLang="en-US" b="1" dirty="0"/>
              <a:t>节点：主机（用户终端和服务器）、网络设备</a:t>
            </a:r>
            <a:endParaRPr lang="en-US" altLang="zh-CN" b="1" dirty="0"/>
          </a:p>
          <a:p>
            <a:pPr lvl="1">
              <a:defRPr/>
            </a:pPr>
            <a:r>
              <a:rPr lang="zh-CN" altLang="en-US" b="1" dirty="0"/>
              <a:t>链路：点对点、共享</a:t>
            </a:r>
            <a:endParaRPr lang="en-US" altLang="zh-CN" b="1" dirty="0"/>
          </a:p>
          <a:p>
            <a:pPr>
              <a:defRPr/>
            </a:pPr>
            <a:r>
              <a:rPr lang="zh-CN" altLang="en-US" b="1" dirty="0"/>
              <a:t>网络体系结构</a:t>
            </a:r>
            <a:endParaRPr lang="en-US" altLang="zh-CN" b="1" dirty="0"/>
          </a:p>
          <a:p>
            <a:pPr lvl="1">
              <a:defRPr/>
            </a:pPr>
            <a:r>
              <a:rPr lang="zh-CN" altLang="en-US" b="1" dirty="0"/>
              <a:t>作用和概念</a:t>
            </a:r>
            <a:endParaRPr lang="en-US" altLang="zh-CN" b="1" dirty="0"/>
          </a:p>
          <a:p>
            <a:pPr lvl="1">
              <a:defRPr/>
            </a:pPr>
            <a:r>
              <a:rPr lang="zh-CN" altLang="en-US" b="1" dirty="0"/>
              <a:t>分层思想</a:t>
            </a:r>
            <a:endParaRPr lang="en-US" altLang="zh-CN" b="1" dirty="0"/>
          </a:p>
          <a:p>
            <a:pPr lvl="1">
              <a:defRPr/>
            </a:pPr>
            <a:r>
              <a:rPr lang="en-US" altLang="zh-CN" b="1" dirty="0"/>
              <a:t>OSI</a:t>
            </a:r>
            <a:r>
              <a:rPr lang="zh-CN" altLang="en-US" b="1" dirty="0"/>
              <a:t>参考模型：数据链路层、网络层、传输层的功能</a:t>
            </a:r>
            <a:endParaRPr lang="en-US" altLang="zh-CN" b="1" dirty="0"/>
          </a:p>
          <a:p>
            <a:pPr lvl="1">
              <a:defRPr/>
            </a:pPr>
            <a:r>
              <a:rPr lang="en-US" altLang="zh-CN" b="1" dirty="0"/>
              <a:t>TCP/IP</a:t>
            </a:r>
            <a:r>
              <a:rPr lang="zh-CN" altLang="en-US" b="1" dirty="0"/>
              <a:t>参考模型：各层常见的协议</a:t>
            </a:r>
            <a:endParaRPr lang="en-US" altLang="zh-CN" b="1" dirty="0"/>
          </a:p>
          <a:p>
            <a:pPr>
              <a:defRPr/>
            </a:pPr>
            <a:r>
              <a:rPr lang="zh-CN" altLang="en-US" b="1" dirty="0"/>
              <a:t>带宽</a:t>
            </a:r>
            <a:r>
              <a:rPr lang="en-US" altLang="zh-CN" b="1" dirty="0"/>
              <a:t>/</a:t>
            </a:r>
            <a:r>
              <a:rPr lang="zh-CN" altLang="en-US" b="1" dirty="0"/>
              <a:t>吞吐量、延迟：计算</a:t>
            </a:r>
            <a:endParaRPr lang="en-US" altLang="zh-CN" b="1" dirty="0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5804BE8B-38F7-E227-0003-831FA912A390}"/>
              </a:ext>
            </a:extLst>
          </p:cNvPr>
          <p:cNvSpPr txBox="1"/>
          <p:nvPr/>
        </p:nvSpPr>
        <p:spPr>
          <a:xfrm>
            <a:off x="5436096" y="5664150"/>
            <a:ext cx="3600400" cy="1077218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altLang="zh-CN" sz="1600" b="1" dirty="0">
                <a:solidFill>
                  <a:sysClr val="windowText" lastClr="000000"/>
                </a:solidFill>
              </a:rPr>
              <a:t>1.</a:t>
            </a:r>
            <a:r>
              <a:rPr lang="zh-CN" altLang="en-US" sz="1600" dirty="0">
                <a:solidFill>
                  <a:sysClr val="windowText" lastClr="000000"/>
                </a:solidFill>
              </a:rPr>
              <a:t>体系结构，层、协议、服务、原语</a:t>
            </a:r>
          </a:p>
          <a:p>
            <a:r>
              <a:rPr lang="en-US" altLang="zh-CN" sz="1600" b="1" dirty="0">
                <a:solidFill>
                  <a:sysClr val="windowText" lastClr="000000"/>
                </a:solidFill>
              </a:rPr>
              <a:t>2.</a:t>
            </a:r>
            <a:r>
              <a:rPr lang="zh-CN" altLang="en-US" sz="1600" dirty="0">
                <a:solidFill>
                  <a:sysClr val="windowText" lastClr="000000"/>
                </a:solidFill>
              </a:rPr>
              <a:t>两种参考模型及其特点比较</a:t>
            </a:r>
          </a:p>
          <a:p>
            <a:r>
              <a:rPr lang="en-US" altLang="zh-CN" sz="1600" b="1" dirty="0">
                <a:solidFill>
                  <a:sysClr val="windowText" lastClr="000000"/>
                </a:solidFill>
              </a:rPr>
              <a:t>3.</a:t>
            </a:r>
            <a:r>
              <a:rPr lang="zh-CN" altLang="en-US" sz="1600" dirty="0">
                <a:solidFill>
                  <a:sysClr val="windowText" lastClr="000000"/>
                </a:solidFill>
              </a:rPr>
              <a:t>各层主要功能</a:t>
            </a:r>
          </a:p>
          <a:p>
            <a:r>
              <a:rPr lang="en-US" altLang="zh-CN" sz="1600" b="1" dirty="0">
                <a:solidFill>
                  <a:sysClr val="windowText" lastClr="000000"/>
                </a:solidFill>
              </a:rPr>
              <a:t>4.</a:t>
            </a:r>
            <a:r>
              <a:rPr lang="zh-CN" altLang="en-US" sz="1600" dirty="0">
                <a:solidFill>
                  <a:sysClr val="windowText" lastClr="000000"/>
                </a:solidFill>
              </a:rPr>
              <a:t>非连接与面向连接的服务</a:t>
            </a:r>
          </a:p>
        </p:txBody>
      </p:sp>
    </p:spTree>
    <p:extLst>
      <p:ext uri="{BB962C8B-B14F-4D97-AF65-F5344CB8AC3E}">
        <p14:creationId xmlns:p14="http://schemas.microsoft.com/office/powerpoint/2010/main" val="33005768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Chapter 3 </a:t>
            </a:r>
            <a:r>
              <a:rPr lang="zh-CN" altLang="en-US" b="1" dirty="0"/>
              <a:t>物理层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55576" y="2017712"/>
            <a:ext cx="8199512" cy="4554559"/>
          </a:xfrm>
        </p:spPr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zh-CN" altLang="en-US" b="1" dirty="0"/>
              <a:t>介质的物理带宽</a:t>
            </a:r>
            <a:r>
              <a:rPr lang="en-US" altLang="zh-CN" b="1" dirty="0"/>
              <a:t>(Hz)</a:t>
            </a:r>
          </a:p>
          <a:p>
            <a:pPr lvl="1">
              <a:defRPr/>
            </a:pPr>
            <a:r>
              <a:rPr lang="zh-CN" altLang="en-US" b="1" dirty="0"/>
              <a:t>带宽与传输速率</a:t>
            </a:r>
            <a:endParaRPr lang="en-US" altLang="zh-CN" b="1" dirty="0"/>
          </a:p>
          <a:p>
            <a:pPr>
              <a:defRPr/>
            </a:pPr>
            <a:r>
              <a:rPr lang="zh-CN" altLang="en-US" b="1" dirty="0"/>
              <a:t>信道最大传输速率</a:t>
            </a:r>
            <a:r>
              <a:rPr lang="en-US" altLang="zh-CN" b="1" dirty="0"/>
              <a:t>(bps)</a:t>
            </a:r>
          </a:p>
          <a:p>
            <a:pPr lvl="1">
              <a:defRPr/>
            </a:pPr>
            <a:r>
              <a:rPr lang="en-US" altLang="zh-CN" b="1" dirty="0" err="1"/>
              <a:t>Nyquist</a:t>
            </a:r>
            <a:r>
              <a:rPr lang="zh-CN" altLang="en-US" b="1" dirty="0"/>
              <a:t>定理：无噪信道</a:t>
            </a:r>
            <a:endParaRPr lang="en-US" altLang="zh-CN" b="1" dirty="0"/>
          </a:p>
          <a:p>
            <a:pPr lvl="1">
              <a:defRPr/>
            </a:pPr>
            <a:r>
              <a:rPr lang="en-US" altLang="zh-CN" b="1" dirty="0"/>
              <a:t>Shannon</a:t>
            </a:r>
            <a:r>
              <a:rPr lang="zh-CN" altLang="en-US" b="1" dirty="0"/>
              <a:t>定理：有噪信道</a:t>
            </a:r>
            <a:endParaRPr lang="en-US" altLang="zh-CN" b="1" dirty="0"/>
          </a:p>
          <a:p>
            <a:pPr>
              <a:defRPr/>
            </a:pPr>
            <a:r>
              <a:rPr lang="zh-CN" altLang="en-US" b="1" dirty="0"/>
              <a:t>常用的传输介质</a:t>
            </a:r>
            <a:endParaRPr lang="en-US" altLang="zh-CN" b="1" dirty="0"/>
          </a:p>
          <a:p>
            <a:pPr>
              <a:defRPr/>
            </a:pPr>
            <a:r>
              <a:rPr lang="zh-CN" altLang="en-US" b="1" dirty="0"/>
              <a:t>数字调制与多路复用</a:t>
            </a:r>
            <a:endParaRPr lang="en-US" altLang="zh-CN" b="1" dirty="0"/>
          </a:p>
          <a:p>
            <a:pPr>
              <a:defRPr/>
            </a:pPr>
            <a:r>
              <a:rPr lang="zh-CN" altLang="en-US" b="1" dirty="0"/>
              <a:t>交换技术</a:t>
            </a:r>
            <a:endParaRPr lang="en-US" altLang="zh-CN" b="1" dirty="0"/>
          </a:p>
          <a:p>
            <a:pPr lvl="1">
              <a:defRPr/>
            </a:pPr>
            <a:r>
              <a:rPr lang="zh-CN" altLang="en-US" b="1" dirty="0"/>
              <a:t>为什么要交换</a:t>
            </a:r>
            <a:endParaRPr lang="en-US" altLang="zh-CN" b="1" dirty="0"/>
          </a:p>
          <a:p>
            <a:pPr lvl="1">
              <a:defRPr/>
            </a:pPr>
            <a:r>
              <a:rPr lang="zh-CN" altLang="en-US" b="1" dirty="0"/>
              <a:t>交换类型</a:t>
            </a:r>
            <a:endParaRPr lang="en-US" altLang="zh-CN" b="1" dirty="0"/>
          </a:p>
          <a:p>
            <a:pPr lvl="1">
              <a:defRPr/>
            </a:pPr>
            <a:r>
              <a:rPr lang="zh-CN" altLang="en-US" b="1" dirty="0"/>
              <a:t>电路交换与分组交换</a:t>
            </a:r>
            <a:endParaRPr lang="en-US" altLang="zh-CN" b="1" dirty="0"/>
          </a:p>
          <a:p>
            <a:pPr lvl="1">
              <a:buFont typeface="Wingdings" panose="05000000000000000000" pitchFamily="2" charset="2"/>
              <a:buNone/>
              <a:defRPr/>
            </a:pPr>
            <a:endParaRPr lang="zh-CN" altLang="en-US" b="1" dirty="0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7CE62A04-3FA2-FC24-BC31-BB88F29958AB}"/>
              </a:ext>
            </a:extLst>
          </p:cNvPr>
          <p:cNvSpPr txBox="1"/>
          <p:nvPr/>
        </p:nvSpPr>
        <p:spPr>
          <a:xfrm>
            <a:off x="5343575" y="5240800"/>
            <a:ext cx="3600400" cy="1323439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altLang="zh-CN" sz="1600" b="1" dirty="0">
                <a:solidFill>
                  <a:sysClr val="windowText" lastClr="000000"/>
                </a:solidFill>
              </a:rPr>
              <a:t>1.Nyquist</a:t>
            </a:r>
            <a:r>
              <a:rPr lang="zh-CN" altLang="en-US" sz="1600" b="1" dirty="0">
                <a:solidFill>
                  <a:sysClr val="windowText" lastClr="000000"/>
                </a:solidFill>
              </a:rPr>
              <a:t>定理，</a:t>
            </a:r>
            <a:r>
              <a:rPr lang="en-US" altLang="zh-CN" sz="1600" b="1" dirty="0">
                <a:solidFill>
                  <a:sysClr val="windowText" lastClr="000000"/>
                </a:solidFill>
              </a:rPr>
              <a:t>Shannon</a:t>
            </a:r>
            <a:r>
              <a:rPr lang="zh-CN" altLang="en-US" sz="1600" b="1" dirty="0">
                <a:solidFill>
                  <a:sysClr val="windowText" lastClr="000000"/>
                </a:solidFill>
              </a:rPr>
              <a:t>定理</a:t>
            </a:r>
          </a:p>
          <a:p>
            <a:r>
              <a:rPr lang="en-US" altLang="zh-CN" sz="1600" b="1" dirty="0">
                <a:solidFill>
                  <a:sysClr val="windowText" lastClr="000000"/>
                </a:solidFill>
              </a:rPr>
              <a:t>2.</a:t>
            </a:r>
            <a:r>
              <a:rPr lang="zh-CN" altLang="en-US" sz="1600" b="1" dirty="0">
                <a:solidFill>
                  <a:sysClr val="windowText" lastClr="000000"/>
                </a:solidFill>
              </a:rPr>
              <a:t>传输介质</a:t>
            </a:r>
          </a:p>
          <a:p>
            <a:r>
              <a:rPr lang="en-US" altLang="zh-CN" sz="1600" b="1" dirty="0">
                <a:solidFill>
                  <a:sysClr val="windowText" lastClr="000000"/>
                </a:solidFill>
              </a:rPr>
              <a:t>3.  </a:t>
            </a:r>
            <a:r>
              <a:rPr lang="zh-CN" altLang="en-US" sz="1600" b="1" dirty="0">
                <a:solidFill>
                  <a:sysClr val="windowText" lastClr="000000"/>
                </a:solidFill>
              </a:rPr>
              <a:t>什么是电路交换、报文交换、分组交换？</a:t>
            </a:r>
          </a:p>
          <a:p>
            <a:r>
              <a:rPr lang="en-US" altLang="zh-CN" sz="1600" b="1" dirty="0">
                <a:solidFill>
                  <a:sysClr val="windowText" lastClr="000000"/>
                </a:solidFill>
              </a:rPr>
              <a:t>4.  </a:t>
            </a:r>
            <a:r>
              <a:rPr lang="zh-CN" altLang="en-US" sz="1600" b="1" dirty="0">
                <a:solidFill>
                  <a:sysClr val="windowText" lastClr="000000"/>
                </a:solidFill>
              </a:rPr>
              <a:t>什么是虚电路与数据报？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Chapter 4 </a:t>
            </a:r>
            <a:r>
              <a:rPr lang="zh-CN" altLang="en-US" b="1" dirty="0"/>
              <a:t>数据链路层</a:t>
            </a:r>
          </a:p>
        </p:txBody>
      </p:sp>
      <p:sp>
        <p:nvSpPr>
          <p:cNvPr id="12291" name="内容占位符 2"/>
          <p:cNvSpPr>
            <a:spLocks noGrp="1"/>
          </p:cNvSpPr>
          <p:nvPr>
            <p:ph idx="1"/>
          </p:nvPr>
        </p:nvSpPr>
        <p:spPr>
          <a:xfrm>
            <a:off x="1182688" y="2017712"/>
            <a:ext cx="7772400" cy="4579639"/>
          </a:xfrm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zh-CN" altLang="en-US" b="1" dirty="0"/>
              <a:t>为网络层提供的服务类型</a:t>
            </a:r>
            <a:endParaRPr lang="en-US" altLang="zh-CN" b="1" dirty="0"/>
          </a:p>
          <a:p>
            <a:pPr>
              <a:defRPr/>
            </a:pPr>
            <a:r>
              <a:rPr lang="zh-CN" altLang="en-US" b="1" dirty="0"/>
              <a:t>成帧</a:t>
            </a:r>
            <a:endParaRPr lang="en-US" altLang="zh-CN" b="1" dirty="0"/>
          </a:p>
          <a:p>
            <a:pPr lvl="1">
              <a:defRPr/>
            </a:pPr>
            <a:r>
              <a:rPr lang="zh-CN" altLang="en-US" b="1" dirty="0"/>
              <a:t>为什么要成帧</a:t>
            </a:r>
            <a:endParaRPr lang="en-US" altLang="zh-CN" b="1" dirty="0"/>
          </a:p>
          <a:p>
            <a:pPr lvl="1">
              <a:defRPr/>
            </a:pPr>
            <a:r>
              <a:rPr lang="zh-CN" altLang="en-US" b="1" dirty="0"/>
              <a:t>成帧的方法</a:t>
            </a:r>
            <a:endParaRPr lang="en-US" altLang="zh-CN" b="1" dirty="0"/>
          </a:p>
          <a:p>
            <a:pPr>
              <a:defRPr/>
            </a:pPr>
            <a:r>
              <a:rPr lang="zh-CN" altLang="en-US" b="1" dirty="0"/>
              <a:t>差错检测与纠正：计算及性能分析</a:t>
            </a:r>
            <a:endParaRPr lang="en-US" altLang="zh-CN" b="1" dirty="0"/>
          </a:p>
          <a:p>
            <a:pPr>
              <a:defRPr/>
            </a:pPr>
            <a:r>
              <a:rPr lang="zh-CN" altLang="en-US" b="1" dirty="0"/>
              <a:t>滑动窗口协议：为什么要提出</a:t>
            </a:r>
            <a:endParaRPr lang="en-US" altLang="zh-CN" b="1" dirty="0"/>
          </a:p>
          <a:p>
            <a:pPr lvl="1">
              <a:defRPr/>
            </a:pPr>
            <a:r>
              <a:rPr lang="zh-CN" altLang="en-US" b="1" dirty="0"/>
              <a:t>回退</a:t>
            </a:r>
            <a:r>
              <a:rPr lang="en-US" altLang="zh-CN" b="1" dirty="0"/>
              <a:t>n</a:t>
            </a:r>
            <a:r>
              <a:rPr lang="zh-CN" altLang="en-US" b="1" dirty="0"/>
              <a:t>帧协议</a:t>
            </a:r>
            <a:r>
              <a:rPr lang="en-US" altLang="zh-CN" b="1" dirty="0"/>
              <a:t>/</a:t>
            </a:r>
            <a:r>
              <a:rPr lang="zh-CN" altLang="en-US" b="1" dirty="0"/>
              <a:t>选择性重传协议</a:t>
            </a:r>
            <a:r>
              <a:rPr lang="en-US" altLang="zh-CN" b="1" dirty="0"/>
              <a:t>/</a:t>
            </a:r>
            <a:r>
              <a:rPr lang="zh-CN" altLang="en-US" b="1" dirty="0"/>
              <a:t>停等协议</a:t>
            </a:r>
            <a:endParaRPr lang="en-US" altLang="zh-CN" b="1" dirty="0"/>
          </a:p>
          <a:p>
            <a:pPr lvl="1">
              <a:defRPr/>
            </a:pPr>
            <a:r>
              <a:rPr lang="zh-CN" altLang="en-US" b="1" dirty="0"/>
              <a:t>帧序列号重叠问题、计算</a:t>
            </a:r>
            <a:endParaRPr lang="en-US" altLang="zh-CN" b="1" dirty="0"/>
          </a:p>
          <a:p>
            <a:pPr>
              <a:defRPr/>
            </a:pPr>
            <a:r>
              <a:rPr lang="zh-CN" altLang="en-US" b="1" dirty="0"/>
              <a:t>数据链路层协议</a:t>
            </a:r>
            <a:endParaRPr lang="en-US" altLang="zh-CN" b="1" dirty="0"/>
          </a:p>
          <a:p>
            <a:pPr lvl="1">
              <a:defRPr/>
            </a:pPr>
            <a:r>
              <a:rPr lang="en-US" altLang="zh-CN" b="1" dirty="0"/>
              <a:t>HDLC</a:t>
            </a:r>
            <a:r>
              <a:rPr lang="zh-CN" altLang="en-US" b="1" dirty="0"/>
              <a:t>、</a:t>
            </a:r>
            <a:r>
              <a:rPr lang="en-US" altLang="zh-CN" b="1" dirty="0"/>
              <a:t>PPP/PPPOE</a:t>
            </a:r>
            <a:endParaRPr lang="zh-CN" altLang="en-US" b="1" dirty="0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493E6775-00D0-11FB-19F9-910DE111433C}"/>
              </a:ext>
            </a:extLst>
          </p:cNvPr>
          <p:cNvSpPr txBox="1"/>
          <p:nvPr/>
        </p:nvSpPr>
        <p:spPr>
          <a:xfrm>
            <a:off x="5796136" y="5445224"/>
            <a:ext cx="3158952" cy="1077218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altLang="zh-CN" sz="1600" b="1" dirty="0">
                <a:solidFill>
                  <a:sysClr val="windowText" lastClr="000000"/>
                </a:solidFill>
              </a:rPr>
              <a:t>1.</a:t>
            </a:r>
            <a:r>
              <a:rPr lang="zh-CN" altLang="en-US" sz="1600" b="1" dirty="0">
                <a:solidFill>
                  <a:sysClr val="windowText" lastClr="000000"/>
                </a:solidFill>
              </a:rPr>
              <a:t>数据链路层基本功能</a:t>
            </a:r>
          </a:p>
          <a:p>
            <a:r>
              <a:rPr lang="en-US" altLang="zh-CN" sz="1600" b="1" dirty="0">
                <a:solidFill>
                  <a:sysClr val="windowText" lastClr="000000"/>
                </a:solidFill>
              </a:rPr>
              <a:t>2.</a:t>
            </a:r>
            <a:r>
              <a:rPr lang="zh-CN" altLang="en-US" sz="1600" b="1" dirty="0">
                <a:solidFill>
                  <a:sysClr val="windowText" lastClr="000000"/>
                </a:solidFill>
              </a:rPr>
              <a:t>检错码与纠错码，</a:t>
            </a:r>
            <a:r>
              <a:rPr lang="en" altLang="zh-CN" sz="1600" b="1" dirty="0">
                <a:solidFill>
                  <a:sysClr val="windowText" lastClr="000000"/>
                </a:solidFill>
              </a:rPr>
              <a:t>CRC</a:t>
            </a:r>
          </a:p>
          <a:p>
            <a:r>
              <a:rPr lang="en" altLang="zh-CN" sz="1600" b="1" dirty="0">
                <a:solidFill>
                  <a:sysClr val="windowText" lastClr="000000"/>
                </a:solidFill>
              </a:rPr>
              <a:t>3.</a:t>
            </a:r>
            <a:r>
              <a:rPr lang="zh-CN" altLang="en-US" sz="1600" b="1" dirty="0">
                <a:solidFill>
                  <a:sysClr val="windowText" lastClr="000000"/>
                </a:solidFill>
              </a:rPr>
              <a:t>超时重传</a:t>
            </a:r>
          </a:p>
          <a:p>
            <a:r>
              <a:rPr lang="en-US" altLang="zh-CN" sz="1600" b="1" dirty="0">
                <a:solidFill>
                  <a:sysClr val="windowText" lastClr="000000"/>
                </a:solidFill>
              </a:rPr>
              <a:t>4.</a:t>
            </a:r>
            <a:r>
              <a:rPr lang="zh-CN" altLang="en-US" sz="1600" b="1" dirty="0">
                <a:solidFill>
                  <a:sysClr val="windowText" lastClr="000000"/>
                </a:solidFill>
              </a:rPr>
              <a:t>流量控制与滑动窗口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Chapter 5 </a:t>
            </a:r>
            <a:r>
              <a:rPr lang="zh-CN" altLang="en-US" b="1" dirty="0"/>
              <a:t>局域网与介质访问控制</a:t>
            </a:r>
          </a:p>
        </p:txBody>
      </p:sp>
      <p:sp>
        <p:nvSpPr>
          <p:cNvPr id="14339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zh-CN" altLang="en-US" b="1" dirty="0"/>
              <a:t>局域网和广播域的概念</a:t>
            </a:r>
            <a:endParaRPr lang="en-US" altLang="zh-CN" b="1" dirty="0"/>
          </a:p>
          <a:p>
            <a:pPr>
              <a:defRPr/>
            </a:pPr>
            <a:r>
              <a:rPr lang="en-US" altLang="zh-CN" b="1" dirty="0"/>
              <a:t>IEEE 802</a:t>
            </a:r>
            <a:r>
              <a:rPr lang="zh-CN" altLang="en-US" b="1" dirty="0"/>
              <a:t>参考模型</a:t>
            </a:r>
            <a:endParaRPr lang="en-US" altLang="zh-CN" b="1" dirty="0"/>
          </a:p>
          <a:p>
            <a:pPr lvl="1">
              <a:defRPr/>
            </a:pPr>
            <a:r>
              <a:rPr lang="zh-CN" altLang="en-US" b="1" dirty="0"/>
              <a:t>各子层对应的功能</a:t>
            </a:r>
            <a:endParaRPr lang="en-US" altLang="zh-CN" b="1" dirty="0"/>
          </a:p>
          <a:p>
            <a:pPr lvl="1">
              <a:defRPr/>
            </a:pPr>
            <a:r>
              <a:rPr lang="zh-CN" altLang="en-US" b="1" dirty="0"/>
              <a:t>数据链路层划分成</a:t>
            </a:r>
            <a:r>
              <a:rPr lang="en-US" altLang="zh-CN" b="1" dirty="0"/>
              <a:t>LLC</a:t>
            </a:r>
            <a:r>
              <a:rPr lang="zh-CN" altLang="en-US" b="1" dirty="0"/>
              <a:t>和</a:t>
            </a:r>
            <a:r>
              <a:rPr lang="en-US" altLang="zh-CN" b="1" dirty="0"/>
              <a:t>MAC</a:t>
            </a:r>
            <a:r>
              <a:rPr lang="zh-CN" altLang="en-US" b="1" dirty="0"/>
              <a:t>的原因</a:t>
            </a:r>
            <a:endParaRPr lang="en-US" altLang="zh-CN" b="1" dirty="0"/>
          </a:p>
          <a:p>
            <a:pPr lvl="1">
              <a:defRPr/>
            </a:pPr>
            <a:r>
              <a:rPr lang="en-US" altLang="zh-CN" b="1" dirty="0"/>
              <a:t>LLC</a:t>
            </a:r>
            <a:r>
              <a:rPr lang="zh-CN" altLang="en-US" b="1" dirty="0"/>
              <a:t>的三种服务</a:t>
            </a:r>
            <a:endParaRPr lang="en-US" altLang="zh-CN" b="1" dirty="0"/>
          </a:p>
          <a:p>
            <a:pPr lvl="1">
              <a:defRPr/>
            </a:pPr>
            <a:r>
              <a:rPr lang="en-US" altLang="zh-CN" b="1" dirty="0"/>
              <a:t>MAC</a:t>
            </a:r>
            <a:r>
              <a:rPr lang="zh-CN" altLang="en-US" b="1" dirty="0"/>
              <a:t>子层功能</a:t>
            </a:r>
            <a:endParaRPr lang="en-US" altLang="zh-CN" b="1" dirty="0"/>
          </a:p>
          <a:p>
            <a:pPr>
              <a:defRPr/>
            </a:pPr>
            <a:r>
              <a:rPr lang="zh-CN" altLang="en-US" b="1" dirty="0"/>
              <a:t>局域网网络拓扑有哪几种？</a:t>
            </a:r>
            <a:endParaRPr lang="en-US" altLang="zh-CN" b="1" dirty="0"/>
          </a:p>
          <a:p>
            <a:pPr>
              <a:defRPr/>
            </a:pPr>
            <a:r>
              <a:rPr lang="en-US" altLang="zh-CN" b="1" dirty="0"/>
              <a:t>MAC</a:t>
            </a:r>
            <a:r>
              <a:rPr lang="zh-CN" altLang="en-US" b="1" dirty="0"/>
              <a:t>地址</a:t>
            </a:r>
            <a:endParaRPr lang="en-US" altLang="zh-CN" b="1" dirty="0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6648E519-050E-A21A-7680-CBD7A9C3BDE2}"/>
              </a:ext>
            </a:extLst>
          </p:cNvPr>
          <p:cNvSpPr txBox="1"/>
          <p:nvPr/>
        </p:nvSpPr>
        <p:spPr>
          <a:xfrm>
            <a:off x="5292080" y="5593904"/>
            <a:ext cx="3651895" cy="830997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altLang="zh-CN" sz="1600" b="1" dirty="0">
                <a:solidFill>
                  <a:sysClr val="windowText" lastClr="000000"/>
                </a:solidFill>
              </a:rPr>
              <a:t>1.</a:t>
            </a:r>
            <a:r>
              <a:rPr lang="zh-CN" altLang="en-US" sz="1600" b="1" dirty="0">
                <a:solidFill>
                  <a:sysClr val="windowText" lastClr="000000"/>
                </a:solidFill>
              </a:rPr>
              <a:t>传统局域网特征，拓扑结构</a:t>
            </a:r>
          </a:p>
          <a:p>
            <a:r>
              <a:rPr lang="en-US" altLang="zh-CN" sz="1600" b="1" dirty="0">
                <a:solidFill>
                  <a:sysClr val="windowText" lastClr="000000"/>
                </a:solidFill>
              </a:rPr>
              <a:t>2.MAC</a:t>
            </a:r>
            <a:r>
              <a:rPr lang="zh-CN" altLang="en-US" sz="1600" b="1" dirty="0">
                <a:solidFill>
                  <a:sysClr val="windowText" lastClr="000000"/>
                </a:solidFill>
              </a:rPr>
              <a:t>地址</a:t>
            </a:r>
            <a:endParaRPr lang="en-US" altLang="zh-CN" sz="1600" b="1" dirty="0">
              <a:solidFill>
                <a:sysClr val="windowText" lastClr="000000"/>
              </a:solidFill>
            </a:endParaRPr>
          </a:p>
          <a:p>
            <a:r>
              <a:rPr lang="en-US" altLang="zh-CN" sz="1600" b="1" dirty="0">
                <a:solidFill>
                  <a:sysClr val="windowText" lastClr="000000"/>
                </a:solidFill>
              </a:rPr>
              <a:t>     </a:t>
            </a:r>
            <a:r>
              <a:rPr lang="zh-CN" altLang="en-US" sz="1600" b="1" dirty="0">
                <a:solidFill>
                  <a:sysClr val="windowText" lastClr="000000"/>
                </a:solidFill>
              </a:rPr>
              <a:t>长度，与</a:t>
            </a:r>
            <a:r>
              <a:rPr lang="en-US" altLang="zh-CN" sz="1600" b="1" dirty="0">
                <a:solidFill>
                  <a:sysClr val="windowText" lastClr="000000"/>
                </a:solidFill>
              </a:rPr>
              <a:t>IP</a:t>
            </a:r>
            <a:r>
              <a:rPr lang="zh-CN" altLang="en-US" sz="1600" b="1" dirty="0">
                <a:solidFill>
                  <a:sysClr val="windowText" lastClr="000000"/>
                </a:solidFill>
              </a:rPr>
              <a:t>的区别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Chapter 5 </a:t>
            </a:r>
            <a:r>
              <a:rPr lang="zh-CN" altLang="en-US" b="1" dirty="0"/>
              <a:t>局域网与介质访问控制</a:t>
            </a:r>
          </a:p>
        </p:txBody>
      </p:sp>
      <p:sp>
        <p:nvSpPr>
          <p:cNvPr id="10243" name="内容占位符 2"/>
          <p:cNvSpPr>
            <a:spLocks noGrp="1"/>
          </p:cNvSpPr>
          <p:nvPr>
            <p:ph idx="1"/>
          </p:nvPr>
        </p:nvSpPr>
        <p:spPr>
          <a:xfrm>
            <a:off x="539552" y="2206353"/>
            <a:ext cx="7772400" cy="4651647"/>
          </a:xfrm>
        </p:spPr>
        <p:txBody>
          <a:bodyPr>
            <a:normAutofit fontScale="92500" lnSpcReduction="20000"/>
          </a:bodyPr>
          <a:lstStyle/>
          <a:p>
            <a:r>
              <a:rPr lang="en-US" altLang="zh-CN" b="1" dirty="0"/>
              <a:t>802.3</a:t>
            </a:r>
            <a:r>
              <a:rPr lang="zh-CN" altLang="en-US" b="1" dirty="0"/>
              <a:t>以太网</a:t>
            </a:r>
            <a:endParaRPr lang="en-US" altLang="zh-CN" b="1" dirty="0"/>
          </a:p>
          <a:p>
            <a:pPr lvl="1"/>
            <a:r>
              <a:rPr lang="en-US" altLang="zh-CN" b="1" dirty="0"/>
              <a:t>CSMA/CD</a:t>
            </a:r>
            <a:r>
              <a:rPr lang="zh-CN" altLang="en-US" b="1" dirty="0"/>
              <a:t>机制</a:t>
            </a:r>
            <a:endParaRPr lang="en-US" altLang="zh-CN" b="1" dirty="0"/>
          </a:p>
          <a:p>
            <a:pPr lvl="2"/>
            <a:r>
              <a:rPr lang="zh-CN" altLang="en-US" b="1" dirty="0"/>
              <a:t>什么时候不需要？</a:t>
            </a:r>
            <a:endParaRPr lang="en-US" altLang="zh-CN" b="1" dirty="0"/>
          </a:p>
          <a:p>
            <a:pPr lvl="1"/>
            <a:r>
              <a:rPr lang="zh-CN" altLang="en-US" b="1" dirty="0"/>
              <a:t>最大和最小帧长限制</a:t>
            </a:r>
            <a:endParaRPr lang="en-US" altLang="zh-CN" b="1" dirty="0"/>
          </a:p>
          <a:p>
            <a:pPr lvl="2"/>
            <a:r>
              <a:rPr lang="zh-CN" altLang="en-US" b="1" dirty="0"/>
              <a:t>最小帧长是如何计算得到的？</a:t>
            </a:r>
            <a:endParaRPr lang="en-US" altLang="zh-CN" b="1" dirty="0"/>
          </a:p>
          <a:p>
            <a:pPr>
              <a:defRPr/>
            </a:pPr>
            <a:r>
              <a:rPr lang="en-US" altLang="zh-CN" b="1" dirty="0"/>
              <a:t>802.11</a:t>
            </a:r>
            <a:r>
              <a:rPr lang="zh-CN" altLang="en-US" b="1" dirty="0"/>
              <a:t>无线局域网</a:t>
            </a:r>
            <a:endParaRPr lang="en-US" altLang="zh-CN" b="1" dirty="0"/>
          </a:p>
          <a:p>
            <a:pPr lvl="1">
              <a:defRPr/>
            </a:pPr>
            <a:r>
              <a:rPr lang="en-US" altLang="zh-CN" b="1" dirty="0"/>
              <a:t>MAC</a:t>
            </a:r>
            <a:r>
              <a:rPr lang="zh-CN" altLang="en-US" b="1" dirty="0"/>
              <a:t>子层功能</a:t>
            </a:r>
            <a:endParaRPr lang="en-US" altLang="zh-CN" b="1" dirty="0"/>
          </a:p>
          <a:p>
            <a:pPr lvl="2">
              <a:defRPr/>
            </a:pPr>
            <a:r>
              <a:rPr lang="en-US" altLang="zh-CN" b="1" dirty="0"/>
              <a:t>802.11</a:t>
            </a:r>
            <a:r>
              <a:rPr lang="zh-CN" altLang="en-US" b="1" dirty="0"/>
              <a:t>为什么是</a:t>
            </a:r>
            <a:r>
              <a:rPr lang="en-US" altLang="zh-CN" b="1" dirty="0"/>
              <a:t>CA</a:t>
            </a:r>
            <a:r>
              <a:rPr lang="zh-CN" altLang="en-US" b="1" dirty="0"/>
              <a:t>而不是</a:t>
            </a:r>
            <a:r>
              <a:rPr lang="en-US" altLang="zh-CN" b="1" dirty="0"/>
              <a:t>CD</a:t>
            </a:r>
            <a:r>
              <a:rPr lang="zh-CN" altLang="en-US" b="1" dirty="0"/>
              <a:t>？</a:t>
            </a:r>
            <a:endParaRPr lang="en-US" altLang="zh-CN" b="1" dirty="0"/>
          </a:p>
          <a:p>
            <a:pPr lvl="1">
              <a:defRPr/>
            </a:pPr>
            <a:r>
              <a:rPr lang="zh-CN" altLang="en-US" b="1" dirty="0"/>
              <a:t>基本</a:t>
            </a:r>
            <a:r>
              <a:rPr lang="en-US" altLang="zh-CN" b="1" dirty="0"/>
              <a:t>CSMA/CA</a:t>
            </a:r>
          </a:p>
          <a:p>
            <a:r>
              <a:rPr lang="zh-CN" altLang="en-US" b="1" dirty="0"/>
              <a:t>扩展局域网中的帧转发</a:t>
            </a:r>
            <a:endParaRPr lang="en-US" altLang="zh-CN" b="1" dirty="0"/>
          </a:p>
          <a:p>
            <a:pPr lvl="1"/>
            <a:r>
              <a:rPr lang="zh-CN" altLang="en-US" b="1" dirty="0"/>
              <a:t>帧转发表：如何生成</a:t>
            </a:r>
            <a:endParaRPr lang="en-US" altLang="zh-CN" b="1" dirty="0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69B6A3BC-1217-D077-C9AB-F975F9937DD8}"/>
              </a:ext>
            </a:extLst>
          </p:cNvPr>
          <p:cNvSpPr txBox="1"/>
          <p:nvPr/>
        </p:nvSpPr>
        <p:spPr>
          <a:xfrm>
            <a:off x="5929039" y="4005064"/>
            <a:ext cx="3014936" cy="2308324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altLang="zh-CN" sz="1600" b="1" dirty="0">
                <a:solidFill>
                  <a:sysClr val="windowText" lastClr="000000"/>
                </a:solidFill>
              </a:rPr>
              <a:t>3.</a:t>
            </a:r>
            <a:r>
              <a:rPr lang="zh-CN" altLang="en-US" sz="1600" b="1" dirty="0">
                <a:solidFill>
                  <a:sysClr val="windowText" lastClr="000000"/>
                </a:solidFill>
              </a:rPr>
              <a:t>以太网（共享媒体</a:t>
            </a:r>
            <a:r>
              <a:rPr lang="en-US" altLang="zh-CN" sz="1600" b="1" dirty="0">
                <a:solidFill>
                  <a:sysClr val="windowText" lastClr="000000"/>
                </a:solidFill>
              </a:rPr>
              <a:t>/CSMA/CD</a:t>
            </a:r>
            <a:r>
              <a:rPr lang="zh-CN" altLang="en-US" sz="1600" b="1" dirty="0">
                <a:solidFill>
                  <a:sysClr val="windowText" lastClr="000000"/>
                </a:solidFill>
              </a:rPr>
              <a:t>，交换型）、最大帧长、最小帧长、设置帧长的理由</a:t>
            </a:r>
          </a:p>
          <a:p>
            <a:r>
              <a:rPr lang="en-US" altLang="zh-CN" sz="1600" b="1" dirty="0">
                <a:solidFill>
                  <a:sysClr val="windowText" lastClr="000000"/>
                </a:solidFill>
              </a:rPr>
              <a:t>4.</a:t>
            </a:r>
            <a:r>
              <a:rPr lang="zh-CN" altLang="en-US" sz="1600" b="1" dirty="0">
                <a:solidFill>
                  <a:sysClr val="windowText" lastClr="000000"/>
                </a:solidFill>
              </a:rPr>
              <a:t>无线</a:t>
            </a:r>
            <a:r>
              <a:rPr lang="en-US" altLang="zh-CN" sz="1600" b="1" dirty="0">
                <a:solidFill>
                  <a:sysClr val="windowText" lastClr="000000"/>
                </a:solidFill>
              </a:rPr>
              <a:t>LAN</a:t>
            </a:r>
            <a:r>
              <a:rPr lang="zh-CN" altLang="en-US" sz="1600" b="1" dirty="0">
                <a:solidFill>
                  <a:sysClr val="windowText" lastClr="000000"/>
                </a:solidFill>
              </a:rPr>
              <a:t>基本概念（隐藏</a:t>
            </a:r>
            <a:r>
              <a:rPr lang="en-US" altLang="zh-CN" sz="1600" b="1" dirty="0">
                <a:solidFill>
                  <a:sysClr val="windowText" lastClr="000000"/>
                </a:solidFill>
              </a:rPr>
              <a:t>/</a:t>
            </a:r>
            <a:r>
              <a:rPr lang="zh-CN" altLang="en-US" sz="1600" b="1" dirty="0">
                <a:solidFill>
                  <a:sysClr val="windowText" lastClr="000000"/>
                </a:solidFill>
              </a:rPr>
              <a:t>暴露终端问题，</a:t>
            </a:r>
            <a:r>
              <a:rPr lang="en-US" altLang="zh-CN" sz="1600" b="1" dirty="0">
                <a:solidFill>
                  <a:sysClr val="windowText" lastClr="000000"/>
                </a:solidFill>
              </a:rPr>
              <a:t>CSMA/CA</a:t>
            </a:r>
            <a:r>
              <a:rPr lang="zh-CN" altLang="en-US" sz="1600" b="1" dirty="0">
                <a:solidFill>
                  <a:sysClr val="windowText" lastClr="000000"/>
                </a:solidFill>
              </a:rPr>
              <a:t>），</a:t>
            </a:r>
            <a:r>
              <a:rPr lang="en-US" altLang="zh-CN" sz="1600" b="1" dirty="0">
                <a:solidFill>
                  <a:sysClr val="windowText" lastClr="000000"/>
                </a:solidFill>
              </a:rPr>
              <a:t>802.11</a:t>
            </a:r>
            <a:r>
              <a:rPr lang="zh-CN" altLang="en-US" sz="1600" b="1" dirty="0">
                <a:solidFill>
                  <a:sysClr val="windowText" lastClr="000000"/>
                </a:solidFill>
              </a:rPr>
              <a:t>规范（</a:t>
            </a:r>
            <a:r>
              <a:rPr lang="en-US" altLang="zh-CN" sz="1600" b="1" dirty="0">
                <a:solidFill>
                  <a:sysClr val="windowText" lastClr="000000"/>
                </a:solidFill>
              </a:rPr>
              <a:t>DCF/PCF</a:t>
            </a:r>
            <a:r>
              <a:rPr lang="zh-CN" altLang="en-US" sz="1600" b="1" dirty="0">
                <a:solidFill>
                  <a:sysClr val="windowText" lastClr="000000"/>
                </a:solidFill>
              </a:rPr>
              <a:t>，间隔，地址）</a:t>
            </a:r>
          </a:p>
          <a:p>
            <a:r>
              <a:rPr lang="en-US" altLang="zh-CN" sz="1600" b="1" dirty="0">
                <a:solidFill>
                  <a:sysClr val="windowText" lastClr="000000"/>
                </a:solidFill>
              </a:rPr>
              <a:t>5.</a:t>
            </a:r>
            <a:r>
              <a:rPr lang="zh-CN" altLang="en-US" sz="1600" b="1" dirty="0">
                <a:solidFill>
                  <a:sysClr val="windowText" lastClr="000000"/>
                </a:solidFill>
              </a:rPr>
              <a:t>网桥、交换机工作原理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Chapter 6 </a:t>
            </a:r>
            <a:r>
              <a:rPr lang="zh-CN" altLang="en-US" b="1" dirty="0"/>
              <a:t>网络层</a:t>
            </a:r>
          </a:p>
        </p:txBody>
      </p:sp>
      <p:sp>
        <p:nvSpPr>
          <p:cNvPr id="17411" name="内容占位符 2"/>
          <p:cNvSpPr>
            <a:spLocks noGrp="1"/>
          </p:cNvSpPr>
          <p:nvPr>
            <p:ph idx="1"/>
          </p:nvPr>
        </p:nvSpPr>
        <p:spPr>
          <a:xfrm>
            <a:off x="1182688" y="2017713"/>
            <a:ext cx="7772400" cy="4363616"/>
          </a:xfrm>
        </p:spPr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zh-CN" altLang="en-US" b="1" dirty="0"/>
              <a:t>网络层主要功能</a:t>
            </a:r>
            <a:endParaRPr lang="en-US" altLang="zh-CN" b="1" dirty="0"/>
          </a:p>
          <a:p>
            <a:pPr>
              <a:defRPr/>
            </a:pPr>
            <a:r>
              <a:rPr lang="zh-CN" altLang="en-US" b="1" dirty="0"/>
              <a:t>数据报网络和虚电路网络</a:t>
            </a:r>
            <a:endParaRPr lang="en-US" altLang="zh-CN" b="1" dirty="0"/>
          </a:p>
          <a:p>
            <a:pPr>
              <a:defRPr/>
            </a:pPr>
            <a:r>
              <a:rPr lang="zh-CN" altLang="en-US" b="1" dirty="0"/>
              <a:t>路由和转发的概念</a:t>
            </a:r>
            <a:endParaRPr lang="en-US" altLang="zh-CN" b="1" dirty="0"/>
          </a:p>
          <a:p>
            <a:pPr>
              <a:defRPr/>
            </a:pPr>
            <a:r>
              <a:rPr lang="zh-CN" altLang="en-US" b="1" dirty="0"/>
              <a:t>路由算法过程</a:t>
            </a:r>
            <a:endParaRPr lang="en-US" altLang="zh-CN" b="1" dirty="0"/>
          </a:p>
          <a:p>
            <a:pPr lvl="1">
              <a:defRPr/>
            </a:pPr>
            <a:r>
              <a:rPr lang="zh-CN" altLang="en-US" b="1" dirty="0"/>
              <a:t>距离矢量算法</a:t>
            </a:r>
            <a:endParaRPr lang="en-US" altLang="zh-CN" b="1" dirty="0"/>
          </a:p>
          <a:p>
            <a:pPr lvl="1">
              <a:defRPr/>
            </a:pPr>
            <a:r>
              <a:rPr lang="zh-CN" altLang="en-US" b="1" dirty="0"/>
              <a:t>链路状态算法</a:t>
            </a:r>
            <a:endParaRPr lang="en-US" altLang="zh-CN" b="1" dirty="0"/>
          </a:p>
          <a:p>
            <a:pPr>
              <a:defRPr/>
            </a:pPr>
            <a:r>
              <a:rPr lang="zh-CN" altLang="en-US" b="1" dirty="0"/>
              <a:t>拥塞控制</a:t>
            </a:r>
            <a:endParaRPr lang="en-US" altLang="zh-CN" b="1" dirty="0"/>
          </a:p>
          <a:p>
            <a:pPr lvl="1">
              <a:defRPr/>
            </a:pPr>
            <a:r>
              <a:rPr lang="zh-CN" altLang="en-US" b="1" dirty="0"/>
              <a:t>拥塞控制与流量控制的区别</a:t>
            </a:r>
          </a:p>
          <a:p>
            <a:pPr lvl="1">
              <a:defRPr/>
            </a:pPr>
            <a:r>
              <a:rPr lang="zh-CN" altLang="en-US" b="1" dirty="0"/>
              <a:t>网络拥塞导致的原因</a:t>
            </a:r>
            <a:endParaRPr lang="en-US" altLang="zh-CN" b="1" dirty="0"/>
          </a:p>
          <a:p>
            <a:pPr lvl="1">
              <a:defRPr/>
            </a:pPr>
            <a:r>
              <a:rPr lang="zh-CN" altLang="en-US" b="1" dirty="0"/>
              <a:t>漏桶和令牌桶：计算</a:t>
            </a:r>
            <a:endParaRPr lang="zh-CN" altLang="en-US" dirty="0"/>
          </a:p>
          <a:p>
            <a:r>
              <a:rPr lang="zh-CN" altLang="en-US" dirty="0"/>
              <a:t>网络互连</a:t>
            </a:r>
          </a:p>
          <a:p>
            <a:pPr lvl="1"/>
            <a:r>
              <a:rPr lang="zh-CN" altLang="en-US" dirty="0"/>
              <a:t>互联设备：交换机、路由器</a:t>
            </a:r>
          </a:p>
          <a:p>
            <a:pPr lvl="1">
              <a:defRPr/>
            </a:pPr>
            <a:endParaRPr lang="en-US" altLang="zh-CN" b="1" dirty="0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94382C3F-B0F5-9EA6-48C2-C9116BBD3B87}"/>
              </a:ext>
            </a:extLst>
          </p:cNvPr>
          <p:cNvSpPr txBox="1"/>
          <p:nvPr/>
        </p:nvSpPr>
        <p:spPr>
          <a:xfrm>
            <a:off x="5451813" y="2420888"/>
            <a:ext cx="3503275" cy="4031873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altLang="zh-CN" sz="1600" b="1" dirty="0">
                <a:solidFill>
                  <a:sysClr val="windowText" lastClr="000000"/>
                </a:solidFill>
              </a:rPr>
              <a:t>1.</a:t>
            </a:r>
            <a:r>
              <a:rPr lang="zh-CN" altLang="en-US" sz="1600" b="1" dirty="0">
                <a:solidFill>
                  <a:sysClr val="windowText" lastClr="000000"/>
                </a:solidFill>
              </a:rPr>
              <a:t>网络层向传输层提供的基本服务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zh-CN" altLang="en-US" sz="1600" b="1" dirty="0">
                <a:solidFill>
                  <a:sysClr val="windowText" lastClr="000000"/>
                </a:solidFill>
              </a:rPr>
              <a:t>虚电路（面向连接）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zh-CN" altLang="en-US" sz="1600" b="1" dirty="0">
                <a:solidFill>
                  <a:sysClr val="windowText" lastClr="000000"/>
                </a:solidFill>
              </a:rPr>
              <a:t>数据报（无连接）</a:t>
            </a:r>
          </a:p>
          <a:p>
            <a:r>
              <a:rPr lang="en-US" altLang="zh-CN" sz="1600" b="1" dirty="0">
                <a:solidFill>
                  <a:sysClr val="windowText" lastClr="000000"/>
                </a:solidFill>
              </a:rPr>
              <a:t>2.</a:t>
            </a:r>
            <a:r>
              <a:rPr lang="zh-CN" altLang="en-US" sz="1600" b="1" dirty="0">
                <a:solidFill>
                  <a:sysClr val="windowText" lastClr="000000"/>
                </a:solidFill>
              </a:rPr>
              <a:t>路由算法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zh-CN" altLang="en-US" sz="1600" b="1" dirty="0">
                <a:solidFill>
                  <a:sysClr val="windowText" lastClr="000000"/>
                </a:solidFill>
              </a:rPr>
              <a:t>静态路由、动态路由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zh-CN" altLang="en-US" sz="1600" b="1" dirty="0">
                <a:solidFill>
                  <a:sysClr val="windowText" lastClr="000000"/>
                </a:solidFill>
              </a:rPr>
              <a:t>链路状态、距离矢量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zh-CN" altLang="en-US" sz="1600" b="1" dirty="0">
                <a:solidFill>
                  <a:sysClr val="windowText" lastClr="000000"/>
                </a:solidFill>
              </a:rPr>
              <a:t>层次化路由（又称分层路由）</a:t>
            </a:r>
          </a:p>
          <a:p>
            <a:r>
              <a:rPr lang="en-US" altLang="zh-CN" sz="1600" b="1" dirty="0">
                <a:solidFill>
                  <a:sysClr val="windowText" lastClr="000000"/>
                </a:solidFill>
              </a:rPr>
              <a:t>3.</a:t>
            </a:r>
            <a:r>
              <a:rPr lang="zh-CN" altLang="en-US" sz="1600" b="1" dirty="0">
                <a:solidFill>
                  <a:sysClr val="windowText" lastClr="000000"/>
                </a:solidFill>
              </a:rPr>
              <a:t>拥塞控制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zh-CN" altLang="en-US" sz="1600" b="1" dirty="0">
                <a:solidFill>
                  <a:sysClr val="windowText" lastClr="000000"/>
                </a:solidFill>
              </a:rPr>
              <a:t>拥塞控制和流量控制的区别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zh-CN" altLang="en-US" sz="1600" b="1" dirty="0">
                <a:solidFill>
                  <a:sysClr val="windowText" lastClr="000000"/>
                </a:solidFill>
              </a:rPr>
              <a:t>漏桶、令牌桶</a:t>
            </a:r>
          </a:p>
          <a:p>
            <a:r>
              <a:rPr lang="en-US" altLang="zh-CN" sz="1600" b="1" dirty="0">
                <a:solidFill>
                  <a:sysClr val="windowText" lastClr="000000"/>
                </a:solidFill>
              </a:rPr>
              <a:t>4.</a:t>
            </a:r>
            <a:r>
              <a:rPr lang="zh-CN" altLang="en-US" sz="1600" b="1" dirty="0">
                <a:solidFill>
                  <a:sysClr val="windowText" lastClr="000000"/>
                </a:solidFill>
              </a:rPr>
              <a:t>互连设备、作用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zh-CN" altLang="en-US" sz="1600" b="1" dirty="0">
                <a:solidFill>
                  <a:sysClr val="windowText" lastClr="000000"/>
                </a:solidFill>
              </a:rPr>
              <a:t>从物理层到应用层都有有哪些经典的互连设备，它们的转发机制？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zh-CN" altLang="en-US" sz="1600" b="1" dirty="0">
                <a:solidFill>
                  <a:sysClr val="windowText" lastClr="000000"/>
                </a:solidFill>
              </a:rPr>
              <a:t>哪些设备能隔离碰撞域、广播域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9388</TotalTime>
  <Words>1358</Words>
  <Application>Microsoft Office PowerPoint</Application>
  <PresentationFormat>全屏显示(4:3)</PresentationFormat>
  <Paragraphs>234</Paragraphs>
  <Slides>17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3" baseType="lpstr">
      <vt:lpstr>宋体</vt:lpstr>
      <vt:lpstr>Arial</vt:lpstr>
      <vt:lpstr>Comic Sans MS</vt:lpstr>
      <vt:lpstr>Tahoma</vt:lpstr>
      <vt:lpstr>Wingdings</vt:lpstr>
      <vt:lpstr>Blends</vt:lpstr>
      <vt:lpstr>计算机网络复习提纲</vt:lpstr>
      <vt:lpstr>课程内容</vt:lpstr>
      <vt:lpstr>Chapter 1 概述</vt:lpstr>
      <vt:lpstr>Chapter 2 网络的体系结构与参考模型</vt:lpstr>
      <vt:lpstr>Chapter 3 物理层</vt:lpstr>
      <vt:lpstr>Chapter 4 数据链路层</vt:lpstr>
      <vt:lpstr>Chapter 5 局域网与介质访问控制</vt:lpstr>
      <vt:lpstr>Chapter 5 局域网与介质访问控制</vt:lpstr>
      <vt:lpstr>Chapter 6 网络层</vt:lpstr>
      <vt:lpstr>Chapter 7 Internet Protocol</vt:lpstr>
      <vt:lpstr>Chapter 7 Internet Protocol</vt:lpstr>
      <vt:lpstr>Chapter 7 Internet Protocol</vt:lpstr>
      <vt:lpstr>Chapter 8 传输层</vt:lpstr>
      <vt:lpstr>Chapter 9 应用层</vt:lpstr>
      <vt:lpstr>Chapter 10 网络安全 </vt:lpstr>
      <vt:lpstr>考试安排</vt:lpstr>
      <vt:lpstr>谢谢大家对课程的支持！</vt:lpstr>
    </vt:vector>
  </TitlesOfParts>
  <Company>infonet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计算机通信网 Computer Networks</dc:title>
  <dc:creator>everyone</dc:creator>
  <cp:lastModifiedBy>江萍 韩</cp:lastModifiedBy>
  <cp:revision>577</cp:revision>
  <dcterms:created xsi:type="dcterms:W3CDTF">2002-11-06T00:36:54Z</dcterms:created>
  <dcterms:modified xsi:type="dcterms:W3CDTF">2025-12-15T03:36:26Z</dcterms:modified>
</cp:coreProperties>
</file>