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9"/>
  </p:notesMasterIdLst>
  <p:handoutMasterIdLst>
    <p:handoutMasterId r:id="rId70"/>
  </p:handoutMasterIdLst>
  <p:sldIdLst>
    <p:sldId id="360" r:id="rId2"/>
    <p:sldId id="259" r:id="rId3"/>
    <p:sldId id="468" r:id="rId4"/>
    <p:sldId id="390" r:id="rId5"/>
    <p:sldId id="455" r:id="rId6"/>
    <p:sldId id="452" r:id="rId7"/>
    <p:sldId id="453" r:id="rId8"/>
    <p:sldId id="417" r:id="rId9"/>
    <p:sldId id="418" r:id="rId10"/>
    <p:sldId id="420" r:id="rId11"/>
    <p:sldId id="467" r:id="rId12"/>
    <p:sldId id="421" r:id="rId13"/>
    <p:sldId id="422" r:id="rId14"/>
    <p:sldId id="423" r:id="rId15"/>
    <p:sldId id="456" r:id="rId16"/>
    <p:sldId id="424" r:id="rId17"/>
    <p:sldId id="425" r:id="rId18"/>
    <p:sldId id="427" r:id="rId19"/>
    <p:sldId id="457" r:id="rId20"/>
    <p:sldId id="429" r:id="rId21"/>
    <p:sldId id="428" r:id="rId22"/>
    <p:sldId id="431" r:id="rId23"/>
    <p:sldId id="430" r:id="rId24"/>
    <p:sldId id="391" r:id="rId25"/>
    <p:sldId id="394" r:id="rId26"/>
    <p:sldId id="395" r:id="rId27"/>
    <p:sldId id="396" r:id="rId28"/>
    <p:sldId id="397" r:id="rId29"/>
    <p:sldId id="398" r:id="rId30"/>
    <p:sldId id="469" r:id="rId31"/>
    <p:sldId id="470" r:id="rId32"/>
    <p:sldId id="471" r:id="rId33"/>
    <p:sldId id="472" r:id="rId34"/>
    <p:sldId id="473" r:id="rId35"/>
    <p:sldId id="475" r:id="rId36"/>
    <p:sldId id="400" r:id="rId37"/>
    <p:sldId id="401" r:id="rId38"/>
    <p:sldId id="402" r:id="rId39"/>
    <p:sldId id="403" r:id="rId40"/>
    <p:sldId id="460" r:id="rId41"/>
    <p:sldId id="404" r:id="rId42"/>
    <p:sldId id="461" r:id="rId43"/>
    <p:sldId id="405" r:id="rId44"/>
    <p:sldId id="406" r:id="rId45"/>
    <p:sldId id="476" r:id="rId46"/>
    <p:sldId id="477" r:id="rId47"/>
    <p:sldId id="478" r:id="rId48"/>
    <p:sldId id="479" r:id="rId49"/>
    <p:sldId id="480" r:id="rId50"/>
    <p:sldId id="392" r:id="rId51"/>
    <p:sldId id="329" r:id="rId52"/>
    <p:sldId id="366" r:id="rId53"/>
    <p:sldId id="367" r:id="rId54"/>
    <p:sldId id="379" r:id="rId55"/>
    <p:sldId id="380" r:id="rId56"/>
    <p:sldId id="381" r:id="rId57"/>
    <p:sldId id="382" r:id="rId58"/>
    <p:sldId id="383" r:id="rId59"/>
    <p:sldId id="384" r:id="rId60"/>
    <p:sldId id="386" r:id="rId61"/>
    <p:sldId id="376" r:id="rId62"/>
    <p:sldId id="378" r:id="rId63"/>
    <p:sldId id="377" r:id="rId64"/>
    <p:sldId id="388" r:id="rId65"/>
    <p:sldId id="340" r:id="rId66"/>
    <p:sldId id="387" r:id="rId67"/>
    <p:sldId id="389" r:id="rId68"/>
  </p:sldIdLst>
  <p:sldSz cx="9144000" cy="6858000" type="screen4x3"/>
  <p:notesSz cx="6648450" cy="9782175"/>
  <p:defaultTextStyle>
    <a:defPPr>
      <a:defRPr lang="zh-CN"/>
    </a:defPPr>
    <a:lvl1pPr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CF6AA"/>
    <a:srgbClr val="E2F26A"/>
    <a:srgbClr val="D9B083"/>
    <a:srgbClr val="E7CDB1"/>
    <a:srgbClr val="3C4404"/>
    <a:srgbClr val="393F0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2680" autoAdjust="0"/>
  </p:normalViewPr>
  <p:slideViewPr>
    <p:cSldViewPr>
      <p:cViewPr varScale="1">
        <p:scale>
          <a:sx n="62" d="100"/>
          <a:sy n="62" d="100"/>
        </p:scale>
        <p:origin x="1994"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86019"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86020"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86021"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03BC4AB-8735-4393-A59F-883095BF3839}" type="slidenum">
              <a:rPr lang="en-US" altLang="zh-CN"/>
              <a:pPr/>
              <a:t>‹#›</a:t>
            </a:fld>
            <a:endParaRPr lang="en-US" altLang="zh-CN"/>
          </a:p>
        </p:txBody>
      </p:sp>
    </p:spTree>
    <p:extLst>
      <p:ext uri="{BB962C8B-B14F-4D97-AF65-F5344CB8AC3E}">
        <p14:creationId xmlns:p14="http://schemas.microsoft.com/office/powerpoint/2010/main" val="173229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66563"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80900"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665163" y="4646613"/>
            <a:ext cx="5318125"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6566" name="Rectangle 6"/>
          <p:cNvSpPr>
            <a:spLocks noGrp="1" noChangeArrowheads="1"/>
          </p:cNvSpPr>
          <p:nvPr>
            <p:ph type="ftr" sz="quarter" idx="4"/>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66567" name="Rectangle 7"/>
          <p:cNvSpPr>
            <a:spLocks noGrp="1" noChangeArrowheads="1"/>
          </p:cNvSpPr>
          <p:nvPr>
            <p:ph type="sldNum" sz="quarter" idx="5"/>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BE037DD-3908-418F-A758-0F6F83498632}" type="slidenum">
              <a:rPr lang="en-US" altLang="zh-CN"/>
              <a:pPr/>
              <a:t>‹#›</a:t>
            </a:fld>
            <a:endParaRPr lang="en-US" altLang="zh-CN"/>
          </a:p>
        </p:txBody>
      </p:sp>
    </p:spTree>
    <p:extLst>
      <p:ext uri="{BB962C8B-B14F-4D97-AF65-F5344CB8AC3E}">
        <p14:creationId xmlns:p14="http://schemas.microsoft.com/office/powerpoint/2010/main" val="4122109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87791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87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2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8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13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68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685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3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747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018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1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Tree>
    <p:extLst>
      <p:ext uri="{BB962C8B-B14F-4D97-AF65-F5344CB8AC3E}">
        <p14:creationId xmlns:p14="http://schemas.microsoft.com/office/powerpoint/2010/main" val="3909581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86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5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a:ln/>
        </p:spPr>
      </p:sp>
      <p:sp>
        <p:nvSpPr>
          <p:cNvPr id="890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89092" name="灯片编号占位符 3"/>
          <p:cNvSpPr txBox="1">
            <a:spLocks noGrp="1"/>
          </p:cNvSpPr>
          <p:nvPr/>
        </p:nvSpPr>
        <p:spPr bwMode="auto">
          <a:xfrm>
            <a:off x="3765550" y="9291638"/>
            <a:ext cx="2881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r" eaLnBrk="1" hangingPunct="1"/>
            <a:fld id="{F9774C71-BFF8-4065-9E6B-4DCEF26FBD4E}" type="slidenum">
              <a:rPr lang="en-US" altLang="zh-CN" sz="1200">
                <a:latin typeface="Arial" panose="020B0604020202020204" pitchFamily="34" charset="0"/>
              </a:rPr>
              <a:pPr algn="r" eaLnBrk="1" hangingPunct="1"/>
              <a:t>44</a:t>
            </a:fld>
            <a:endParaRPr lang="en-US" altLang="zh-CN" sz="1200">
              <a:latin typeface="Arial" panose="020B0604020202020204" pitchFamily="34" charset="0"/>
            </a:endParaRPr>
          </a:p>
        </p:txBody>
      </p:sp>
    </p:spTree>
    <p:extLst>
      <p:ext uri="{BB962C8B-B14F-4D97-AF65-F5344CB8AC3E}">
        <p14:creationId xmlns:p14="http://schemas.microsoft.com/office/powerpoint/2010/main" val="51316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Dynamic Adaptive Streaming over HTTP (DASH)</a:t>
            </a:r>
            <a:r>
              <a:rPr lang="zh-CN" altLang="zh-CN" sz="1200" kern="1200" dirty="0" smtClean="0">
                <a:solidFill>
                  <a:schemeClr val="tx1"/>
                </a:solidFill>
                <a:effectLst/>
                <a:latin typeface="Arial" charset="0"/>
                <a:ea typeface="宋体" pitchFamily="2" charset="-122"/>
                <a:cs typeface="+mn-cs"/>
              </a:rPr>
              <a:t>，也被称为</a:t>
            </a:r>
            <a:r>
              <a:rPr lang="en-US" altLang="zh-CN" sz="1200" kern="1200" dirty="0" smtClean="0">
                <a:solidFill>
                  <a:schemeClr val="tx1"/>
                </a:solidFill>
                <a:effectLst/>
                <a:latin typeface="Arial" charset="0"/>
                <a:ea typeface="宋体" pitchFamily="2" charset="-122"/>
                <a:cs typeface="+mn-cs"/>
              </a:rPr>
              <a:t>MPEG-DASH</a:t>
            </a:r>
            <a:r>
              <a:rPr lang="zh-CN" altLang="zh-CN" sz="1200" kern="1200" dirty="0" smtClean="0">
                <a:solidFill>
                  <a:schemeClr val="tx1"/>
                </a:solidFill>
                <a:effectLst/>
                <a:latin typeface="Arial" charset="0"/>
                <a:ea typeface="宋体" pitchFamily="2" charset="-122"/>
                <a:cs typeface="+mn-cs"/>
              </a:rPr>
              <a:t>，是一种基于传统</a:t>
            </a:r>
            <a:r>
              <a:rPr lang="en-US" altLang="zh-CN" sz="1200" kern="1200" dirty="0" smtClean="0">
                <a:solidFill>
                  <a:schemeClr val="tx1"/>
                </a:solidFill>
                <a:effectLst/>
                <a:latin typeface="Arial" charset="0"/>
                <a:ea typeface="宋体" pitchFamily="2" charset="-122"/>
                <a:cs typeface="+mn-cs"/>
              </a:rPr>
              <a:t>Web</a:t>
            </a:r>
            <a:r>
              <a:rPr lang="zh-CN" altLang="zh-CN" sz="1200" kern="1200" dirty="0" smtClean="0">
                <a:solidFill>
                  <a:schemeClr val="tx1"/>
                </a:solidFill>
                <a:effectLst/>
                <a:latin typeface="Arial" charset="0"/>
                <a:ea typeface="宋体" pitchFamily="2" charset="-122"/>
                <a:cs typeface="+mn-cs"/>
              </a:rPr>
              <a:t>服务器的速率自适应流媒体传输标准，由</a:t>
            </a:r>
            <a:r>
              <a:rPr lang="en-US" altLang="zh-CN" sz="1200" kern="1200" dirty="0" smtClean="0">
                <a:solidFill>
                  <a:schemeClr val="tx1"/>
                </a:solidFill>
                <a:effectLst/>
                <a:latin typeface="Arial" charset="0"/>
                <a:ea typeface="宋体" pitchFamily="2" charset="-122"/>
                <a:cs typeface="+mn-cs"/>
              </a:rPr>
              <a:t>MPEG</a:t>
            </a:r>
            <a:r>
              <a:rPr lang="zh-CN" altLang="zh-CN" sz="1200" kern="1200" dirty="0" smtClean="0">
                <a:solidFill>
                  <a:schemeClr val="tx1"/>
                </a:solidFill>
                <a:effectLst/>
                <a:latin typeface="Arial" charset="0"/>
                <a:ea typeface="宋体" pitchFamily="2" charset="-122"/>
                <a:cs typeface="+mn-cs"/>
              </a:rPr>
              <a:t>标准化，主要基于</a:t>
            </a:r>
            <a:r>
              <a:rPr lang="en-US" altLang="zh-CN" sz="1200" kern="1200" dirty="0" smtClean="0">
                <a:solidFill>
                  <a:schemeClr val="tx1"/>
                </a:solidFill>
                <a:effectLst/>
                <a:latin typeface="Arial" charset="0"/>
                <a:ea typeface="宋体" pitchFamily="2" charset="-122"/>
                <a:cs typeface="+mn-cs"/>
              </a:rPr>
              <a:t>3GPP</a:t>
            </a:r>
            <a:r>
              <a:rPr lang="zh-CN" altLang="zh-CN" sz="1200" kern="1200" dirty="0" smtClean="0">
                <a:solidFill>
                  <a:schemeClr val="tx1"/>
                </a:solidFill>
                <a:effectLst/>
                <a:latin typeface="Arial" charset="0"/>
                <a:ea typeface="宋体" pitchFamily="2" charset="-122"/>
                <a:cs typeface="+mn-cs"/>
              </a:rPr>
              <a:t>提出的</a:t>
            </a:r>
            <a:r>
              <a:rPr lang="en-US" altLang="zh-CN" sz="1200" kern="1200" dirty="0" smtClean="0">
                <a:solidFill>
                  <a:schemeClr val="tx1"/>
                </a:solidFill>
                <a:effectLst/>
                <a:latin typeface="Arial" charset="0"/>
                <a:ea typeface="宋体" pitchFamily="2" charset="-122"/>
                <a:cs typeface="+mn-cs"/>
              </a:rPr>
              <a:t>Adaptive HTTP Streaming (AHS)</a:t>
            </a:r>
            <a:r>
              <a:rPr lang="zh-CN" altLang="zh-CN" sz="1200" kern="1200" dirty="0" smtClean="0">
                <a:solidFill>
                  <a:schemeClr val="tx1"/>
                </a:solidFill>
                <a:effectLst/>
                <a:latin typeface="Arial" charset="0"/>
                <a:ea typeface="宋体" pitchFamily="2" charset="-122"/>
                <a:cs typeface="+mn-cs"/>
              </a:rPr>
              <a:t>，同时融合了</a:t>
            </a:r>
            <a:r>
              <a:rPr lang="en-US" altLang="zh-CN" sz="1200" kern="1200" dirty="0" smtClean="0">
                <a:solidFill>
                  <a:schemeClr val="tx1"/>
                </a:solidFill>
                <a:effectLst/>
                <a:latin typeface="Arial" charset="0"/>
                <a:ea typeface="宋体" pitchFamily="2" charset="-122"/>
                <a:cs typeface="+mn-cs"/>
              </a:rPr>
              <a:t>Open IPTV Forum (OIPF)</a:t>
            </a:r>
            <a:r>
              <a:rPr lang="zh-CN" altLang="zh-CN" sz="1200" kern="1200" dirty="0" smtClean="0">
                <a:solidFill>
                  <a:schemeClr val="tx1"/>
                </a:solidFill>
                <a:effectLst/>
                <a:latin typeface="Arial" charset="0"/>
                <a:ea typeface="宋体" pitchFamily="2" charset="-122"/>
                <a:cs typeface="+mn-cs"/>
              </a:rPr>
              <a:t>提出的</a:t>
            </a:r>
            <a:r>
              <a:rPr lang="en-US" altLang="zh-CN" sz="1200" kern="1200" dirty="0" smtClean="0">
                <a:solidFill>
                  <a:schemeClr val="tx1"/>
                </a:solidFill>
                <a:effectLst/>
                <a:latin typeface="Arial" charset="0"/>
                <a:ea typeface="宋体" pitchFamily="2" charset="-122"/>
                <a:cs typeface="+mn-cs"/>
              </a:rPr>
              <a:t>HTTP Adaptive Streaming (HAS)</a:t>
            </a:r>
            <a:r>
              <a:rPr lang="zh-CN" altLang="zh-CN" sz="1200" kern="1200" dirty="0" smtClean="0">
                <a:solidFill>
                  <a:schemeClr val="tx1"/>
                </a:solidFill>
                <a:effectLst/>
                <a:latin typeface="Arial" charset="0"/>
                <a:ea typeface="宋体" pitchFamily="2" charset="-122"/>
                <a:cs typeface="+mn-cs"/>
              </a:rPr>
              <a:t>，但</a:t>
            </a:r>
            <a:r>
              <a:rPr lang="en-US" altLang="zh-CN" sz="1200" kern="1200" dirty="0" smtClean="0">
                <a:solidFill>
                  <a:schemeClr val="tx1"/>
                </a:solidFill>
                <a:effectLst/>
                <a:latin typeface="Arial" charset="0"/>
                <a:ea typeface="宋体" pitchFamily="2" charset="-122"/>
                <a:cs typeface="+mn-cs"/>
              </a:rPr>
              <a:t>HAS</a:t>
            </a:r>
            <a:r>
              <a:rPr lang="zh-CN" altLang="zh-CN" sz="1200" kern="1200" dirty="0" smtClean="0">
                <a:solidFill>
                  <a:schemeClr val="tx1"/>
                </a:solidFill>
                <a:effectLst/>
                <a:latin typeface="Arial" charset="0"/>
                <a:ea typeface="宋体" pitchFamily="2" charset="-122"/>
                <a:cs typeface="+mn-cs"/>
              </a:rPr>
              <a:t>实际上是对</a:t>
            </a:r>
            <a:r>
              <a:rPr lang="en-US" altLang="zh-CN" sz="1200" kern="1200" dirty="0" smtClean="0">
                <a:solidFill>
                  <a:schemeClr val="tx1"/>
                </a:solidFill>
                <a:effectLst/>
                <a:latin typeface="Arial" charset="0"/>
                <a:ea typeface="宋体" pitchFamily="2" charset="-122"/>
                <a:cs typeface="+mn-cs"/>
              </a:rPr>
              <a:t>AHS</a:t>
            </a:r>
            <a:r>
              <a:rPr lang="zh-CN" altLang="zh-CN" sz="1200" kern="1200" dirty="0" smtClean="0">
                <a:solidFill>
                  <a:schemeClr val="tx1"/>
                </a:solidFill>
                <a:effectLst/>
                <a:latin typeface="Arial" charset="0"/>
                <a:ea typeface="宋体" pitchFamily="2" charset="-122"/>
                <a:cs typeface="+mn-cs"/>
              </a:rPr>
              <a:t>的扩展。在</a:t>
            </a:r>
            <a:r>
              <a:rPr lang="en-US" altLang="zh-CN" sz="1200" kern="1200" dirty="0" smtClean="0">
                <a:solidFill>
                  <a:schemeClr val="tx1"/>
                </a:solidFill>
                <a:effectLst/>
                <a:latin typeface="Arial" charset="0"/>
                <a:ea typeface="宋体" pitchFamily="2" charset="-122"/>
                <a:cs typeface="+mn-cs"/>
              </a:rPr>
              <a:t>DASH</a:t>
            </a:r>
            <a:r>
              <a:rPr lang="zh-CN" altLang="zh-CN" sz="1200" kern="1200" dirty="0" smtClean="0">
                <a:solidFill>
                  <a:schemeClr val="tx1"/>
                </a:solidFill>
                <a:effectLst/>
                <a:latin typeface="Arial" charset="0"/>
                <a:ea typeface="宋体" pitchFamily="2" charset="-122"/>
                <a:cs typeface="+mn-cs"/>
              </a:rPr>
              <a:t>之前，一些公司也提出了基于</a:t>
            </a:r>
            <a:r>
              <a:rPr lang="en-US" altLang="zh-CN" sz="1200" kern="1200" dirty="0" smtClean="0">
                <a:solidFill>
                  <a:schemeClr val="tx1"/>
                </a:solidFill>
                <a:effectLst/>
                <a:latin typeface="Arial" charset="0"/>
                <a:ea typeface="宋体" pitchFamily="2" charset="-122"/>
                <a:cs typeface="+mn-cs"/>
              </a:rPr>
              <a:t>HTTP</a:t>
            </a:r>
            <a:r>
              <a:rPr lang="zh-CN" altLang="zh-CN" sz="1200" kern="1200" dirty="0" smtClean="0">
                <a:solidFill>
                  <a:schemeClr val="tx1"/>
                </a:solidFill>
                <a:effectLst/>
                <a:latin typeface="Arial" charset="0"/>
                <a:ea typeface="宋体" pitchFamily="2" charset="-122"/>
                <a:cs typeface="+mn-cs"/>
              </a:rPr>
              <a:t>传输的私有的率自适应流媒体传输技术，包括</a:t>
            </a:r>
            <a:r>
              <a:rPr lang="en-US" altLang="zh-CN" sz="1200" kern="1200" dirty="0" smtClean="0">
                <a:solidFill>
                  <a:schemeClr val="tx1"/>
                </a:solidFill>
                <a:effectLst/>
                <a:latin typeface="Arial" charset="0"/>
                <a:ea typeface="宋体" pitchFamily="2" charset="-122"/>
                <a:cs typeface="+mn-cs"/>
              </a:rPr>
              <a:t>Adobe Systems HTTP Dynamic Streaming</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Apple Inc. HTTP Live Streaming (HLS)</a:t>
            </a:r>
            <a:r>
              <a:rPr lang="zh-CN" altLang="zh-CN" sz="1200" kern="1200" dirty="0" smtClean="0">
                <a:solidFill>
                  <a:schemeClr val="tx1"/>
                </a:solidFill>
                <a:effectLst/>
                <a:latin typeface="Arial" charset="0"/>
                <a:ea typeface="宋体" pitchFamily="2" charset="-122"/>
                <a:cs typeface="+mn-cs"/>
              </a:rPr>
              <a:t>和</a:t>
            </a:r>
            <a:r>
              <a:rPr lang="en-US" altLang="zh-CN" sz="1200" kern="1200" dirty="0" smtClean="0">
                <a:solidFill>
                  <a:schemeClr val="tx1"/>
                </a:solidFill>
                <a:effectLst/>
                <a:latin typeface="Arial" charset="0"/>
                <a:ea typeface="宋体" pitchFamily="2" charset="-122"/>
                <a:cs typeface="+mn-cs"/>
              </a:rPr>
              <a:t>Microsoft Smooth Streaming</a:t>
            </a:r>
            <a:r>
              <a:rPr lang="zh-CN" altLang="zh-CN" sz="1200" kern="1200" dirty="0" smtClean="0">
                <a:solidFill>
                  <a:schemeClr val="tx1"/>
                </a:solidFill>
                <a:effectLst/>
                <a:latin typeface="Arial" charset="0"/>
                <a:ea typeface="宋体" pitchFamily="2" charset="-122"/>
                <a:cs typeface="+mn-cs"/>
              </a:rPr>
              <a:t>。微软、</a:t>
            </a:r>
            <a:r>
              <a:rPr lang="en-US" altLang="zh-CN" sz="1200" kern="1200" dirty="0" smtClean="0">
                <a:solidFill>
                  <a:schemeClr val="tx1"/>
                </a:solidFill>
                <a:effectLst/>
                <a:latin typeface="Arial" charset="0"/>
                <a:ea typeface="宋体" pitchFamily="2" charset="-122"/>
                <a:cs typeface="+mn-cs"/>
              </a:rPr>
              <a:t>Apple</a:t>
            </a:r>
            <a:r>
              <a:rPr lang="zh-CN" altLang="zh-CN" sz="1200" kern="1200" dirty="0" smtClean="0">
                <a:solidFill>
                  <a:schemeClr val="tx1"/>
                </a:solidFill>
                <a:effectLst/>
                <a:latin typeface="Arial" charset="0"/>
                <a:ea typeface="宋体" pitchFamily="2" charset="-122"/>
                <a:cs typeface="+mn-cs"/>
              </a:rPr>
              <a:t>都加入到</a:t>
            </a:r>
            <a:r>
              <a:rPr lang="en-US" altLang="zh-CN" sz="1200" kern="1200" dirty="0" smtClean="0">
                <a:solidFill>
                  <a:schemeClr val="tx1"/>
                </a:solidFill>
                <a:effectLst/>
                <a:latin typeface="Arial" charset="0"/>
                <a:ea typeface="宋体" pitchFamily="2" charset="-122"/>
                <a:cs typeface="+mn-cs"/>
              </a:rPr>
              <a:t>DASH</a:t>
            </a:r>
            <a:r>
              <a:rPr lang="zh-CN" altLang="zh-CN" sz="1200" kern="1200" dirty="0" smtClean="0">
                <a:solidFill>
                  <a:schemeClr val="tx1"/>
                </a:solidFill>
                <a:effectLst/>
                <a:latin typeface="Arial" charset="0"/>
                <a:ea typeface="宋体" pitchFamily="2" charset="-122"/>
                <a:cs typeface="+mn-cs"/>
              </a:rPr>
              <a:t>标准中。</a:t>
            </a:r>
          </a:p>
          <a:p>
            <a:endParaRPr lang="zh-CN" altLang="en-US" dirty="0"/>
          </a:p>
        </p:txBody>
      </p:sp>
      <p:sp>
        <p:nvSpPr>
          <p:cNvPr id="4" name="灯片编号占位符 3"/>
          <p:cNvSpPr>
            <a:spLocks noGrp="1"/>
          </p:cNvSpPr>
          <p:nvPr>
            <p:ph type="sldNum" sz="quarter" idx="10"/>
          </p:nvPr>
        </p:nvSpPr>
        <p:spPr/>
        <p:txBody>
          <a:bodyPr/>
          <a:lstStyle/>
          <a:p>
            <a:fld id="{3BE037DD-3908-418F-A758-0F6F83498632}" type="slidenum">
              <a:rPr lang="en-US" altLang="zh-CN" smtClean="0"/>
              <a:pPr/>
              <a:t>46</a:t>
            </a:fld>
            <a:endParaRPr lang="en-US" altLang="zh-CN"/>
          </a:p>
        </p:txBody>
      </p:sp>
    </p:spTree>
    <p:extLst>
      <p:ext uri="{BB962C8B-B14F-4D97-AF65-F5344CB8AC3E}">
        <p14:creationId xmlns:p14="http://schemas.microsoft.com/office/powerpoint/2010/main" val="295249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23829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267577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rPr>
              <a:t>UA:</a:t>
            </a:r>
            <a:r>
              <a:rPr lang="zh-CN" altLang="en-US" dirty="0" smtClean="0">
                <a:latin typeface="Arial" panose="020B0604020202020204" pitchFamily="34" charset="0"/>
              </a:rPr>
              <a:t>本地程序，读写电子邮件。</a:t>
            </a:r>
          </a:p>
          <a:p>
            <a:r>
              <a:rPr lang="en-US" altLang="zh-CN" dirty="0" smtClean="0">
                <a:latin typeface="Arial" panose="020B0604020202020204" pitchFamily="34" charset="0"/>
              </a:rPr>
              <a:t>MTA</a:t>
            </a:r>
            <a:r>
              <a:rPr lang="zh-CN" altLang="en-US" dirty="0" smtClean="0">
                <a:latin typeface="Arial" panose="020B0604020202020204" pitchFamily="34" charset="0"/>
              </a:rPr>
              <a:t>：传输电子邮件，采用客户服务器的模式传输，所以有</a:t>
            </a:r>
            <a:r>
              <a:rPr lang="en-US" altLang="zh-CN" dirty="0" smtClean="0">
                <a:latin typeface="Arial" panose="020B0604020202020204" pitchFamily="34" charset="0"/>
              </a:rPr>
              <a:t>MTA Client</a:t>
            </a:r>
            <a:r>
              <a:rPr lang="zh-CN" altLang="en-US" dirty="0" smtClean="0">
                <a:latin typeface="Arial" panose="020B0604020202020204" pitchFamily="34" charset="0"/>
              </a:rPr>
              <a:t>和</a:t>
            </a:r>
            <a:r>
              <a:rPr lang="en-US" altLang="zh-CN" dirty="0" smtClean="0">
                <a:latin typeface="Arial" panose="020B0604020202020204" pitchFamily="34" charset="0"/>
              </a:rPr>
              <a:t>MTA Server</a:t>
            </a:r>
            <a:endParaRPr lang="zh-CN" altLang="en-US" dirty="0" smtClean="0">
              <a:latin typeface="Arial" panose="020B0604020202020204" pitchFamily="34" charset="0"/>
            </a:endParaRPr>
          </a:p>
        </p:txBody>
      </p:sp>
    </p:spTree>
    <p:extLst>
      <p:ext uri="{BB962C8B-B14F-4D97-AF65-F5344CB8AC3E}">
        <p14:creationId xmlns:p14="http://schemas.microsoft.com/office/powerpoint/2010/main" val="3734334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12892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1272768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ln/>
        </p:spPr>
      </p:sp>
      <p:sp>
        <p:nvSpPr>
          <p:cNvPr id="952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邮件报文通过</a:t>
            </a:r>
            <a:r>
              <a:rPr lang="en-US" altLang="zh-CN" smtClean="0">
                <a:latin typeface="Arial" panose="020B0604020202020204" pitchFamily="34" charset="0"/>
              </a:rPr>
              <a:t>HTTP</a:t>
            </a:r>
            <a:r>
              <a:rPr lang="zh-CN" altLang="en-US" smtClean="0">
                <a:latin typeface="Arial" panose="020B0604020202020204" pitchFamily="34" charset="0"/>
              </a:rPr>
              <a:t>协议从邮件服务器发送到用户浏览器，同样地，电子邮件报文从用户浏览器通过</a:t>
            </a:r>
            <a:r>
              <a:rPr lang="en-US" altLang="zh-CN" smtClean="0">
                <a:latin typeface="Arial" panose="020B0604020202020204" pitchFamily="34" charset="0"/>
              </a:rPr>
              <a:t>HTTP</a:t>
            </a:r>
            <a:r>
              <a:rPr lang="zh-CN" altLang="en-US" smtClean="0">
                <a:latin typeface="Arial" panose="020B0604020202020204" pitchFamily="34" charset="0"/>
              </a:rPr>
              <a:t>发到邮件服务器，而邮件服务器之间使用</a:t>
            </a:r>
            <a:r>
              <a:rPr lang="en-US" altLang="zh-CN" smtClean="0">
                <a:latin typeface="Arial" panose="020B0604020202020204" pitchFamily="34" charset="0"/>
              </a:rPr>
              <a:t>SMTP</a:t>
            </a:r>
            <a:endParaRPr lang="zh-CN" altLang="en-US" smtClean="0">
              <a:latin typeface="Arial" panose="020B0604020202020204" pitchFamily="34" charset="0"/>
            </a:endParaRPr>
          </a:p>
        </p:txBody>
      </p:sp>
      <p:sp>
        <p:nvSpPr>
          <p:cNvPr id="952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22F4CD76-B05D-4216-9A96-5AF33F0816B0}" type="slidenum">
              <a:rPr lang="en-US" altLang="zh-CN" sz="1200">
                <a:latin typeface="Arial" panose="020B0604020202020204" pitchFamily="34" charset="0"/>
              </a:rPr>
              <a:pPr eaLnBrk="1" hangingPunct="1"/>
              <a:t>67</a:t>
            </a:fld>
            <a:endParaRPr lang="en-US" altLang="zh-CN" sz="1200">
              <a:latin typeface="Arial" panose="020B0604020202020204" pitchFamily="34" charset="0"/>
            </a:endParaRPr>
          </a:p>
        </p:txBody>
      </p:sp>
    </p:spTree>
    <p:extLst>
      <p:ext uri="{BB962C8B-B14F-4D97-AF65-F5344CB8AC3E}">
        <p14:creationId xmlns:p14="http://schemas.microsoft.com/office/powerpoint/2010/main" val="153497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世界上最长的域名：</a:t>
            </a:r>
            <a:r>
              <a:rPr lang="en-US" altLang="zh-CN" sz="1200" b="1" i="0" kern="1200" dirty="0" smtClean="0">
                <a:solidFill>
                  <a:schemeClr val="tx1"/>
                </a:solidFill>
                <a:effectLst/>
                <a:latin typeface="Arial" charset="0"/>
                <a:ea typeface="宋体" pitchFamily="2" charset="-122"/>
                <a:cs typeface="+mn-cs"/>
              </a:rPr>
              <a:t>Thelongestdomainnameintheworldandthensomeandthensomemoreandmore.com</a:t>
            </a:r>
            <a:r>
              <a:rPr lang="zh-CN" altLang="en-US" sz="1200" b="1" i="0" kern="1200" dirty="0" smtClean="0">
                <a:solidFill>
                  <a:schemeClr val="tx1"/>
                </a:solidFill>
                <a:effectLst/>
                <a:latin typeface="Arial" charset="0"/>
                <a:ea typeface="宋体" pitchFamily="2" charset="-122"/>
                <a:cs typeface="+mn-cs"/>
              </a:rPr>
              <a:t>，</a:t>
            </a:r>
            <a:r>
              <a:rPr lang="en-US" altLang="zh-CN" sz="1200" b="1" i="0" kern="1200" dirty="0" smtClean="0">
                <a:solidFill>
                  <a:schemeClr val="tx1"/>
                </a:solidFill>
                <a:effectLst/>
                <a:latin typeface="Arial" charset="0"/>
                <a:ea typeface="宋体" pitchFamily="2" charset="-122"/>
                <a:cs typeface="+mn-cs"/>
              </a:rPr>
              <a:t>63</a:t>
            </a:r>
            <a:r>
              <a:rPr lang="zh-CN" altLang="en-US" sz="1200" b="1" i="0" kern="1200" dirty="0" smtClean="0">
                <a:solidFill>
                  <a:schemeClr val="tx1"/>
                </a:solidFill>
                <a:effectLst/>
                <a:latin typeface="Arial" charset="0"/>
                <a:ea typeface="宋体" pitchFamily="2" charset="-122"/>
                <a:cs typeface="+mn-cs"/>
              </a:rPr>
              <a:t>个字符</a:t>
            </a:r>
            <a:endParaRPr lang="zh-CN" altLang="en-US" dirty="0"/>
          </a:p>
        </p:txBody>
      </p:sp>
      <p:sp>
        <p:nvSpPr>
          <p:cNvPr id="4" name="灯片编号占位符 3"/>
          <p:cNvSpPr>
            <a:spLocks noGrp="1"/>
          </p:cNvSpPr>
          <p:nvPr>
            <p:ph type="sldNum" sz="quarter" idx="10"/>
          </p:nvPr>
        </p:nvSpPr>
        <p:spPr/>
        <p:txBody>
          <a:bodyPr/>
          <a:lstStyle/>
          <a:p>
            <a:fld id="{3BE037DD-3908-418F-A758-0F6F83498632}" type="slidenum">
              <a:rPr lang="en-US" altLang="zh-CN" smtClean="0"/>
              <a:pPr/>
              <a:t>5</a:t>
            </a:fld>
            <a:endParaRPr lang="en-US" altLang="zh-CN"/>
          </a:p>
        </p:txBody>
      </p:sp>
    </p:spTree>
    <p:extLst>
      <p:ext uri="{BB962C8B-B14F-4D97-AF65-F5344CB8AC3E}">
        <p14:creationId xmlns:p14="http://schemas.microsoft.com/office/powerpoint/2010/main" val="246446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ＤＮＳ的名字空间以域名树的形式进行组织，从顶级域开始，每个域都可以划分成许多个不同的子域，直到叶子节点．每个域的名字是从它向上到根节点的路径，每个域包括许多台主机。顶级域分为两类，一般域和国家域。</a:t>
            </a:r>
          </a:p>
          <a:p>
            <a:r>
              <a:rPr lang="zh-CN" altLang="en-US" smtClean="0">
                <a:latin typeface="Arial" panose="020B0604020202020204" pitchFamily="34" charset="0"/>
              </a:rPr>
              <a:t>每个域控制着如何分配它下面的域，要创建新的域必须要征所属域同意。</a:t>
            </a:r>
          </a:p>
          <a:p>
            <a:endParaRPr lang="zh-CN" altLang="en-US" smtClean="0">
              <a:latin typeface="Arial" panose="020B0604020202020204" pitchFamily="34" charset="0"/>
            </a:endParaRPr>
          </a:p>
        </p:txBody>
      </p:sp>
    </p:spTree>
    <p:extLst>
      <p:ext uri="{BB962C8B-B14F-4D97-AF65-F5344CB8AC3E}">
        <p14:creationId xmlns:p14="http://schemas.microsoft.com/office/powerpoint/2010/main" val="215535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CNAME</a:t>
            </a:r>
            <a:r>
              <a:rPr lang="zh-CN" altLang="en-US" smtClean="0">
                <a:latin typeface="Arial" panose="020B0604020202020204" pitchFamily="34" charset="0"/>
              </a:rPr>
              <a:t>记录允许创建别名</a:t>
            </a:r>
          </a:p>
        </p:txBody>
      </p:sp>
    </p:spTree>
    <p:extLst>
      <p:ext uri="{BB962C8B-B14F-4D97-AF65-F5344CB8AC3E}">
        <p14:creationId xmlns:p14="http://schemas.microsoft.com/office/powerpoint/2010/main" val="354605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A0D23B83-3A1C-445B-A3DA-408BC7BC7CCA}" type="slidenum">
              <a:rPr lang="en-US" altLang="zh-CN" sz="1200">
                <a:latin typeface="Arial" panose="020B0604020202020204" pitchFamily="34" charset="0"/>
              </a:rPr>
              <a:pPr eaLnBrk="1" hangingPunct="1"/>
              <a:t>22</a:t>
            </a:fld>
            <a:endParaRPr lang="en-US" altLang="zh-CN" sz="1200">
              <a:latin typeface="Arial" panose="020B0604020202020204" pitchFamily="34" charset="0"/>
            </a:endParaRPr>
          </a:p>
        </p:txBody>
      </p:sp>
    </p:spTree>
    <p:extLst>
      <p:ext uri="{BB962C8B-B14F-4D97-AF65-F5344CB8AC3E}">
        <p14:creationId xmlns:p14="http://schemas.microsoft.com/office/powerpoint/2010/main" val="232023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anose="020B0604020202020204" pitchFamily="34" charset="0"/>
              </a:rPr>
              <a:t>每个名字服务器上都配置有一个或者多个根名字服务器的信息，而在根域名服务器中记录了顶级域名字服务器的信息</a:t>
            </a:r>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fld id="{852B5CF9-8AEE-47F6-B4F3-D69FFA34A8AD}" type="slidenum">
              <a:rPr lang="en-US" altLang="zh-CN" sz="1200">
                <a:latin typeface="Arial" panose="020B0604020202020204" pitchFamily="34" charset="0"/>
              </a:rPr>
              <a:pPr eaLnBrk="1" hangingPunct="1"/>
              <a:t>23</a:t>
            </a:fld>
            <a:endParaRPr lang="en-US" altLang="zh-CN" sz="1200">
              <a:latin typeface="Arial" panose="020B0604020202020204" pitchFamily="34" charset="0"/>
            </a:endParaRPr>
          </a:p>
        </p:txBody>
      </p:sp>
    </p:spTree>
    <p:extLst>
      <p:ext uri="{BB962C8B-B14F-4D97-AF65-F5344CB8AC3E}">
        <p14:creationId xmlns:p14="http://schemas.microsoft.com/office/powerpoint/2010/main" val="82538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318330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81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E262ED3-83FC-4A32-BC54-1FF1B2ABEC91}" type="slidenum">
              <a:rPr lang="en-US" altLang="zh-CN"/>
              <a:pPr/>
              <a:t>‹#›</a:t>
            </a:fld>
            <a:endParaRPr lang="en-US" altLang="zh-CN"/>
          </a:p>
        </p:txBody>
      </p:sp>
    </p:spTree>
    <p:extLst>
      <p:ext uri="{BB962C8B-B14F-4D97-AF65-F5344CB8AC3E}">
        <p14:creationId xmlns:p14="http://schemas.microsoft.com/office/powerpoint/2010/main" val="91002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2A63F211-EEB1-4C90-A52E-F9DF3C095BC5}" type="slidenum">
              <a:rPr lang="en-US" altLang="zh-CN"/>
              <a:pPr/>
              <a:t>‹#›</a:t>
            </a:fld>
            <a:endParaRPr lang="en-US" altLang="zh-CN"/>
          </a:p>
        </p:txBody>
      </p:sp>
    </p:spTree>
    <p:extLst>
      <p:ext uri="{BB962C8B-B14F-4D97-AF65-F5344CB8AC3E}">
        <p14:creationId xmlns:p14="http://schemas.microsoft.com/office/powerpoint/2010/main" val="118335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AC1A230-756A-4F1B-8157-937E3B391684}" type="slidenum">
              <a:rPr lang="en-US" altLang="zh-CN"/>
              <a:pPr/>
              <a:t>‹#›</a:t>
            </a:fld>
            <a:endParaRPr lang="en-US" altLang="zh-CN"/>
          </a:p>
        </p:txBody>
      </p:sp>
    </p:spTree>
    <p:extLst>
      <p:ext uri="{BB962C8B-B14F-4D97-AF65-F5344CB8AC3E}">
        <p14:creationId xmlns:p14="http://schemas.microsoft.com/office/powerpoint/2010/main" val="128424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1450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1450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fld id="{0DB32026-7797-4B19-85B2-CCBD14A909A4}" type="slidenum">
              <a:rPr lang="en-US" altLang="zh-CN"/>
              <a:pPr/>
              <a:t>‹#›</a:t>
            </a:fld>
            <a:endParaRPr lang="en-US" altLang="zh-CN"/>
          </a:p>
        </p:txBody>
      </p:sp>
    </p:spTree>
    <p:extLst>
      <p:ext uri="{BB962C8B-B14F-4D97-AF65-F5344CB8AC3E}">
        <p14:creationId xmlns:p14="http://schemas.microsoft.com/office/powerpoint/2010/main" val="8306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8E2A54E-2358-4A37-84FB-7F8F66C601D4}" type="slidenum">
              <a:rPr lang="en-US" altLang="zh-CN"/>
              <a:pPr/>
              <a:t>‹#›</a:t>
            </a:fld>
            <a:endParaRPr lang="en-US" altLang="zh-CN"/>
          </a:p>
        </p:txBody>
      </p:sp>
    </p:spTree>
    <p:extLst>
      <p:ext uri="{BB962C8B-B14F-4D97-AF65-F5344CB8AC3E}">
        <p14:creationId xmlns:p14="http://schemas.microsoft.com/office/powerpoint/2010/main" val="401725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6CB246A-DA89-46F3-BC30-D06BBC67A442}" type="slidenum">
              <a:rPr lang="en-US" altLang="zh-CN"/>
              <a:pPr/>
              <a:t>‹#›</a:t>
            </a:fld>
            <a:endParaRPr lang="en-US" altLang="zh-CN"/>
          </a:p>
        </p:txBody>
      </p:sp>
    </p:spTree>
    <p:extLst>
      <p:ext uri="{BB962C8B-B14F-4D97-AF65-F5344CB8AC3E}">
        <p14:creationId xmlns:p14="http://schemas.microsoft.com/office/powerpoint/2010/main" val="23741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8947C4C-E30F-4895-9F00-87220A5879AD}" type="slidenum">
              <a:rPr lang="en-US" altLang="zh-CN"/>
              <a:pPr/>
              <a:t>‹#›</a:t>
            </a:fld>
            <a:endParaRPr lang="en-US" altLang="zh-CN"/>
          </a:p>
        </p:txBody>
      </p:sp>
    </p:spTree>
    <p:extLst>
      <p:ext uri="{BB962C8B-B14F-4D97-AF65-F5344CB8AC3E}">
        <p14:creationId xmlns:p14="http://schemas.microsoft.com/office/powerpoint/2010/main" val="7141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3905439D-F1EE-4907-885B-6019E3BA1F65}" type="slidenum">
              <a:rPr lang="en-US" altLang="zh-CN"/>
              <a:pPr/>
              <a:t>‹#›</a:t>
            </a:fld>
            <a:endParaRPr lang="en-US" altLang="zh-CN"/>
          </a:p>
        </p:txBody>
      </p:sp>
    </p:spTree>
    <p:extLst>
      <p:ext uri="{BB962C8B-B14F-4D97-AF65-F5344CB8AC3E}">
        <p14:creationId xmlns:p14="http://schemas.microsoft.com/office/powerpoint/2010/main" val="281638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EF490364-7DF2-4FA4-A27D-7AE84BDDC9BC}" type="slidenum">
              <a:rPr lang="en-US" altLang="zh-CN"/>
              <a:pPr/>
              <a:t>‹#›</a:t>
            </a:fld>
            <a:endParaRPr lang="en-US" altLang="zh-CN"/>
          </a:p>
        </p:txBody>
      </p:sp>
    </p:spTree>
    <p:extLst>
      <p:ext uri="{BB962C8B-B14F-4D97-AF65-F5344CB8AC3E}">
        <p14:creationId xmlns:p14="http://schemas.microsoft.com/office/powerpoint/2010/main" val="289717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B4A1ACD0-7E6A-47AB-BCCC-D18FADC56764}" type="slidenum">
              <a:rPr lang="en-US" altLang="zh-CN"/>
              <a:pPr/>
              <a:t>‹#›</a:t>
            </a:fld>
            <a:endParaRPr lang="en-US" altLang="zh-CN"/>
          </a:p>
        </p:txBody>
      </p:sp>
    </p:spTree>
    <p:extLst>
      <p:ext uri="{BB962C8B-B14F-4D97-AF65-F5344CB8AC3E}">
        <p14:creationId xmlns:p14="http://schemas.microsoft.com/office/powerpoint/2010/main" val="90475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0E8A6AA3-8BDC-42AF-B964-5CA6C3A40C7F}" type="slidenum">
              <a:rPr lang="en-US" altLang="zh-CN"/>
              <a:pPr/>
              <a:t>‹#›</a:t>
            </a:fld>
            <a:endParaRPr lang="en-US" altLang="zh-CN"/>
          </a:p>
        </p:txBody>
      </p:sp>
    </p:spTree>
    <p:extLst>
      <p:ext uri="{BB962C8B-B14F-4D97-AF65-F5344CB8AC3E}">
        <p14:creationId xmlns:p14="http://schemas.microsoft.com/office/powerpoint/2010/main" val="408847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10202EF1-A546-481E-80B6-F077699FF17A}" type="slidenum">
              <a:rPr lang="en-US" altLang="zh-CN"/>
              <a:pPr/>
              <a:t>‹#›</a:t>
            </a:fld>
            <a:endParaRPr lang="en-US" altLang="zh-CN"/>
          </a:p>
        </p:txBody>
      </p:sp>
    </p:spTree>
    <p:extLst>
      <p:ext uri="{BB962C8B-B14F-4D97-AF65-F5344CB8AC3E}">
        <p14:creationId xmlns:p14="http://schemas.microsoft.com/office/powerpoint/2010/main" val="378746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7CB2B74-1957-4F5D-AF51-D4BA78B477F2}" type="slidenum">
              <a:rPr lang="en-US" altLang="zh-CN"/>
              <a:pPr/>
              <a:t>‹#›</a:t>
            </a:fld>
            <a:endParaRPr lang="en-US" altLang="zh-CN"/>
          </a:p>
        </p:txBody>
      </p:sp>
    </p:spTree>
    <p:extLst>
      <p:ext uri="{BB962C8B-B14F-4D97-AF65-F5344CB8AC3E}">
        <p14:creationId xmlns:p14="http://schemas.microsoft.com/office/powerpoint/2010/main" val="232786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a:p>
        </p:txBody>
      </p:sp>
      <p:sp>
        <p:nvSpPr>
          <p:cNvPr id="717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17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FD72404-AEEE-480E-945F-43E13CBAD4E2}"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61"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2.bin"/><Relationship Id="rId3" Type="http://schemas.openxmlformats.org/officeDocument/2006/relationships/oleObject" Target="../embeddings/oleObject1.bin"/><Relationship Id="rId21" Type="http://schemas.openxmlformats.org/officeDocument/2006/relationships/oleObject" Target="../embeddings/oleObject14.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10.bin"/><Relationship Id="rId10" Type="http://schemas.openxmlformats.org/officeDocument/2006/relationships/oleObject" Target="../embeddings/oleObject6.bin"/><Relationship Id="rId19" Type="http://schemas.openxmlformats.org/officeDocument/2006/relationships/image" Target="../media/image5.wmf"/><Relationship Id="rId4" Type="http://schemas.openxmlformats.org/officeDocument/2006/relationships/image" Target="../media/image1.wmf"/><Relationship Id="rId9" Type="http://schemas.openxmlformats.org/officeDocument/2006/relationships/oleObject" Target="../embeddings/oleObject5.bin"/><Relationship Id="rId14" Type="http://schemas.openxmlformats.org/officeDocument/2006/relationships/image" Target="../media/image3.wmf"/><Relationship Id="rId22" Type="http://schemas.openxmlformats.org/officeDocument/2006/relationships/oleObject" Target="../embeddings/oleObject15.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ustc.edu.cn/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ustc.edu.cn/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5.emf"/></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emf"/><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altLang="zh-CN" b="1" smtClean="0"/>
              <a:t>Chapter 8 </a:t>
            </a:r>
            <a:r>
              <a:rPr lang="zh-CN" altLang="en-US" b="1" smtClean="0"/>
              <a:t>应用层</a:t>
            </a:r>
          </a:p>
        </p:txBody>
      </p:sp>
      <p:sp>
        <p:nvSpPr>
          <p:cNvPr id="9219" name="Rectangle 3"/>
          <p:cNvSpPr>
            <a:spLocks noGrp="1" noChangeArrowheads="1"/>
          </p:cNvSpPr>
          <p:nvPr>
            <p:ph type="subTitle" idx="1"/>
          </p:nvPr>
        </p:nvSpPr>
        <p:spPr/>
        <p:txBody>
          <a:bodyPr/>
          <a:lstStyle/>
          <a:p>
            <a:endParaRPr lang="zh-CN"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b="1" smtClean="0"/>
              <a:t>分布式域名管理</a:t>
            </a:r>
          </a:p>
        </p:txBody>
      </p:sp>
      <p:sp>
        <p:nvSpPr>
          <p:cNvPr id="13315" name="Rectangle 3"/>
          <p:cNvSpPr>
            <a:spLocks noGrp="1" noChangeArrowheads="1"/>
          </p:cNvSpPr>
          <p:nvPr>
            <p:ph type="body" idx="1"/>
          </p:nvPr>
        </p:nvSpPr>
        <p:spPr>
          <a:xfrm>
            <a:off x="468313" y="2017713"/>
            <a:ext cx="8486775" cy="3140075"/>
          </a:xfrm>
        </p:spPr>
        <p:txBody>
          <a:bodyPr/>
          <a:lstStyle/>
          <a:p>
            <a:pPr>
              <a:lnSpc>
                <a:spcPct val="80000"/>
              </a:lnSpc>
            </a:pPr>
            <a:r>
              <a:rPr lang="en-US" altLang="zh-CN" sz="2000" b="1" dirty="0" smtClean="0"/>
              <a:t>DNS</a:t>
            </a:r>
            <a:r>
              <a:rPr lang="zh-CN" altLang="en-US" sz="2000" b="1" dirty="0" smtClean="0"/>
              <a:t>采用分布式的域名管理</a:t>
            </a:r>
          </a:p>
          <a:p>
            <a:pPr lvl="1">
              <a:lnSpc>
                <a:spcPct val="80000"/>
              </a:lnSpc>
            </a:pPr>
            <a:r>
              <a:rPr lang="zh-CN" altLang="en-US" sz="1800" b="1" dirty="0" smtClean="0"/>
              <a:t>以域为单位，在网络中分布多个服务器对域名进行管理，这些服务器也被称为名字服务器</a:t>
            </a:r>
          </a:p>
          <a:p>
            <a:pPr lvl="1">
              <a:lnSpc>
                <a:spcPct val="80000"/>
              </a:lnSpc>
            </a:pPr>
            <a:r>
              <a:rPr lang="zh-CN" altLang="en-US" sz="1800" b="1" dirty="0" smtClean="0"/>
              <a:t>某个域如果设置了名字服务器，则该服务器负责此域下的子域的域名的管理（有可能包括子域下层的域）</a:t>
            </a:r>
            <a:endParaRPr lang="en-US" altLang="zh-CN" sz="1900" b="1" dirty="0" smtClean="0"/>
          </a:p>
          <a:p>
            <a:pPr>
              <a:lnSpc>
                <a:spcPct val="80000"/>
              </a:lnSpc>
            </a:pPr>
            <a:r>
              <a:rPr lang="en-US" altLang="zh-CN" sz="2100" b="1" dirty="0" smtClean="0"/>
              <a:t>DNS</a:t>
            </a:r>
            <a:r>
              <a:rPr lang="zh-CN" altLang="en-US" sz="2100" b="1" dirty="0" smtClean="0"/>
              <a:t>实现</a:t>
            </a:r>
          </a:p>
          <a:p>
            <a:pPr lvl="1">
              <a:lnSpc>
                <a:spcPct val="80000"/>
              </a:lnSpc>
            </a:pPr>
            <a:r>
              <a:rPr lang="zh-CN" altLang="en-US" sz="1900" b="1" dirty="0" smtClean="0"/>
              <a:t>采用客户</a:t>
            </a:r>
            <a:r>
              <a:rPr lang="en-US" altLang="zh-CN" sz="1900" b="1" dirty="0" smtClean="0"/>
              <a:t>/</a:t>
            </a:r>
            <a:r>
              <a:rPr lang="zh-CN" altLang="en-US" sz="1900" b="1" dirty="0" smtClean="0"/>
              <a:t>服务器通信模式，客户端执行域名查询功能的程序或者函数调用叫做解析器（</a:t>
            </a:r>
            <a:r>
              <a:rPr lang="en-US" altLang="zh-CN" sz="1900" b="1" dirty="0" smtClean="0"/>
              <a:t>resolver</a:t>
            </a:r>
            <a:r>
              <a:rPr lang="zh-CN" altLang="en-US" sz="1900" b="1" dirty="0" smtClean="0"/>
              <a:t>），解析器向名字服务器发送查询请求</a:t>
            </a:r>
            <a:endParaRPr lang="en-US" altLang="zh-CN" sz="1900" b="1" dirty="0" smtClean="0"/>
          </a:p>
          <a:p>
            <a:pPr lvl="1">
              <a:lnSpc>
                <a:spcPct val="80000"/>
              </a:lnSpc>
            </a:pPr>
            <a:r>
              <a:rPr lang="en-US" altLang="zh-CN" sz="1800" b="1" dirty="0" smtClean="0"/>
              <a:t>DNS</a:t>
            </a:r>
            <a:r>
              <a:rPr lang="zh-CN" altLang="en-US" sz="1800" b="1" dirty="0" smtClean="0"/>
              <a:t>解析时使用</a:t>
            </a:r>
            <a:r>
              <a:rPr lang="en-US" altLang="zh-CN" sz="1800" b="1" dirty="0" smtClean="0"/>
              <a:t>UDP</a:t>
            </a:r>
            <a:r>
              <a:rPr lang="zh-CN" altLang="en-US" sz="1800" b="1" dirty="0" smtClean="0"/>
              <a:t>协议，端口号为</a:t>
            </a:r>
            <a:r>
              <a:rPr lang="en-US" altLang="zh-CN" sz="1800" b="1" dirty="0" smtClean="0"/>
              <a:t>53</a:t>
            </a:r>
            <a:r>
              <a:rPr lang="zh-CN" altLang="en-US" sz="1800" b="1" dirty="0" smtClean="0"/>
              <a:t>号（</a:t>
            </a:r>
            <a:r>
              <a:rPr lang="en-US" altLang="zh-CN" sz="1800" b="1" dirty="0" smtClean="0"/>
              <a:t>RFC1035</a:t>
            </a:r>
            <a:r>
              <a:rPr lang="zh-CN" altLang="en-US" sz="1800" b="1" dirty="0" smtClean="0"/>
              <a:t>）</a:t>
            </a:r>
            <a:endParaRPr lang="en-US" altLang="zh-CN" sz="1800" b="1" dirty="0" smtClean="0"/>
          </a:p>
          <a:p>
            <a:pPr lvl="1">
              <a:lnSpc>
                <a:spcPct val="80000"/>
              </a:lnSpc>
            </a:pPr>
            <a:r>
              <a:rPr lang="en-US" altLang="zh-CN" sz="1800" b="1" dirty="0" smtClean="0"/>
              <a:t>Unix/Linux</a:t>
            </a:r>
            <a:r>
              <a:rPr lang="zh-CN" altLang="en-US" sz="1800" b="1" dirty="0" smtClean="0"/>
              <a:t>系统通过</a:t>
            </a:r>
            <a:r>
              <a:rPr lang="en-US" altLang="zh-CN" sz="1800" b="1" dirty="0" smtClean="0"/>
              <a:t>BIND</a:t>
            </a:r>
            <a:r>
              <a:rPr lang="zh-CN" altLang="en-US" sz="1800" b="1" dirty="0" smtClean="0"/>
              <a:t>（</a:t>
            </a:r>
            <a:r>
              <a:rPr lang="en-US" altLang="zh-CN" sz="1800" b="1" dirty="0" smtClean="0"/>
              <a:t>Berkeley Internet Name Domain</a:t>
            </a:r>
            <a:r>
              <a:rPr lang="zh-CN" altLang="en-US" sz="1800" b="1" dirty="0" smtClean="0"/>
              <a:t>）提供</a:t>
            </a:r>
            <a:r>
              <a:rPr lang="en-US" altLang="zh-CN" sz="1800" b="1" dirty="0" smtClean="0"/>
              <a:t>DNS</a:t>
            </a:r>
            <a:r>
              <a:rPr lang="zh-CN" altLang="en-US" sz="1800" b="1" dirty="0" smtClean="0"/>
              <a:t>服务</a:t>
            </a:r>
          </a:p>
        </p:txBody>
      </p:sp>
      <p:pic>
        <p:nvPicPr>
          <p:cNvPr id="19460" name="Picture 5" descr="http://www.taopic.com/uploads/allimg/110925/9117-11092510203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188" y="4940300"/>
            <a:ext cx="130016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6372225" y="6375400"/>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t>Resolver</a:t>
            </a:r>
            <a:endParaRPr lang="zh-CN" altLang="en-US" sz="1800"/>
          </a:p>
        </p:txBody>
      </p:sp>
      <p:sp>
        <p:nvSpPr>
          <p:cNvPr id="19462" name="TextBox 5"/>
          <p:cNvSpPr txBox="1">
            <a:spLocks noChangeArrowheads="1"/>
          </p:cNvSpPr>
          <p:nvPr/>
        </p:nvSpPr>
        <p:spPr bwMode="auto">
          <a:xfrm>
            <a:off x="2771775" y="5084763"/>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i="1"/>
              <a:t>www.ustc.edu.cn</a:t>
            </a:r>
            <a:r>
              <a:rPr lang="zh-CN" altLang="en-US" sz="1600" i="1"/>
              <a:t>的</a:t>
            </a:r>
            <a:r>
              <a:rPr lang="en-US" altLang="zh-CN" sz="1600" i="1"/>
              <a:t>IP</a:t>
            </a:r>
            <a:r>
              <a:rPr lang="zh-CN" altLang="en-US" sz="1600" i="1"/>
              <a:t>地址是多少？</a:t>
            </a:r>
          </a:p>
        </p:txBody>
      </p:sp>
      <p:pic>
        <p:nvPicPr>
          <p:cNvPr id="19465" name="Picture 9" descr="ANd9GcSpLQ7uRTOPmZkP5kIjaBbQVW_FaN6fWCvhHGTAbyYIyG8NxfOG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94188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5"/>
          <p:cNvSpPr txBox="1">
            <a:spLocks noChangeArrowheads="1"/>
          </p:cNvSpPr>
          <p:nvPr/>
        </p:nvSpPr>
        <p:spPr bwMode="auto">
          <a:xfrm>
            <a:off x="2411413" y="5734050"/>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i="1"/>
              <a:t>202.38.64.10</a:t>
            </a:r>
            <a:endParaRPr lang="zh-CN" altLang="en-US" sz="1600" i="1"/>
          </a:p>
        </p:txBody>
      </p:sp>
      <p:sp>
        <p:nvSpPr>
          <p:cNvPr id="19468" name="TextBox 4"/>
          <p:cNvSpPr txBox="1">
            <a:spLocks noChangeArrowheads="1"/>
          </p:cNvSpPr>
          <p:nvPr/>
        </p:nvSpPr>
        <p:spPr bwMode="auto">
          <a:xfrm>
            <a:off x="1042988" y="6381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t>Name Server</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strips(downRight)">
                                      <p:cBhvr>
                                        <p:cTn id="7" dur="500"/>
                                        <p:tgtEl>
                                          <p:spTgt spid="13315">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3315">
                                            <p:txEl>
                                              <p:pRg st="4" end="4"/>
                                            </p:txEl>
                                          </p:spTgt>
                                        </p:tgtEl>
                                        <p:attrNameLst>
                                          <p:attrName>style.visibility</p:attrName>
                                        </p:attrNameLst>
                                      </p:cBhvr>
                                      <p:to>
                                        <p:strVal val="visible"/>
                                      </p:to>
                                    </p:set>
                                    <p:animEffect transition="in" filter="strips(downRight)">
                                      <p:cBhvr>
                                        <p:cTn id="10" dur="500"/>
                                        <p:tgtEl>
                                          <p:spTgt spid="13315">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animEffect transition="in" filter="strips(downRight)">
                                      <p:cBhvr>
                                        <p:cTn id="13" dur="500"/>
                                        <p:tgtEl>
                                          <p:spTgt spid="13315">
                                            <p:txEl>
                                              <p:pRg st="5" end="5"/>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13315">
                                            <p:txEl>
                                              <p:pRg st="6" end="6"/>
                                            </p:txEl>
                                          </p:spTgt>
                                        </p:tgtEl>
                                        <p:attrNameLst>
                                          <p:attrName>style.visibility</p:attrName>
                                        </p:attrNameLst>
                                      </p:cBhvr>
                                      <p:to>
                                        <p:strVal val="visible"/>
                                      </p:to>
                                    </p:set>
                                    <p:animEffect transition="in" filter="strips(downRight)">
                                      <p:cBhvr>
                                        <p:cTn id="16" dur="500"/>
                                        <p:tgtEl>
                                          <p:spTgt spid="1331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blinds(horizontal)">
                                      <p:cBhvr>
                                        <p:cTn id="19" dur="500"/>
                                        <p:tgtEl>
                                          <p:spTgt spid="1946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blinds(horizontal)">
                                      <p:cBhvr>
                                        <p:cTn id="22" dur="500"/>
                                        <p:tgtEl>
                                          <p:spTgt spid="1946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blinds(horizontal)">
                                      <p:cBhvr>
                                        <p:cTn id="25" dur="500"/>
                                        <p:tgtEl>
                                          <p:spTgt spid="19462"/>
                                        </p:tgtEl>
                                      </p:cBhvr>
                                    </p:animEffect>
                                  </p:childTnLst>
                                </p:cTn>
                              </p:par>
                              <p:par>
                                <p:cTn id="26" presetID="3" presetClass="entr" presetSubtype="10" fill="hold" nodeType="withEffect">
                                  <p:stCondLst>
                                    <p:cond delay="0"/>
                                  </p:stCondLst>
                                  <p:childTnLst>
                                    <p:set>
                                      <p:cBhvr>
                                        <p:cTn id="27" dur="1" fill="hold">
                                          <p:stCondLst>
                                            <p:cond delay="0"/>
                                          </p:stCondLst>
                                        </p:cTn>
                                        <p:tgtEl>
                                          <p:spTgt spid="19465"/>
                                        </p:tgtEl>
                                        <p:attrNameLst>
                                          <p:attrName>style.visibility</p:attrName>
                                        </p:attrNameLst>
                                      </p:cBhvr>
                                      <p:to>
                                        <p:strVal val="visible"/>
                                      </p:to>
                                    </p:set>
                                    <p:animEffect transition="in" filter="blinds(horizontal)">
                                      <p:cBhvr>
                                        <p:cTn id="28" dur="500"/>
                                        <p:tgtEl>
                                          <p:spTgt spid="1946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9467"/>
                                        </p:tgtEl>
                                        <p:attrNameLst>
                                          <p:attrName>style.visibility</p:attrName>
                                        </p:attrNameLst>
                                      </p:cBhvr>
                                      <p:to>
                                        <p:strVal val="visible"/>
                                      </p:to>
                                    </p:set>
                                    <p:animEffect transition="in" filter="blinds(horizontal)">
                                      <p:cBhvr>
                                        <p:cTn id="31" dur="500"/>
                                        <p:tgtEl>
                                          <p:spTgt spid="1946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468"/>
                                        </p:tgtEl>
                                        <p:attrNameLst>
                                          <p:attrName>style.visibility</p:attrName>
                                        </p:attrNameLst>
                                      </p:cBhvr>
                                      <p:to>
                                        <p:strVal val="visible"/>
                                      </p:to>
                                    </p:set>
                                    <p:animEffect transition="in" filter="blinds(horizontal)">
                                      <p:cBhvr>
                                        <p:cTn id="34"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7" grpId="0"/>
      <p:bldP spid="194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16632"/>
            <a:ext cx="8990168" cy="5976664"/>
          </a:xfrm>
          <a:prstGeom prst="rect">
            <a:avLst/>
          </a:prstGeom>
        </p:spPr>
      </p:pic>
      <p:sp>
        <p:nvSpPr>
          <p:cNvPr id="2" name="矩形 1"/>
          <p:cNvSpPr/>
          <p:nvPr/>
        </p:nvSpPr>
        <p:spPr>
          <a:xfrm>
            <a:off x="683568" y="4221088"/>
            <a:ext cx="6984776"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288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b="1" smtClean="0"/>
              <a:t>名字服务器</a:t>
            </a:r>
          </a:p>
        </p:txBody>
      </p:sp>
      <p:sp>
        <p:nvSpPr>
          <p:cNvPr id="199688" name="AutoShape 8"/>
          <p:cNvSpPr>
            <a:spLocks noChangeArrowheads="1"/>
          </p:cNvSpPr>
          <p:nvPr/>
        </p:nvSpPr>
        <p:spPr bwMode="auto">
          <a:xfrm>
            <a:off x="827088" y="5445125"/>
            <a:ext cx="7561262" cy="1152525"/>
          </a:xfrm>
          <a:prstGeom prst="wedgeRoundRectCallout">
            <a:avLst>
              <a:gd name="adj1" fmla="val -43722"/>
              <a:gd name="adj2" fmla="val 52894"/>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t>DNS</a:t>
            </a:r>
            <a:r>
              <a:rPr lang="zh-CN" altLang="en-US" sz="2000" b="1" dirty="0"/>
              <a:t>名字空间被划分为一些不重叠的</a:t>
            </a:r>
            <a:r>
              <a:rPr lang="zh-CN" altLang="en-US" sz="2000" b="1" dirty="0" smtClean="0"/>
              <a:t>区域（</a:t>
            </a:r>
            <a:r>
              <a:rPr lang="en-US" altLang="zh-CN" sz="2000" b="1" dirty="0" smtClean="0"/>
              <a:t>Zone</a:t>
            </a:r>
            <a:r>
              <a:rPr lang="zh-CN" altLang="en-US" sz="2000" b="1" dirty="0" smtClean="0"/>
              <a:t>），</a:t>
            </a:r>
            <a:r>
              <a:rPr lang="zh-CN" altLang="en-US" sz="2000" b="1" dirty="0"/>
              <a:t>每个区域的信息保存在该区域对应的名字服务器上，该服务器也被称为所在区域的授权名字服务器</a:t>
            </a:r>
          </a:p>
        </p:txBody>
      </p:sp>
      <p:grpSp>
        <p:nvGrpSpPr>
          <p:cNvPr id="18436" name="Group 16"/>
          <p:cNvGrpSpPr>
            <a:grpSpLocks/>
          </p:cNvGrpSpPr>
          <p:nvPr/>
        </p:nvGrpSpPr>
        <p:grpSpPr bwMode="auto">
          <a:xfrm>
            <a:off x="107950" y="2060575"/>
            <a:ext cx="9001125" cy="3384550"/>
            <a:chOff x="68" y="1298"/>
            <a:chExt cx="5670" cy="2132"/>
          </a:xfrm>
        </p:grpSpPr>
        <p:pic>
          <p:nvPicPr>
            <p:cNvPr id="184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372"/>
              <a:ext cx="5167"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5"/>
            <p:cNvSpPr txBox="1">
              <a:spLocks noChangeArrowheads="1"/>
            </p:cNvSpPr>
            <p:nvPr/>
          </p:nvSpPr>
          <p:spPr bwMode="auto">
            <a:xfrm>
              <a:off x="5251" y="1298"/>
              <a:ext cx="4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t>根域</a:t>
              </a:r>
            </a:p>
          </p:txBody>
        </p:sp>
        <p:sp>
          <p:nvSpPr>
            <p:cNvPr id="18439" name="Text Box 6"/>
            <p:cNvSpPr txBox="1">
              <a:spLocks noChangeArrowheads="1"/>
            </p:cNvSpPr>
            <p:nvPr/>
          </p:nvSpPr>
          <p:spPr bwMode="auto">
            <a:xfrm>
              <a:off x="5169" y="1974"/>
              <a:ext cx="5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t>顶级域</a:t>
              </a:r>
            </a:p>
          </p:txBody>
        </p:sp>
        <p:sp>
          <p:nvSpPr>
            <p:cNvPr id="18440" name="Text Box 7"/>
            <p:cNvSpPr txBox="1">
              <a:spLocks noChangeArrowheads="1"/>
            </p:cNvSpPr>
            <p:nvPr/>
          </p:nvSpPr>
          <p:spPr bwMode="auto">
            <a:xfrm>
              <a:off x="5080" y="2247"/>
              <a:ext cx="6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t>二级域</a:t>
              </a:r>
            </a:p>
          </p:txBody>
        </p:sp>
        <p:sp>
          <p:nvSpPr>
            <p:cNvPr id="18441" name="Text Box 10"/>
            <p:cNvSpPr txBox="1">
              <a:spLocks noChangeArrowheads="1"/>
            </p:cNvSpPr>
            <p:nvPr/>
          </p:nvSpPr>
          <p:spPr bwMode="auto">
            <a:xfrm>
              <a:off x="1020" y="2251"/>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ustc</a:t>
              </a:r>
            </a:p>
          </p:txBody>
        </p:sp>
        <p:sp>
          <p:nvSpPr>
            <p:cNvPr id="18442" name="Text Box 11"/>
            <p:cNvSpPr txBox="1">
              <a:spLocks noChangeArrowheads="1"/>
            </p:cNvSpPr>
            <p:nvPr/>
          </p:nvSpPr>
          <p:spPr bwMode="auto">
            <a:xfrm>
              <a:off x="1247" y="2538"/>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cs</a:t>
              </a:r>
            </a:p>
          </p:txBody>
        </p:sp>
        <p:sp>
          <p:nvSpPr>
            <p:cNvPr id="18443" name="Text Box 12"/>
            <p:cNvSpPr txBox="1">
              <a:spLocks noChangeArrowheads="1"/>
            </p:cNvSpPr>
            <p:nvPr/>
          </p:nvSpPr>
          <p:spPr bwMode="auto">
            <a:xfrm>
              <a:off x="839" y="2523"/>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ee</a:t>
              </a:r>
            </a:p>
          </p:txBody>
        </p:sp>
        <p:sp>
          <p:nvSpPr>
            <p:cNvPr id="18444" name="Text Box 13"/>
            <p:cNvSpPr txBox="1">
              <a:spLocks noChangeArrowheads="1"/>
            </p:cNvSpPr>
            <p:nvPr/>
          </p:nvSpPr>
          <p:spPr bwMode="auto">
            <a:xfrm>
              <a:off x="657" y="2810"/>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pc</a:t>
              </a:r>
            </a:p>
          </p:txBody>
        </p:sp>
        <p:sp>
          <p:nvSpPr>
            <p:cNvPr id="18445" name="Text Box 14"/>
            <p:cNvSpPr txBox="1">
              <a:spLocks noChangeArrowheads="1"/>
            </p:cNvSpPr>
            <p:nvPr/>
          </p:nvSpPr>
          <p:spPr bwMode="auto">
            <a:xfrm>
              <a:off x="612" y="3127"/>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bob</a:t>
              </a:r>
            </a:p>
          </p:txBody>
        </p:sp>
        <p:sp>
          <p:nvSpPr>
            <p:cNvPr id="18446" name="Text Box 15"/>
            <p:cNvSpPr txBox="1">
              <a:spLocks noChangeArrowheads="1"/>
            </p:cNvSpPr>
            <p:nvPr/>
          </p:nvSpPr>
          <p:spPr bwMode="auto">
            <a:xfrm>
              <a:off x="975" y="2795"/>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if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688"/>
                                        </p:tgtEl>
                                        <p:attrNameLst>
                                          <p:attrName>style.visibility</p:attrName>
                                        </p:attrNameLst>
                                      </p:cBhvr>
                                      <p:to>
                                        <p:strVal val="visible"/>
                                      </p:to>
                                    </p:set>
                                    <p:animEffect transition="in" filter="blinds(horizontal)">
                                      <p:cBhvr>
                                        <p:cTn id="7" dur="500"/>
                                        <p:tgtEl>
                                          <p:spTgt spid="199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b="1" smtClean="0"/>
              <a:t>授权名字服务器</a:t>
            </a:r>
          </a:p>
        </p:txBody>
      </p:sp>
      <p:sp>
        <p:nvSpPr>
          <p:cNvPr id="19459" name="Rectangle 3"/>
          <p:cNvSpPr>
            <a:spLocks noGrp="1" noChangeArrowheads="1"/>
          </p:cNvSpPr>
          <p:nvPr>
            <p:ph type="body" idx="1"/>
          </p:nvPr>
        </p:nvSpPr>
        <p:spPr>
          <a:xfrm>
            <a:off x="1182688" y="2017713"/>
            <a:ext cx="7772400" cy="979487"/>
          </a:xfrm>
        </p:spPr>
        <p:txBody>
          <a:bodyPr/>
          <a:lstStyle/>
          <a:p>
            <a:pPr>
              <a:lnSpc>
                <a:spcPct val="80000"/>
              </a:lnSpc>
            </a:pPr>
            <a:r>
              <a:rPr lang="en-US" altLang="zh-CN" sz="2400" b="1" smtClean="0"/>
              <a:t>Internet</a:t>
            </a:r>
            <a:r>
              <a:rPr lang="zh-CN" altLang="en-US" sz="2400" b="1" smtClean="0"/>
              <a:t>允许各个组织根据具体情况将本组织内的域划分为若干个区域</a:t>
            </a:r>
            <a:r>
              <a:rPr lang="en-US" altLang="zh-CN" sz="2400" b="1" smtClean="0"/>
              <a:t>(zone)</a:t>
            </a:r>
            <a:r>
              <a:rPr lang="zh-CN" altLang="en-US" sz="2400" b="1" smtClean="0"/>
              <a:t>，并在各区域中设置相应的授权名字服务器</a:t>
            </a:r>
          </a:p>
        </p:txBody>
      </p:sp>
      <p:grpSp>
        <p:nvGrpSpPr>
          <p:cNvPr id="19460" name="Group 4"/>
          <p:cNvGrpSpPr>
            <a:grpSpLocks/>
          </p:cNvGrpSpPr>
          <p:nvPr/>
        </p:nvGrpSpPr>
        <p:grpSpPr bwMode="auto">
          <a:xfrm>
            <a:off x="900113" y="2955925"/>
            <a:ext cx="7777162" cy="3857625"/>
            <a:chOff x="225" y="1715"/>
            <a:chExt cx="5513" cy="2557"/>
          </a:xfrm>
        </p:grpSpPr>
        <p:sp>
          <p:nvSpPr>
            <p:cNvPr id="19461" name="AutoShape 5"/>
            <p:cNvSpPr>
              <a:spLocks noChangeArrowheads="1"/>
            </p:cNvSpPr>
            <p:nvPr/>
          </p:nvSpPr>
          <p:spPr bwMode="auto">
            <a:xfrm>
              <a:off x="225" y="2258"/>
              <a:ext cx="5513" cy="2014"/>
            </a:xfrm>
            <a:prstGeom prst="roundRect">
              <a:avLst>
                <a:gd name="adj" fmla="val 9319"/>
              </a:avLst>
            </a:prstGeom>
            <a:solidFill>
              <a:srgbClr val="CCECFF"/>
            </a:solidFill>
            <a:ln w="28575">
              <a:solidFill>
                <a:srgbClr val="333399"/>
              </a:solidFill>
              <a:prstDash val="dash"/>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en-US" b="1">
                <a:latin typeface="Arial" panose="020B0604020202020204" pitchFamily="34" charset="0"/>
                <a:ea typeface="黑体" panose="02010609060101010101" pitchFamily="49" charset="-122"/>
              </a:endParaRPr>
            </a:p>
          </p:txBody>
        </p:sp>
        <p:sp>
          <p:nvSpPr>
            <p:cNvPr id="19462" name="AutoShape 6"/>
            <p:cNvSpPr>
              <a:spLocks noChangeArrowheads="1"/>
            </p:cNvSpPr>
            <p:nvPr/>
          </p:nvSpPr>
          <p:spPr bwMode="auto">
            <a:xfrm>
              <a:off x="1849" y="2393"/>
              <a:ext cx="1068" cy="1768"/>
            </a:xfrm>
            <a:prstGeom prst="roundRect">
              <a:avLst>
                <a:gd name="adj" fmla="val 9412"/>
              </a:avLst>
            </a:prstGeom>
            <a:solidFill>
              <a:srgbClr val="FFCCFF"/>
            </a:solidFill>
            <a:ln w="6350">
              <a:solidFill>
                <a:srgbClr val="333399"/>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9463" name="Line 7"/>
            <p:cNvSpPr>
              <a:spLocks noChangeShapeType="1"/>
            </p:cNvSpPr>
            <p:nvPr/>
          </p:nvSpPr>
          <p:spPr bwMode="auto">
            <a:xfrm>
              <a:off x="2979" y="1895"/>
              <a:ext cx="71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4" name="Line 8"/>
            <p:cNvSpPr>
              <a:spLocks noChangeShapeType="1"/>
            </p:cNvSpPr>
            <p:nvPr/>
          </p:nvSpPr>
          <p:spPr bwMode="auto">
            <a:xfrm>
              <a:off x="3376" y="3774"/>
              <a:ext cx="34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5" name="AutoShape 9"/>
            <p:cNvSpPr>
              <a:spLocks noChangeArrowheads="1"/>
            </p:cNvSpPr>
            <p:nvPr/>
          </p:nvSpPr>
          <p:spPr bwMode="auto">
            <a:xfrm>
              <a:off x="2981" y="3111"/>
              <a:ext cx="402" cy="1042"/>
            </a:xfrm>
            <a:prstGeom prst="roundRect">
              <a:avLst>
                <a:gd name="adj" fmla="val 16412"/>
              </a:avLst>
            </a:prstGeom>
            <a:solidFill>
              <a:srgbClr val="FFFF99"/>
            </a:solidFill>
            <a:ln w="6350">
              <a:solidFill>
                <a:srgbClr val="333399"/>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9466" name="AutoShape 10"/>
            <p:cNvSpPr>
              <a:spLocks noChangeArrowheads="1"/>
            </p:cNvSpPr>
            <p:nvPr/>
          </p:nvSpPr>
          <p:spPr bwMode="auto">
            <a:xfrm>
              <a:off x="2505" y="1736"/>
              <a:ext cx="512" cy="318"/>
            </a:xfrm>
            <a:prstGeom prst="roundRect">
              <a:avLst>
                <a:gd name="adj" fmla="val 34167"/>
              </a:avLst>
            </a:prstGeom>
            <a:solidFill>
              <a:srgbClr val="66FF66"/>
            </a:solidFill>
            <a:ln w="6350">
              <a:solidFill>
                <a:srgbClr val="333399"/>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9467" name="Line 11"/>
            <p:cNvSpPr>
              <a:spLocks noChangeShapeType="1"/>
            </p:cNvSpPr>
            <p:nvPr/>
          </p:nvSpPr>
          <p:spPr bwMode="auto">
            <a:xfrm>
              <a:off x="2763" y="2026"/>
              <a:ext cx="8" cy="4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8" name="Line 12"/>
            <p:cNvSpPr>
              <a:spLocks noChangeShapeType="1"/>
            </p:cNvSpPr>
            <p:nvPr/>
          </p:nvSpPr>
          <p:spPr bwMode="auto">
            <a:xfrm flipV="1">
              <a:off x="2376" y="2945"/>
              <a:ext cx="0" cy="2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9" name="Text Box 13"/>
            <p:cNvSpPr txBox="1">
              <a:spLocks noChangeArrowheads="1"/>
            </p:cNvSpPr>
            <p:nvPr/>
          </p:nvSpPr>
          <p:spPr bwMode="auto">
            <a:xfrm>
              <a:off x="2565" y="1742"/>
              <a:ext cx="4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Courier New" panose="02070309020205020404" pitchFamily="49" charset="0"/>
                  <a:ea typeface="黑体" panose="02010609060101010101" pitchFamily="49" charset="-122"/>
                </a:rPr>
                <a:t>edu</a:t>
              </a:r>
            </a:p>
          </p:txBody>
        </p:sp>
        <p:sp>
          <p:nvSpPr>
            <p:cNvPr id="19470" name="Text Box 14"/>
            <p:cNvSpPr txBox="1">
              <a:spLocks noChangeArrowheads="1"/>
            </p:cNvSpPr>
            <p:nvPr/>
          </p:nvSpPr>
          <p:spPr bwMode="auto">
            <a:xfrm>
              <a:off x="3065" y="3133"/>
              <a:ext cx="33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Arial" panose="020B0604020202020204" pitchFamily="34" charset="0"/>
                  <a:ea typeface="黑体" panose="02010609060101010101" pitchFamily="49" charset="-122"/>
                </a:rPr>
                <a:t>ee</a:t>
              </a:r>
            </a:p>
          </p:txBody>
        </p:sp>
        <p:sp>
          <p:nvSpPr>
            <p:cNvPr id="19471" name="Text Box 15"/>
            <p:cNvSpPr txBox="1">
              <a:spLocks noChangeArrowheads="1"/>
            </p:cNvSpPr>
            <p:nvPr/>
          </p:nvSpPr>
          <p:spPr bwMode="auto">
            <a:xfrm>
              <a:off x="2524" y="2432"/>
              <a:ext cx="46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800" b="1">
                  <a:solidFill>
                    <a:srgbClr val="333399"/>
                  </a:solidFill>
                  <a:latin typeface="Arial" panose="020B0604020202020204" pitchFamily="34" charset="0"/>
                  <a:ea typeface="黑体" panose="02010609060101010101" pitchFamily="49" charset="-122"/>
                </a:rPr>
                <a:t>ustc</a:t>
              </a:r>
            </a:p>
          </p:txBody>
        </p:sp>
        <p:sp>
          <p:nvSpPr>
            <p:cNvPr id="19472" name="Text Box 16"/>
            <p:cNvSpPr txBox="1">
              <a:spLocks noChangeArrowheads="1"/>
            </p:cNvSpPr>
            <p:nvPr/>
          </p:nvSpPr>
          <p:spPr bwMode="auto">
            <a:xfrm>
              <a:off x="2662" y="3795"/>
              <a:ext cx="38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Arial" panose="020B0604020202020204" pitchFamily="34" charset="0"/>
                  <a:ea typeface="黑体" panose="02010609060101010101" pitchFamily="49" charset="-122"/>
                </a:rPr>
                <a:t>wn</a:t>
              </a:r>
            </a:p>
          </p:txBody>
        </p:sp>
        <p:sp>
          <p:nvSpPr>
            <p:cNvPr id="19473" name="Text Box 17"/>
            <p:cNvSpPr txBox="1">
              <a:spLocks noChangeArrowheads="1"/>
            </p:cNvSpPr>
            <p:nvPr/>
          </p:nvSpPr>
          <p:spPr bwMode="auto">
            <a:xfrm>
              <a:off x="2278" y="3795"/>
              <a:ext cx="30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Arial" panose="020B0604020202020204" pitchFamily="34" charset="0"/>
                  <a:ea typeface="黑体" panose="02010609060101010101" pitchFamily="49" charset="-122"/>
                </a:rPr>
                <a:t>vr</a:t>
              </a:r>
            </a:p>
          </p:txBody>
        </p:sp>
        <p:sp>
          <p:nvSpPr>
            <p:cNvPr id="19474" name="Text Box 18"/>
            <p:cNvSpPr txBox="1">
              <a:spLocks noChangeArrowheads="1"/>
            </p:cNvSpPr>
            <p:nvPr/>
          </p:nvSpPr>
          <p:spPr bwMode="auto">
            <a:xfrm>
              <a:off x="2238" y="3133"/>
              <a:ext cx="33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Arial" panose="020B0604020202020204" pitchFamily="34" charset="0"/>
                  <a:ea typeface="黑体" panose="02010609060101010101" pitchFamily="49" charset="-122"/>
                </a:rPr>
                <a:t>cs</a:t>
              </a:r>
            </a:p>
          </p:txBody>
        </p:sp>
        <p:sp>
          <p:nvSpPr>
            <p:cNvPr id="19475" name="Text Box 19"/>
            <p:cNvSpPr txBox="1">
              <a:spLocks noChangeArrowheads="1"/>
            </p:cNvSpPr>
            <p:nvPr/>
          </p:nvSpPr>
          <p:spPr bwMode="auto">
            <a:xfrm>
              <a:off x="1883" y="3795"/>
              <a:ext cx="28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Arial" panose="020B0604020202020204" pitchFamily="34" charset="0"/>
                  <a:ea typeface="黑体" panose="02010609060101010101" pitchFamily="49" charset="-122"/>
                </a:rPr>
                <a:t>ai</a:t>
              </a:r>
            </a:p>
          </p:txBody>
        </p:sp>
        <p:sp>
          <p:nvSpPr>
            <p:cNvPr id="19476" name="Line 20"/>
            <p:cNvSpPr>
              <a:spLocks noChangeShapeType="1"/>
            </p:cNvSpPr>
            <p:nvPr/>
          </p:nvSpPr>
          <p:spPr bwMode="auto">
            <a:xfrm flipV="1">
              <a:off x="3164" y="2945"/>
              <a:ext cx="0" cy="2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7" name="Line 21"/>
            <p:cNvSpPr>
              <a:spLocks noChangeShapeType="1"/>
            </p:cNvSpPr>
            <p:nvPr/>
          </p:nvSpPr>
          <p:spPr bwMode="auto">
            <a:xfrm rot="16200000" flipV="1">
              <a:off x="2770" y="2551"/>
              <a:ext cx="0" cy="78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8" name="Line 22"/>
            <p:cNvSpPr>
              <a:spLocks noChangeShapeType="1"/>
            </p:cNvSpPr>
            <p:nvPr/>
          </p:nvSpPr>
          <p:spPr bwMode="auto">
            <a:xfrm>
              <a:off x="2771" y="2724"/>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9" name="Line 23"/>
            <p:cNvSpPr>
              <a:spLocks noChangeShapeType="1"/>
            </p:cNvSpPr>
            <p:nvPr/>
          </p:nvSpPr>
          <p:spPr bwMode="auto">
            <a:xfrm flipV="1">
              <a:off x="1983"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0" name="Line 24"/>
            <p:cNvSpPr>
              <a:spLocks noChangeShapeType="1"/>
            </p:cNvSpPr>
            <p:nvPr/>
          </p:nvSpPr>
          <p:spPr bwMode="auto">
            <a:xfrm flipV="1">
              <a:off x="2771"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1" name="Line 25"/>
            <p:cNvSpPr>
              <a:spLocks noChangeShapeType="1"/>
            </p:cNvSpPr>
            <p:nvPr/>
          </p:nvSpPr>
          <p:spPr bwMode="auto">
            <a:xfrm rot="16200000" flipV="1">
              <a:off x="2377" y="3214"/>
              <a:ext cx="0" cy="78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2" name="Line 26"/>
            <p:cNvSpPr>
              <a:spLocks noChangeShapeType="1"/>
            </p:cNvSpPr>
            <p:nvPr/>
          </p:nvSpPr>
          <p:spPr bwMode="auto">
            <a:xfrm>
              <a:off x="2376" y="3388"/>
              <a:ext cx="0" cy="22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3" name="Line 27"/>
            <p:cNvSpPr>
              <a:spLocks noChangeShapeType="1"/>
            </p:cNvSpPr>
            <p:nvPr/>
          </p:nvSpPr>
          <p:spPr bwMode="auto">
            <a:xfrm flipV="1">
              <a:off x="2376" y="3608"/>
              <a:ext cx="0" cy="2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4" name="Text Box 28"/>
            <p:cNvSpPr txBox="1">
              <a:spLocks noChangeArrowheads="1"/>
            </p:cNvSpPr>
            <p:nvPr/>
          </p:nvSpPr>
          <p:spPr bwMode="auto">
            <a:xfrm>
              <a:off x="4263" y="1797"/>
              <a:ext cx="142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b="1">
                  <a:latin typeface="Courier New" panose="02070309020205020404" pitchFamily="49" charset="0"/>
                  <a:ea typeface="华文新魏" panose="02010800040101010101" pitchFamily="2" charset="-122"/>
                </a:rPr>
                <a:t>根名字服务器</a:t>
              </a:r>
            </a:p>
          </p:txBody>
        </p:sp>
        <p:sp>
          <p:nvSpPr>
            <p:cNvPr id="19485" name="Line 29"/>
            <p:cNvSpPr>
              <a:spLocks noChangeShapeType="1"/>
            </p:cNvSpPr>
            <p:nvPr/>
          </p:nvSpPr>
          <p:spPr bwMode="auto">
            <a:xfrm flipH="1">
              <a:off x="3927" y="1912"/>
              <a:ext cx="342" cy="3"/>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6" name="Text Box 30"/>
            <p:cNvSpPr txBox="1">
              <a:spLocks noChangeArrowheads="1"/>
            </p:cNvSpPr>
            <p:nvPr/>
          </p:nvSpPr>
          <p:spPr bwMode="auto">
            <a:xfrm>
              <a:off x="1143" y="1715"/>
              <a:ext cx="125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b="1">
                  <a:latin typeface="Arial" panose="020B0604020202020204" pitchFamily="34" charset="0"/>
                  <a:ea typeface="华文新魏" panose="02010800040101010101" pitchFamily="2" charset="-122"/>
                </a:rPr>
                <a:t>域</a:t>
              </a:r>
              <a:r>
                <a:rPr kumimoji="1" lang="zh-CN" altLang="en-US" sz="900" b="1">
                  <a:latin typeface="Arial" panose="020B0604020202020204" pitchFamily="34" charset="0"/>
                  <a:ea typeface="华文新魏" panose="02010800040101010101" pitchFamily="2" charset="-122"/>
                </a:rPr>
                <a:t> </a:t>
              </a:r>
              <a:r>
                <a:rPr kumimoji="1" lang="en-US" altLang="zh-CN" b="1">
                  <a:latin typeface="Arial" panose="020B0604020202020204" pitchFamily="34" charset="0"/>
                  <a:ea typeface="华文新魏" panose="02010800040101010101" pitchFamily="2" charset="-122"/>
                </a:rPr>
                <a:t>ustc.edu</a:t>
              </a:r>
            </a:p>
          </p:txBody>
        </p:sp>
        <p:sp>
          <p:nvSpPr>
            <p:cNvPr id="19487" name="Line 31"/>
            <p:cNvSpPr>
              <a:spLocks noChangeShapeType="1"/>
            </p:cNvSpPr>
            <p:nvPr/>
          </p:nvSpPr>
          <p:spPr bwMode="auto">
            <a:xfrm>
              <a:off x="1730" y="1952"/>
              <a:ext cx="184" cy="304"/>
            </a:xfrm>
            <a:prstGeom prst="line">
              <a:avLst/>
            </a:prstGeom>
            <a:noFill/>
            <a:ln w="28575">
              <a:solidFill>
                <a:srgbClr val="00FF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8" name="Text Box 32"/>
            <p:cNvSpPr txBox="1">
              <a:spLocks noChangeArrowheads="1"/>
            </p:cNvSpPr>
            <p:nvPr/>
          </p:nvSpPr>
          <p:spPr bwMode="auto">
            <a:xfrm>
              <a:off x="4093" y="3124"/>
              <a:ext cx="15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kumimoji="1" lang="zh-CN" altLang="en-US" sz="2000" b="1">
                  <a:solidFill>
                    <a:srgbClr val="333399"/>
                  </a:solidFill>
                  <a:latin typeface="Arial" panose="020B0604020202020204" pitchFamily="34" charset="0"/>
                  <a:ea typeface="黑体" panose="02010609060101010101" pitchFamily="49" charset="-122"/>
                </a:rPr>
                <a:t>区域</a:t>
              </a:r>
              <a:r>
                <a:rPr kumimoji="1" lang="en-US" altLang="zh-CN" sz="2000" b="1">
                  <a:solidFill>
                    <a:srgbClr val="333399"/>
                  </a:solidFill>
                  <a:latin typeface="Arial" panose="020B0604020202020204" pitchFamily="34" charset="0"/>
                  <a:ea typeface="黑体" panose="02010609060101010101" pitchFamily="49" charset="-122"/>
                </a:rPr>
                <a:t>ee.ustc.edu</a:t>
              </a:r>
            </a:p>
            <a:p>
              <a:pPr algn="ctr" eaLnBrk="1" hangingPunct="1"/>
              <a:r>
                <a:rPr kumimoji="1" lang="zh-CN" altLang="en-US" sz="2000" b="1">
                  <a:solidFill>
                    <a:srgbClr val="333399"/>
                  </a:solidFill>
                  <a:latin typeface="Arial" panose="020B0604020202020204" pitchFamily="34" charset="0"/>
                  <a:ea typeface="黑体" panose="02010609060101010101" pitchFamily="49" charset="-122"/>
                </a:rPr>
                <a:t>的授权名字服务器</a:t>
              </a:r>
            </a:p>
          </p:txBody>
        </p:sp>
        <p:sp>
          <p:nvSpPr>
            <p:cNvPr id="19489" name="Line 33"/>
            <p:cNvSpPr>
              <a:spLocks noChangeShapeType="1"/>
            </p:cNvSpPr>
            <p:nvPr/>
          </p:nvSpPr>
          <p:spPr bwMode="auto">
            <a:xfrm rot="10800000" flipV="1">
              <a:off x="4015" y="3573"/>
              <a:ext cx="557" cy="212"/>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490" name="Group 34"/>
            <p:cNvGrpSpPr>
              <a:grpSpLocks/>
            </p:cNvGrpSpPr>
            <p:nvPr/>
          </p:nvGrpSpPr>
          <p:grpSpPr bwMode="auto">
            <a:xfrm>
              <a:off x="724" y="2342"/>
              <a:ext cx="1131" cy="385"/>
              <a:chOff x="589" y="2373"/>
              <a:chExt cx="1131" cy="356"/>
            </a:xfrm>
          </p:grpSpPr>
          <p:sp>
            <p:nvSpPr>
              <p:cNvPr id="19503" name="Text Box 35"/>
              <p:cNvSpPr txBox="1">
                <a:spLocks noChangeArrowheads="1"/>
              </p:cNvSpPr>
              <p:nvPr/>
            </p:nvSpPr>
            <p:spPr bwMode="auto">
              <a:xfrm>
                <a:off x="589" y="2373"/>
                <a:ext cx="872"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lnSpc>
                    <a:spcPct val="80000"/>
                  </a:lnSpc>
                </a:pPr>
                <a:r>
                  <a:rPr kumimoji="1" lang="zh-CN" altLang="zh-CN" sz="2000" b="1">
                    <a:solidFill>
                      <a:srgbClr val="333399"/>
                    </a:solidFill>
                    <a:latin typeface="Arial" panose="020B0604020202020204" pitchFamily="34" charset="0"/>
                    <a:ea typeface="黑体" panose="02010609060101010101" pitchFamily="49" charset="-122"/>
                  </a:rPr>
                  <a:t> 区域</a:t>
                </a:r>
                <a:endParaRPr kumimoji="1" lang="zh-CN" altLang="en-US" sz="2000" b="1">
                  <a:solidFill>
                    <a:srgbClr val="333399"/>
                  </a:solidFill>
                  <a:latin typeface="Arial" panose="020B0604020202020204" pitchFamily="34" charset="0"/>
                  <a:ea typeface="黑体" panose="02010609060101010101" pitchFamily="49" charset="-122"/>
                </a:endParaRPr>
              </a:p>
              <a:p>
                <a:pPr algn="ctr" eaLnBrk="1" hangingPunct="1">
                  <a:lnSpc>
                    <a:spcPct val="80000"/>
                  </a:lnSpc>
                </a:pPr>
                <a:r>
                  <a:rPr kumimoji="1" lang="en-US" altLang="zh-CN" sz="2000" b="1">
                    <a:solidFill>
                      <a:srgbClr val="333399"/>
                    </a:solidFill>
                    <a:latin typeface="Arial" panose="020B0604020202020204" pitchFamily="34" charset="0"/>
                    <a:ea typeface="黑体" panose="02010609060101010101" pitchFamily="49" charset="-122"/>
                  </a:rPr>
                  <a:t>ustc.edu</a:t>
                </a:r>
              </a:p>
            </p:txBody>
          </p:sp>
          <p:sp>
            <p:nvSpPr>
              <p:cNvPr id="19504" name="Line 36"/>
              <p:cNvSpPr>
                <a:spLocks noChangeShapeType="1"/>
              </p:cNvSpPr>
              <p:nvPr/>
            </p:nvSpPr>
            <p:spPr bwMode="auto">
              <a:xfrm>
                <a:off x="1320" y="2522"/>
                <a:ext cx="400" cy="204"/>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491" name="Line 37"/>
            <p:cNvSpPr>
              <a:spLocks noChangeShapeType="1"/>
            </p:cNvSpPr>
            <p:nvPr/>
          </p:nvSpPr>
          <p:spPr bwMode="auto">
            <a:xfrm>
              <a:off x="1536" y="3746"/>
              <a:ext cx="304"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492" name="Group 38"/>
            <p:cNvGrpSpPr>
              <a:grpSpLocks/>
            </p:cNvGrpSpPr>
            <p:nvPr/>
          </p:nvGrpSpPr>
          <p:grpSpPr bwMode="auto">
            <a:xfrm>
              <a:off x="3379" y="2724"/>
              <a:ext cx="1269" cy="571"/>
              <a:chOff x="3244" y="2608"/>
              <a:chExt cx="1269" cy="571"/>
            </a:xfrm>
          </p:grpSpPr>
          <p:sp>
            <p:nvSpPr>
              <p:cNvPr id="19501" name="Text Box 39"/>
              <p:cNvSpPr txBox="1">
                <a:spLocks noChangeArrowheads="1"/>
              </p:cNvSpPr>
              <p:nvPr/>
            </p:nvSpPr>
            <p:spPr bwMode="auto">
              <a:xfrm>
                <a:off x="3437" y="2608"/>
                <a:ext cx="107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lnSpc>
                    <a:spcPct val="75000"/>
                  </a:lnSpc>
                </a:pPr>
                <a:r>
                  <a:rPr kumimoji="1" lang="zh-CN" altLang="en-US" sz="1800" b="1">
                    <a:solidFill>
                      <a:srgbClr val="333399"/>
                    </a:solidFill>
                    <a:latin typeface="Arial" panose="020B0604020202020204" pitchFamily="34" charset="0"/>
                    <a:ea typeface="黑体" panose="02010609060101010101" pitchFamily="49" charset="-122"/>
                  </a:rPr>
                  <a:t>   区域</a:t>
                </a:r>
              </a:p>
              <a:p>
                <a:pPr eaLnBrk="1" hangingPunct="1">
                  <a:lnSpc>
                    <a:spcPct val="75000"/>
                  </a:lnSpc>
                </a:pPr>
                <a:r>
                  <a:rPr kumimoji="1" lang="en-US" altLang="zh-CN" sz="1800" b="1">
                    <a:solidFill>
                      <a:srgbClr val="333399"/>
                    </a:solidFill>
                    <a:latin typeface="Arial" panose="020B0604020202020204" pitchFamily="34" charset="0"/>
                    <a:ea typeface="黑体" panose="02010609060101010101" pitchFamily="49" charset="-122"/>
                  </a:rPr>
                  <a:t>ee.ustc.edu</a:t>
                </a:r>
              </a:p>
            </p:txBody>
          </p:sp>
          <p:sp>
            <p:nvSpPr>
              <p:cNvPr id="19502" name="Line 40"/>
              <p:cNvSpPr>
                <a:spLocks noChangeShapeType="1"/>
              </p:cNvSpPr>
              <p:nvPr/>
            </p:nvSpPr>
            <p:spPr bwMode="auto">
              <a:xfrm rot="10800000" flipV="1">
                <a:off x="3244" y="2950"/>
                <a:ext cx="573" cy="229"/>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grpSp>
        <p:pic>
          <p:nvPicPr>
            <p:cNvPr id="1949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 y="3443"/>
              <a:ext cx="42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 y="1729"/>
              <a:ext cx="42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95" name="Group 43"/>
            <p:cNvGrpSpPr>
              <a:grpSpLocks/>
            </p:cNvGrpSpPr>
            <p:nvPr/>
          </p:nvGrpSpPr>
          <p:grpSpPr bwMode="auto">
            <a:xfrm>
              <a:off x="268" y="2973"/>
              <a:ext cx="1477" cy="580"/>
              <a:chOff x="133" y="2857"/>
              <a:chExt cx="1477" cy="580"/>
            </a:xfrm>
          </p:grpSpPr>
          <p:sp>
            <p:nvSpPr>
              <p:cNvPr id="19499" name="Text Box 44"/>
              <p:cNvSpPr txBox="1">
                <a:spLocks noChangeArrowheads="1"/>
              </p:cNvSpPr>
              <p:nvPr/>
            </p:nvSpPr>
            <p:spPr bwMode="auto">
              <a:xfrm>
                <a:off x="133" y="2857"/>
                <a:ext cx="147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lnSpc>
                    <a:spcPct val="75000"/>
                  </a:lnSpc>
                </a:pPr>
                <a:r>
                  <a:rPr kumimoji="1" lang="zh-CN" altLang="en-US" sz="1800" b="1">
                    <a:solidFill>
                      <a:srgbClr val="333399"/>
                    </a:solidFill>
                    <a:latin typeface="Arial" panose="020B0604020202020204" pitchFamily="34" charset="0"/>
                    <a:ea typeface="黑体" panose="02010609060101010101" pitchFamily="49" charset="-122"/>
                  </a:rPr>
                  <a:t>区域</a:t>
                </a:r>
                <a:r>
                  <a:rPr kumimoji="1" lang="en-US" altLang="zh-CN" sz="1800" b="1">
                    <a:solidFill>
                      <a:srgbClr val="333399"/>
                    </a:solidFill>
                    <a:latin typeface="Arial" panose="020B0604020202020204" pitchFamily="34" charset="0"/>
                    <a:ea typeface="黑体" panose="02010609060101010101" pitchFamily="49" charset="-122"/>
                  </a:rPr>
                  <a:t>ustc.edu</a:t>
                </a:r>
              </a:p>
              <a:p>
                <a:pPr algn="ctr" eaLnBrk="1" hangingPunct="1">
                  <a:lnSpc>
                    <a:spcPct val="75000"/>
                  </a:lnSpc>
                </a:pPr>
                <a:r>
                  <a:rPr kumimoji="1" lang="zh-CN" altLang="en-US" sz="1800" b="1">
                    <a:solidFill>
                      <a:srgbClr val="333399"/>
                    </a:solidFill>
                    <a:latin typeface="Arial" panose="020B0604020202020204" pitchFamily="34" charset="0"/>
                    <a:ea typeface="黑体" panose="02010609060101010101" pitchFamily="49" charset="-122"/>
                  </a:rPr>
                  <a:t>的授权名字服务器</a:t>
                </a:r>
              </a:p>
            </p:txBody>
          </p:sp>
          <p:sp>
            <p:nvSpPr>
              <p:cNvPr id="19500" name="Line 45"/>
              <p:cNvSpPr>
                <a:spLocks noChangeShapeType="1"/>
              </p:cNvSpPr>
              <p:nvPr/>
            </p:nvSpPr>
            <p:spPr bwMode="auto">
              <a:xfrm>
                <a:off x="930" y="3203"/>
                <a:ext cx="151" cy="234"/>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496" name="Line 46"/>
            <p:cNvSpPr>
              <a:spLocks noChangeShapeType="1"/>
            </p:cNvSpPr>
            <p:nvPr/>
          </p:nvSpPr>
          <p:spPr bwMode="auto">
            <a:xfrm>
              <a:off x="3164" y="3443"/>
              <a:ext cx="0" cy="36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97" name="Text Box 47"/>
            <p:cNvSpPr txBox="1">
              <a:spLocks noChangeArrowheads="1"/>
            </p:cNvSpPr>
            <p:nvPr/>
          </p:nvSpPr>
          <p:spPr bwMode="auto">
            <a:xfrm>
              <a:off x="3065" y="3795"/>
              <a:ext cx="24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solidFill>
                    <a:srgbClr val="333399"/>
                  </a:solidFill>
                  <a:latin typeface="Arial" panose="020B0604020202020204" pitchFamily="34" charset="0"/>
                  <a:ea typeface="黑体" panose="02010609060101010101" pitchFamily="49" charset="-122"/>
                </a:rPr>
                <a:t>if</a:t>
              </a:r>
            </a:p>
          </p:txBody>
        </p:sp>
        <p:pic>
          <p:nvPicPr>
            <p:cNvPr id="19498" name="Picture 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 y="3388"/>
              <a:ext cx="42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b="1" smtClean="0"/>
              <a:t>根名字服务器</a:t>
            </a:r>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05038"/>
            <a:ext cx="8269288"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Grp="1" noChangeArrowheads="1"/>
          </p:cNvSpPr>
          <p:nvPr>
            <p:ph type="body" idx="1"/>
          </p:nvPr>
        </p:nvSpPr>
        <p:spPr>
          <a:xfrm>
            <a:off x="971550" y="1773238"/>
            <a:ext cx="7993063" cy="576262"/>
          </a:xfrm>
        </p:spPr>
        <p:txBody>
          <a:bodyPr/>
          <a:lstStyle/>
          <a:p>
            <a:pPr>
              <a:lnSpc>
                <a:spcPct val="90000"/>
              </a:lnSpc>
            </a:pPr>
            <a:r>
              <a:rPr lang="zh-CN" altLang="en-US" sz="2400" b="1" smtClean="0"/>
              <a:t>根名字服务保存了所有顶级域名字服务器的</a:t>
            </a:r>
            <a:r>
              <a:rPr lang="en-US" altLang="zh-CN" sz="2400" b="1" smtClean="0"/>
              <a:t>IP</a:t>
            </a:r>
            <a:r>
              <a:rPr lang="zh-CN" altLang="en-US" sz="2400" b="1" smtClean="0"/>
              <a:t>地址</a:t>
            </a:r>
            <a:endParaRPr lang="en-US" altLang="zh-CN" sz="2400" b="1" smtClean="0"/>
          </a:p>
        </p:txBody>
      </p:sp>
      <p:sp>
        <p:nvSpPr>
          <p:cNvPr id="20485" name="TextBox 5"/>
          <p:cNvSpPr txBox="1">
            <a:spLocks noChangeArrowheads="1"/>
          </p:cNvSpPr>
          <p:nvPr/>
        </p:nvSpPr>
        <p:spPr bwMode="auto">
          <a:xfrm>
            <a:off x="539750" y="2586038"/>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A</a:t>
            </a:r>
            <a:endParaRPr lang="zh-CN" altLang="en-US" sz="1600" b="1"/>
          </a:p>
        </p:txBody>
      </p:sp>
      <p:sp>
        <p:nvSpPr>
          <p:cNvPr id="20486" name="TextBox 6"/>
          <p:cNvSpPr txBox="1">
            <a:spLocks noChangeArrowheads="1"/>
          </p:cNvSpPr>
          <p:nvPr/>
        </p:nvSpPr>
        <p:spPr bwMode="auto">
          <a:xfrm>
            <a:off x="539750" y="29241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B</a:t>
            </a:r>
            <a:endParaRPr lang="zh-CN" altLang="en-US" sz="1600" b="1"/>
          </a:p>
        </p:txBody>
      </p:sp>
      <p:sp>
        <p:nvSpPr>
          <p:cNvPr id="20487" name="TextBox 7"/>
          <p:cNvSpPr txBox="1">
            <a:spLocks noChangeArrowheads="1"/>
          </p:cNvSpPr>
          <p:nvPr/>
        </p:nvSpPr>
        <p:spPr bwMode="auto">
          <a:xfrm>
            <a:off x="539750" y="32337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C</a:t>
            </a:r>
            <a:endParaRPr lang="zh-CN" altLang="en-US" sz="1600" b="1"/>
          </a:p>
        </p:txBody>
      </p:sp>
      <p:sp>
        <p:nvSpPr>
          <p:cNvPr id="20488" name="TextBox 8"/>
          <p:cNvSpPr txBox="1">
            <a:spLocks noChangeArrowheads="1"/>
          </p:cNvSpPr>
          <p:nvPr/>
        </p:nvSpPr>
        <p:spPr bwMode="auto">
          <a:xfrm>
            <a:off x="539750" y="35734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D</a:t>
            </a:r>
            <a:endParaRPr lang="zh-CN" altLang="en-US" sz="1600" b="1"/>
          </a:p>
        </p:txBody>
      </p:sp>
      <p:sp>
        <p:nvSpPr>
          <p:cNvPr id="20489" name="TextBox 9"/>
          <p:cNvSpPr txBox="1">
            <a:spLocks noChangeArrowheads="1"/>
          </p:cNvSpPr>
          <p:nvPr/>
        </p:nvSpPr>
        <p:spPr bwMode="auto">
          <a:xfrm>
            <a:off x="539750" y="3883025"/>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E</a:t>
            </a:r>
            <a:endParaRPr lang="zh-CN" altLang="en-US" sz="1600" b="1"/>
          </a:p>
        </p:txBody>
      </p:sp>
      <p:sp>
        <p:nvSpPr>
          <p:cNvPr id="20490" name="TextBox 10"/>
          <p:cNvSpPr txBox="1">
            <a:spLocks noChangeArrowheads="1"/>
          </p:cNvSpPr>
          <p:nvPr/>
        </p:nvSpPr>
        <p:spPr bwMode="auto">
          <a:xfrm>
            <a:off x="539750" y="42211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F</a:t>
            </a:r>
            <a:endParaRPr lang="zh-CN" altLang="en-US" sz="1600" b="1"/>
          </a:p>
        </p:txBody>
      </p:sp>
      <p:sp>
        <p:nvSpPr>
          <p:cNvPr id="20491" name="TextBox 11"/>
          <p:cNvSpPr txBox="1">
            <a:spLocks noChangeArrowheads="1"/>
          </p:cNvSpPr>
          <p:nvPr/>
        </p:nvSpPr>
        <p:spPr bwMode="auto">
          <a:xfrm>
            <a:off x="539750" y="45593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G</a:t>
            </a:r>
            <a:endParaRPr lang="zh-CN" altLang="en-US" sz="1600" b="1"/>
          </a:p>
        </p:txBody>
      </p:sp>
      <p:sp>
        <p:nvSpPr>
          <p:cNvPr id="20492" name="TextBox 12"/>
          <p:cNvSpPr txBox="1">
            <a:spLocks noChangeArrowheads="1"/>
          </p:cNvSpPr>
          <p:nvPr/>
        </p:nvSpPr>
        <p:spPr bwMode="auto">
          <a:xfrm>
            <a:off x="539750" y="48688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H</a:t>
            </a:r>
            <a:endParaRPr lang="zh-CN" altLang="en-US" sz="1600" b="1"/>
          </a:p>
        </p:txBody>
      </p:sp>
      <p:sp>
        <p:nvSpPr>
          <p:cNvPr id="20493" name="TextBox 13"/>
          <p:cNvSpPr txBox="1">
            <a:spLocks noChangeArrowheads="1"/>
          </p:cNvSpPr>
          <p:nvPr/>
        </p:nvSpPr>
        <p:spPr bwMode="auto">
          <a:xfrm>
            <a:off x="539750" y="5207000"/>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I</a:t>
            </a:r>
            <a:endParaRPr lang="zh-CN" altLang="en-US" sz="1600" b="1"/>
          </a:p>
        </p:txBody>
      </p:sp>
      <p:sp>
        <p:nvSpPr>
          <p:cNvPr id="20494" name="TextBox 14"/>
          <p:cNvSpPr txBox="1">
            <a:spLocks noChangeArrowheads="1"/>
          </p:cNvSpPr>
          <p:nvPr/>
        </p:nvSpPr>
        <p:spPr bwMode="auto">
          <a:xfrm>
            <a:off x="539750" y="5516563"/>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J</a:t>
            </a:r>
            <a:endParaRPr lang="zh-CN" altLang="en-US" sz="1600" b="1"/>
          </a:p>
        </p:txBody>
      </p:sp>
      <p:sp>
        <p:nvSpPr>
          <p:cNvPr id="20495" name="TextBox 15"/>
          <p:cNvSpPr txBox="1">
            <a:spLocks noChangeArrowheads="1"/>
          </p:cNvSpPr>
          <p:nvPr/>
        </p:nvSpPr>
        <p:spPr bwMode="auto">
          <a:xfrm>
            <a:off x="539750" y="5805488"/>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K</a:t>
            </a:r>
            <a:endParaRPr lang="zh-CN" altLang="en-US" sz="1600" b="1"/>
          </a:p>
        </p:txBody>
      </p:sp>
      <p:sp>
        <p:nvSpPr>
          <p:cNvPr id="20496" name="TextBox 16"/>
          <p:cNvSpPr txBox="1">
            <a:spLocks noChangeArrowheads="1"/>
          </p:cNvSpPr>
          <p:nvPr/>
        </p:nvSpPr>
        <p:spPr bwMode="auto">
          <a:xfrm>
            <a:off x="539750" y="611505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L</a:t>
            </a:r>
            <a:endParaRPr lang="zh-CN" altLang="en-US" sz="1600" b="1"/>
          </a:p>
        </p:txBody>
      </p:sp>
      <p:sp>
        <p:nvSpPr>
          <p:cNvPr id="20497" name="TextBox 17"/>
          <p:cNvSpPr txBox="1">
            <a:spLocks noChangeArrowheads="1"/>
          </p:cNvSpPr>
          <p:nvPr/>
        </p:nvSpPr>
        <p:spPr bwMode="auto">
          <a:xfrm>
            <a:off x="539750" y="6453188"/>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50825" y="14288"/>
            <a:ext cx="878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t>为确保可靠性和响应性能，每个根名字服务器在全球多地部署</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37" y="3861048"/>
            <a:ext cx="8643336" cy="295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59" y="476250"/>
            <a:ext cx="8645513" cy="330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Box 5"/>
          <p:cNvSpPr txBox="1">
            <a:spLocks noChangeArrowheads="1"/>
          </p:cNvSpPr>
          <p:nvPr/>
        </p:nvSpPr>
        <p:spPr bwMode="auto">
          <a:xfrm>
            <a:off x="2555875" y="404813"/>
            <a:ext cx="4103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b="1" dirty="0"/>
              <a:t>根名字服务器全球分布图</a:t>
            </a:r>
          </a:p>
        </p:txBody>
      </p:sp>
      <p:sp>
        <p:nvSpPr>
          <p:cNvPr id="21514" name="TextBox 11"/>
          <p:cNvSpPr txBox="1">
            <a:spLocks noChangeArrowheads="1"/>
          </p:cNvSpPr>
          <p:nvPr/>
        </p:nvSpPr>
        <p:spPr bwMode="auto">
          <a:xfrm>
            <a:off x="174959" y="3905535"/>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b="1" dirty="0"/>
              <a:t>根名字服务器中国分布图</a:t>
            </a:r>
          </a:p>
        </p:txBody>
      </p:sp>
      <p:sp>
        <p:nvSpPr>
          <p:cNvPr id="21510" name="TextBox 6"/>
          <p:cNvSpPr txBox="1">
            <a:spLocks noChangeArrowheads="1"/>
          </p:cNvSpPr>
          <p:nvPr/>
        </p:nvSpPr>
        <p:spPr bwMode="auto">
          <a:xfrm>
            <a:off x="467544" y="4365104"/>
            <a:ext cx="3384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dirty="0"/>
              <a:t>更多信息请参考：</a:t>
            </a:r>
            <a:r>
              <a:rPr lang="en-US" altLang="zh-CN" sz="1600" b="1" dirty="0"/>
              <a:t>http://www.root-servers.org/</a:t>
            </a:r>
            <a:endParaRPr lang="zh-CN" altLang="en-US"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b="1" smtClean="0"/>
              <a:t>资源记录格式</a:t>
            </a:r>
          </a:p>
        </p:txBody>
      </p:sp>
      <p:sp>
        <p:nvSpPr>
          <p:cNvPr id="22531" name="Rectangle 3"/>
          <p:cNvSpPr>
            <a:spLocks noGrp="1" noChangeArrowheads="1"/>
          </p:cNvSpPr>
          <p:nvPr>
            <p:ph type="body" idx="1"/>
          </p:nvPr>
        </p:nvSpPr>
        <p:spPr>
          <a:xfrm>
            <a:off x="684213" y="2017713"/>
            <a:ext cx="8270875" cy="4291012"/>
          </a:xfrm>
        </p:spPr>
        <p:txBody>
          <a:bodyPr/>
          <a:lstStyle/>
          <a:p>
            <a:pPr>
              <a:lnSpc>
                <a:spcPct val="90000"/>
              </a:lnSpc>
            </a:pPr>
            <a:r>
              <a:rPr lang="zh-CN" altLang="en-US" sz="2400" b="1" smtClean="0"/>
              <a:t>资源记录： </a:t>
            </a:r>
            <a:r>
              <a:rPr lang="en-US" altLang="zh-CN" sz="2400" b="1" smtClean="0"/>
              <a:t>Resource Record</a:t>
            </a:r>
          </a:p>
          <a:p>
            <a:pPr lvl="1">
              <a:lnSpc>
                <a:spcPct val="90000"/>
              </a:lnSpc>
            </a:pPr>
            <a:r>
              <a:rPr lang="zh-CN" altLang="en-US" sz="2000" b="1" smtClean="0"/>
              <a:t>名字服务器以资源记录的形式来维护本区域内的域名相关信息</a:t>
            </a:r>
          </a:p>
          <a:p>
            <a:pPr lvl="1">
              <a:lnSpc>
                <a:spcPct val="90000"/>
              </a:lnSpc>
            </a:pPr>
            <a:r>
              <a:rPr lang="zh-CN" altLang="en-US" sz="2000" b="1" smtClean="0"/>
              <a:t>当解析器给名字服务器一个域名，取回的是一个与该域名相对应的资源记录。所以</a:t>
            </a:r>
            <a:r>
              <a:rPr lang="en-US" altLang="zh-CN" sz="2000" b="1" smtClean="0"/>
              <a:t>DNS</a:t>
            </a:r>
            <a:r>
              <a:rPr lang="zh-CN" altLang="en-US" sz="2000" b="1" smtClean="0"/>
              <a:t>系统的实际功能就是把域名映射到一条记录上</a:t>
            </a:r>
          </a:p>
          <a:p>
            <a:pPr>
              <a:lnSpc>
                <a:spcPct val="90000"/>
              </a:lnSpc>
            </a:pPr>
            <a:r>
              <a:rPr lang="zh-CN" altLang="en-US" sz="2400" b="1" smtClean="0"/>
              <a:t>一条资源记录共有</a:t>
            </a:r>
            <a:r>
              <a:rPr lang="en-US" altLang="zh-CN" sz="2400" b="1" smtClean="0"/>
              <a:t>5</a:t>
            </a:r>
            <a:r>
              <a:rPr lang="zh-CN" altLang="en-US" sz="2400" b="1" smtClean="0"/>
              <a:t>个字段：</a:t>
            </a:r>
          </a:p>
          <a:p>
            <a:pPr lvl="1">
              <a:lnSpc>
                <a:spcPct val="90000"/>
              </a:lnSpc>
            </a:pPr>
            <a:r>
              <a:rPr lang="en-US" altLang="zh-CN" sz="2000" b="1" smtClean="0"/>
              <a:t>Domain_name</a:t>
            </a:r>
            <a:r>
              <a:rPr lang="zh-CN" altLang="en-US" sz="2000" b="1" smtClean="0"/>
              <a:t>，</a:t>
            </a:r>
            <a:r>
              <a:rPr lang="en-US" altLang="zh-CN" sz="2000" b="1" smtClean="0"/>
              <a:t>Time_to_live</a:t>
            </a:r>
            <a:r>
              <a:rPr lang="zh-CN" altLang="en-US" sz="2000" b="1" smtClean="0"/>
              <a:t>，</a:t>
            </a:r>
            <a:r>
              <a:rPr lang="en-US" altLang="zh-CN" sz="2000" b="1" smtClean="0"/>
              <a:t>Type </a:t>
            </a:r>
            <a:r>
              <a:rPr lang="zh-CN" altLang="en-US" sz="2000" b="1" smtClean="0"/>
              <a:t>，</a:t>
            </a:r>
            <a:r>
              <a:rPr lang="en-US" altLang="zh-CN" sz="2000" b="1" smtClean="0"/>
              <a:t>Class</a:t>
            </a:r>
            <a:r>
              <a:rPr lang="zh-CN" altLang="en-US" sz="2000" b="1" smtClean="0"/>
              <a:t>，</a:t>
            </a:r>
            <a:r>
              <a:rPr lang="en-US" altLang="zh-CN" sz="2000" b="1" smtClean="0"/>
              <a:t>Value</a:t>
            </a:r>
          </a:p>
          <a:p>
            <a:pPr lvl="1">
              <a:lnSpc>
                <a:spcPct val="90000"/>
              </a:lnSpc>
            </a:pPr>
            <a:r>
              <a:rPr lang="en-US" altLang="zh-CN" sz="2000" b="1" smtClean="0"/>
              <a:t>Time_to_live: </a:t>
            </a:r>
            <a:r>
              <a:rPr lang="zh-CN" altLang="en-US" sz="2000" b="1" smtClean="0"/>
              <a:t>生存时间，例如，时间较长的有一天（</a:t>
            </a:r>
            <a:r>
              <a:rPr lang="en-US" altLang="zh-CN" sz="2000" b="1" smtClean="0"/>
              <a:t>86400</a:t>
            </a:r>
            <a:r>
              <a:rPr lang="zh-CN" altLang="en-US" sz="2000" b="1" smtClean="0"/>
              <a:t>秒），短的有一分钟（</a:t>
            </a:r>
            <a:r>
              <a:rPr lang="en-US" altLang="zh-CN" sz="2000" b="1" smtClean="0"/>
              <a:t>60</a:t>
            </a:r>
            <a:r>
              <a:rPr lang="zh-CN" altLang="en-US" sz="2000" b="1" smtClean="0"/>
              <a:t>秒）</a:t>
            </a:r>
          </a:p>
          <a:p>
            <a:pPr lvl="1">
              <a:lnSpc>
                <a:spcPct val="90000"/>
              </a:lnSpc>
            </a:pPr>
            <a:r>
              <a:rPr lang="en-US" altLang="zh-CN" sz="2000" b="1" smtClean="0"/>
              <a:t>Type</a:t>
            </a:r>
            <a:r>
              <a:rPr lang="zh-CN" altLang="en-US" sz="2000" b="1" smtClean="0"/>
              <a:t>：指出记录的类型（下一页详细解释）</a:t>
            </a:r>
          </a:p>
          <a:p>
            <a:pPr lvl="1">
              <a:lnSpc>
                <a:spcPct val="90000"/>
              </a:lnSpc>
            </a:pPr>
            <a:r>
              <a:rPr lang="en-US" altLang="zh-CN" sz="2000" b="1" smtClean="0"/>
              <a:t>Class</a:t>
            </a:r>
            <a:r>
              <a:rPr lang="zh-CN" altLang="en-US" sz="2000" b="1" smtClean="0"/>
              <a:t>：对</a:t>
            </a:r>
            <a:r>
              <a:rPr lang="en-US" altLang="zh-CN" sz="2000" b="1" smtClean="0"/>
              <a:t>Internet</a:t>
            </a:r>
            <a:r>
              <a:rPr lang="zh-CN" altLang="en-US" sz="2000" b="1" smtClean="0"/>
              <a:t>，它总是</a:t>
            </a:r>
            <a:r>
              <a:rPr lang="en-US" altLang="zh-CN" sz="2000" b="1" smtClean="0"/>
              <a:t>IN</a:t>
            </a:r>
          </a:p>
          <a:p>
            <a:pPr lvl="1">
              <a:lnSpc>
                <a:spcPct val="90000"/>
              </a:lnSpc>
            </a:pPr>
            <a:r>
              <a:rPr lang="en-US" altLang="zh-CN" sz="2000" b="1" smtClean="0"/>
              <a:t>Value</a:t>
            </a:r>
            <a:r>
              <a:rPr lang="zh-CN" altLang="en-US" sz="2000" b="1" smtClean="0"/>
              <a:t>：可以是数字、域名或</a:t>
            </a:r>
            <a:r>
              <a:rPr lang="en-US" altLang="zh-CN" sz="2000" b="1" smtClean="0"/>
              <a:t>ASCII</a:t>
            </a:r>
            <a:r>
              <a:rPr lang="zh-CN" altLang="en-US" sz="2000" b="1" smtClean="0"/>
              <a:t>字符，其语义基于记录类型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4925" y="836613"/>
            <a:ext cx="9031288" cy="5616575"/>
          </a:xfrm>
          <a:noFill/>
        </p:spPr>
      </p:pic>
      <p:sp>
        <p:nvSpPr>
          <p:cNvPr id="23555" name="Rectangle 5"/>
          <p:cNvSpPr>
            <a:spLocks noChangeArrowheads="1"/>
          </p:cNvSpPr>
          <p:nvPr/>
        </p:nvSpPr>
        <p:spPr bwMode="auto">
          <a:xfrm>
            <a:off x="539750" y="2216150"/>
            <a:ext cx="7848600" cy="2232025"/>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altLang="en-US" b="1" smtClean="0"/>
              <a:t>资源记录类型</a:t>
            </a:r>
          </a:p>
        </p:txBody>
      </p:sp>
      <p:sp>
        <p:nvSpPr>
          <p:cNvPr id="24579" name="Rectangle 3"/>
          <p:cNvSpPr>
            <a:spLocks noGrp="1" noChangeArrowheads="1"/>
          </p:cNvSpPr>
          <p:nvPr>
            <p:ph type="body" idx="1"/>
          </p:nvPr>
        </p:nvSpPr>
        <p:spPr>
          <a:xfrm>
            <a:off x="611188" y="2017713"/>
            <a:ext cx="8343900" cy="4435475"/>
          </a:xfrm>
        </p:spPr>
        <p:txBody>
          <a:bodyPr/>
          <a:lstStyle/>
          <a:p>
            <a:pPr>
              <a:lnSpc>
                <a:spcPct val="90000"/>
              </a:lnSpc>
            </a:pPr>
            <a:r>
              <a:rPr lang="zh-CN" altLang="en-US" b="1" smtClean="0"/>
              <a:t>权威记录：</a:t>
            </a:r>
            <a:r>
              <a:rPr lang="en-US" altLang="zh-CN" b="1" smtClean="0"/>
              <a:t>Authoritative Record</a:t>
            </a:r>
          </a:p>
          <a:p>
            <a:pPr lvl="1">
              <a:lnSpc>
                <a:spcPct val="90000"/>
              </a:lnSpc>
            </a:pPr>
            <a:r>
              <a:rPr lang="zh-CN" altLang="en-US" b="1" smtClean="0"/>
              <a:t>来自管理该记录的授权名字服务器，因此总是正确的</a:t>
            </a:r>
          </a:p>
          <a:p>
            <a:pPr lvl="2">
              <a:lnSpc>
                <a:spcPct val="90000"/>
              </a:lnSpc>
            </a:pPr>
            <a:r>
              <a:rPr lang="zh-CN" altLang="en-US" b="1" smtClean="0"/>
              <a:t>例如</a:t>
            </a:r>
            <a:r>
              <a:rPr lang="en-US" altLang="zh-CN" b="1" smtClean="0"/>
              <a:t>eeis.ustc.edu.cn</a:t>
            </a:r>
            <a:r>
              <a:rPr lang="zh-CN" altLang="en-US" b="1" smtClean="0"/>
              <a:t>在</a:t>
            </a:r>
            <a:r>
              <a:rPr lang="en-US" altLang="zh-CN" b="1" smtClean="0"/>
              <a:t>ustc.edu.cn</a:t>
            </a:r>
            <a:r>
              <a:rPr lang="zh-CN" altLang="en-US" b="1" smtClean="0"/>
              <a:t>域所对应的名字服务器所管辖的范围内，因此该名字服务器返回的关于</a:t>
            </a:r>
            <a:r>
              <a:rPr lang="en-US" altLang="zh-CN" b="1" smtClean="0"/>
              <a:t>eeis.ustc.edu.cn</a:t>
            </a:r>
            <a:r>
              <a:rPr lang="zh-CN" altLang="en-US" b="1" smtClean="0"/>
              <a:t>的记录为权威记录</a:t>
            </a:r>
          </a:p>
          <a:p>
            <a:pPr>
              <a:lnSpc>
                <a:spcPct val="90000"/>
              </a:lnSpc>
            </a:pPr>
            <a:r>
              <a:rPr lang="zh-CN" altLang="en-US" b="1" smtClean="0"/>
              <a:t>缓存记录：</a:t>
            </a:r>
            <a:r>
              <a:rPr lang="en-US" altLang="zh-CN" b="1" smtClean="0"/>
              <a:t>Cached Record</a:t>
            </a:r>
          </a:p>
          <a:p>
            <a:pPr lvl="1">
              <a:lnSpc>
                <a:spcPct val="90000"/>
              </a:lnSpc>
            </a:pPr>
            <a:r>
              <a:rPr lang="zh-CN" altLang="en-US" b="1" smtClean="0"/>
              <a:t>名字服务器缓存来自其它名字服务器的记录，这些有效期由</a:t>
            </a:r>
            <a:r>
              <a:rPr lang="en-US" altLang="zh-CN" b="1" smtClean="0"/>
              <a:t>TTL</a:t>
            </a:r>
            <a:r>
              <a:rPr lang="zh-CN" altLang="en-US" b="1" smtClean="0"/>
              <a:t>域指定，当</a:t>
            </a:r>
            <a:r>
              <a:rPr lang="en-US" altLang="zh-CN" b="1" smtClean="0"/>
              <a:t>TTL</a:t>
            </a:r>
            <a:r>
              <a:rPr lang="zh-CN" altLang="en-US" b="1" smtClean="0"/>
              <a:t>过期时，该纪录被删除</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212725"/>
            <a:ext cx="9144001"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179388" y="260350"/>
            <a:ext cx="4103687" cy="261938"/>
          </a:xfrm>
          <a:prstGeom prst="rect">
            <a:avLst/>
          </a:prstGeom>
          <a:noFill/>
          <a:ln w="38100">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 name="Rectangle 5"/>
          <p:cNvSpPr>
            <a:spLocks noChangeArrowheads="1"/>
          </p:cNvSpPr>
          <p:nvPr/>
        </p:nvSpPr>
        <p:spPr bwMode="auto">
          <a:xfrm>
            <a:off x="107950" y="765175"/>
            <a:ext cx="5761038" cy="503238"/>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 name="Rectangle 6"/>
          <p:cNvSpPr>
            <a:spLocks noChangeArrowheads="1"/>
          </p:cNvSpPr>
          <p:nvPr/>
        </p:nvSpPr>
        <p:spPr bwMode="auto">
          <a:xfrm>
            <a:off x="107950" y="2033588"/>
            <a:ext cx="5761038" cy="503237"/>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 name="Rectangle 7"/>
          <p:cNvSpPr>
            <a:spLocks noChangeArrowheads="1"/>
          </p:cNvSpPr>
          <p:nvPr/>
        </p:nvSpPr>
        <p:spPr bwMode="auto">
          <a:xfrm>
            <a:off x="106363" y="2584450"/>
            <a:ext cx="5761037" cy="503238"/>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b="1" smtClean="0"/>
              <a:t>Chapter 8 </a:t>
            </a:r>
            <a:r>
              <a:rPr lang="zh-CN" altLang="en-US" b="1" smtClean="0"/>
              <a:t>应用层</a:t>
            </a:r>
          </a:p>
        </p:txBody>
      </p:sp>
      <p:sp>
        <p:nvSpPr>
          <p:cNvPr id="10243" name="Rectangle 5"/>
          <p:cNvSpPr>
            <a:spLocks noGrp="1" noChangeArrowheads="1"/>
          </p:cNvSpPr>
          <p:nvPr>
            <p:ph type="body" idx="1"/>
          </p:nvPr>
        </p:nvSpPr>
        <p:spPr/>
        <p:txBody>
          <a:bodyPr/>
          <a:lstStyle/>
          <a:p>
            <a:pPr eaLnBrk="1" hangingPunct="1"/>
            <a:r>
              <a:rPr lang="en-US" altLang="zh-CN" b="1" dirty="0" smtClean="0"/>
              <a:t>8.1 </a:t>
            </a:r>
            <a:r>
              <a:rPr lang="zh-CN" altLang="en-US" b="1" dirty="0" smtClean="0"/>
              <a:t>域名系统</a:t>
            </a:r>
            <a:endParaRPr lang="en-US" altLang="zh-CN" b="1" dirty="0" smtClean="0"/>
          </a:p>
          <a:p>
            <a:pPr eaLnBrk="1" hangingPunct="1"/>
            <a:r>
              <a:rPr lang="en-US" altLang="zh-CN" b="1" dirty="0" smtClean="0"/>
              <a:t>8.2 WWW</a:t>
            </a:r>
          </a:p>
          <a:p>
            <a:pPr eaLnBrk="1" hangingPunct="1"/>
            <a:r>
              <a:rPr lang="en-US" altLang="zh-CN" b="1" dirty="0" smtClean="0"/>
              <a:t>8.3 </a:t>
            </a:r>
            <a:r>
              <a:rPr lang="zh-CN" altLang="en-US" b="1" dirty="0" smtClean="0"/>
              <a:t>电子邮件</a:t>
            </a:r>
            <a:endParaRPr lang="en-US" altLang="zh-CN" b="1" dirty="0" smtClean="0"/>
          </a:p>
        </p:txBody>
      </p:sp>
      <p:sp>
        <p:nvSpPr>
          <p:cNvPr id="2" name="右大括号 1"/>
          <p:cNvSpPr/>
          <p:nvPr/>
        </p:nvSpPr>
        <p:spPr>
          <a:xfrm>
            <a:off x="4572000" y="2204864"/>
            <a:ext cx="288032"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4932040" y="2658107"/>
            <a:ext cx="2952328" cy="461665"/>
          </a:xfrm>
          <a:prstGeom prst="rect">
            <a:avLst/>
          </a:prstGeom>
          <a:noFill/>
        </p:spPr>
        <p:txBody>
          <a:bodyPr wrap="square" rtlCol="0">
            <a:spAutoFit/>
          </a:bodyPr>
          <a:lstStyle/>
          <a:p>
            <a:r>
              <a:rPr lang="zh-CN" altLang="en-US" dirty="0" smtClean="0"/>
              <a:t>客户</a:t>
            </a:r>
            <a:r>
              <a:rPr lang="en-US" altLang="zh-CN" dirty="0" smtClean="0"/>
              <a:t>/</a:t>
            </a:r>
            <a:r>
              <a:rPr lang="zh-CN" altLang="en-US" dirty="0" smtClean="0"/>
              <a:t>服务器模式</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Rot="1" noChangeArrowheads="1"/>
          </p:cNvSpPr>
          <p:nvPr>
            <p:ph type="title"/>
          </p:nvPr>
        </p:nvSpPr>
        <p:spPr>
          <a:xfrm>
            <a:off x="250825" y="609600"/>
            <a:ext cx="8591550" cy="1143000"/>
          </a:xfrm>
        </p:spPr>
        <p:txBody>
          <a:bodyPr anchor="ctr"/>
          <a:lstStyle/>
          <a:p>
            <a:endParaRPr lang="zh-CN" altLang="en-US" b="1" smtClean="0"/>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8" name="Text Box 6"/>
          <p:cNvSpPr txBox="1">
            <a:spLocks noChangeArrowheads="1"/>
          </p:cNvSpPr>
          <p:nvPr/>
        </p:nvSpPr>
        <p:spPr bwMode="auto">
          <a:xfrm>
            <a:off x="5562600" y="4038600"/>
            <a:ext cx="320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t>当用户要访问</a:t>
            </a:r>
            <a:r>
              <a:rPr lang="en-US" altLang="zh-CN" sz="1800" b="1"/>
              <a:t>web</a:t>
            </a:r>
            <a:r>
              <a:rPr lang="zh-CN" altLang="en-US" sz="1800" b="1"/>
              <a:t>服务时，可以在浏览器中键入</a:t>
            </a:r>
            <a:r>
              <a:rPr lang="en-US" altLang="zh-CN" sz="1800" b="1"/>
              <a:t>web</a:t>
            </a:r>
            <a:r>
              <a:rPr lang="zh-CN" altLang="en-US" sz="1800" b="1"/>
              <a:t>服务器的域名，主机上的域名解析器先查询本机上的</a:t>
            </a:r>
            <a:r>
              <a:rPr lang="en-US" altLang="zh-CN" sz="1800" b="1"/>
              <a:t>cache</a:t>
            </a:r>
            <a:r>
              <a:rPr lang="zh-CN" altLang="en-US" sz="1800" b="1"/>
              <a:t>以及</a:t>
            </a:r>
            <a:r>
              <a:rPr lang="en-US" altLang="zh-CN" sz="1800" b="1"/>
              <a:t>hosts</a:t>
            </a:r>
            <a:r>
              <a:rPr lang="zh-CN" altLang="en-US" sz="1800" b="1"/>
              <a:t>文件，如果没有对应表项，则向名字服务器请求域名服务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animEffect transition="in" filter="blinds(horizontal)">
                                      <p:cBhvr>
                                        <p:cTn id="7" dur="500"/>
                                        <p:tgtEl>
                                          <p:spTgt spid="20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b="1" smtClean="0"/>
              <a:t>域名查询类型</a:t>
            </a:r>
          </a:p>
        </p:txBody>
      </p:sp>
      <p:sp>
        <p:nvSpPr>
          <p:cNvPr id="27651" name="Rectangle 3"/>
          <p:cNvSpPr>
            <a:spLocks noGrp="1" noChangeArrowheads="1"/>
          </p:cNvSpPr>
          <p:nvPr>
            <p:ph type="body" idx="1"/>
          </p:nvPr>
        </p:nvSpPr>
        <p:spPr/>
        <p:txBody>
          <a:bodyPr/>
          <a:lstStyle/>
          <a:p>
            <a:r>
              <a:rPr lang="zh-CN" altLang="en-US" sz="2800" b="1" dirty="0" smtClean="0"/>
              <a:t>迭代查询（</a:t>
            </a:r>
            <a:r>
              <a:rPr lang="en-US" altLang="zh-CN" sz="2800" b="1" dirty="0" smtClean="0"/>
              <a:t>iterative query)</a:t>
            </a:r>
            <a:r>
              <a:rPr lang="zh-CN" altLang="en-US" sz="2800" b="1" dirty="0" smtClean="0"/>
              <a:t>： 本地名字服务器如果没有域名对应的记录，就向更高层次的名字服务器请求，被请求的名字服务器如果也没有该域名对应的记录就会返回一个可供查询的名字服务器地址</a:t>
            </a:r>
          </a:p>
          <a:p>
            <a:r>
              <a:rPr lang="zh-CN" altLang="en-US" sz="2800" b="1" dirty="0" smtClean="0"/>
              <a:t>递归查询（</a:t>
            </a:r>
            <a:r>
              <a:rPr lang="en-US" altLang="zh-CN" sz="2800" b="1" dirty="0" smtClean="0"/>
              <a:t>recursive query)</a:t>
            </a:r>
            <a:r>
              <a:rPr lang="zh-CN" altLang="en-US" sz="2800" b="1" dirty="0" smtClean="0"/>
              <a:t>： 被请求的名字服务器如果没有域名所对应的记录，它就会向其它域名服务器查询，并沿着查询的路径逐个返回记录</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zh-CN" altLang="en-US" b="1" dirty="0" smtClean="0"/>
              <a:t>迭代查询（</a:t>
            </a:r>
            <a:r>
              <a:rPr lang="zh-CN" altLang="en-US" b="1" dirty="0" smtClean="0">
                <a:solidFill>
                  <a:srgbClr val="FF0000"/>
                </a:solidFill>
              </a:rPr>
              <a:t>常用</a:t>
            </a:r>
            <a:r>
              <a:rPr lang="zh-CN" altLang="en-US" b="1" dirty="0" smtClean="0"/>
              <a:t>）</a:t>
            </a:r>
          </a:p>
        </p:txBody>
      </p:sp>
      <p:sp>
        <p:nvSpPr>
          <p:cNvPr id="29699" name="Rectangle 4"/>
          <p:cNvSpPr>
            <a:spLocks noChangeArrowheads="1"/>
          </p:cNvSpPr>
          <p:nvPr/>
        </p:nvSpPr>
        <p:spPr bwMode="auto">
          <a:xfrm>
            <a:off x="900113" y="2276475"/>
            <a:ext cx="592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t>例：查询</a:t>
            </a:r>
            <a:r>
              <a:rPr lang="en-US" altLang="zh-CN" b="1"/>
              <a:t>if.ee.ustc.edu</a:t>
            </a:r>
            <a:r>
              <a:rPr lang="zh-CN" altLang="en-US" b="1"/>
              <a:t>所对应的资源记录</a:t>
            </a:r>
          </a:p>
        </p:txBody>
      </p:sp>
      <p:sp>
        <p:nvSpPr>
          <p:cNvPr id="29700" name="Rectangle 6"/>
          <p:cNvSpPr>
            <a:spLocks noChangeArrowheads="1"/>
          </p:cNvSpPr>
          <p:nvPr/>
        </p:nvSpPr>
        <p:spPr bwMode="auto">
          <a:xfrm>
            <a:off x="107950" y="4889500"/>
            <a:ext cx="1590675" cy="627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flits.cs.vu.nl</a:t>
            </a:r>
          </a:p>
        </p:txBody>
      </p:sp>
      <p:sp>
        <p:nvSpPr>
          <p:cNvPr id="29701" name="Rectangle 7"/>
          <p:cNvSpPr>
            <a:spLocks noChangeArrowheads="1"/>
          </p:cNvSpPr>
          <p:nvPr/>
        </p:nvSpPr>
        <p:spPr bwMode="auto">
          <a:xfrm>
            <a:off x="2559050" y="4889500"/>
            <a:ext cx="1457325"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cs.vu.nl</a:t>
            </a:r>
          </a:p>
        </p:txBody>
      </p:sp>
      <p:sp>
        <p:nvSpPr>
          <p:cNvPr id="29702" name="Text Box 8"/>
          <p:cNvSpPr txBox="1">
            <a:spLocks noChangeArrowheads="1"/>
          </p:cNvSpPr>
          <p:nvPr/>
        </p:nvSpPr>
        <p:spPr bwMode="auto">
          <a:xfrm>
            <a:off x="2355850" y="4294188"/>
            <a:ext cx="1855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VU CS</a:t>
            </a:r>
            <a:br>
              <a:rPr lang="en-US" altLang="zh-CN" sz="1800" b="1"/>
            </a:br>
            <a:r>
              <a:rPr lang="en-US" altLang="zh-CN" sz="1800" b="1"/>
              <a:t> name server</a:t>
            </a:r>
          </a:p>
        </p:txBody>
      </p:sp>
      <p:sp>
        <p:nvSpPr>
          <p:cNvPr id="29703" name="Rectangle 9"/>
          <p:cNvSpPr>
            <a:spLocks noChangeArrowheads="1"/>
          </p:cNvSpPr>
          <p:nvPr/>
        </p:nvSpPr>
        <p:spPr bwMode="auto">
          <a:xfrm>
            <a:off x="5611813" y="4014788"/>
            <a:ext cx="2560637"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edu-server.net</a:t>
            </a:r>
          </a:p>
        </p:txBody>
      </p:sp>
      <p:sp>
        <p:nvSpPr>
          <p:cNvPr id="29704" name="Text Box 10"/>
          <p:cNvSpPr txBox="1">
            <a:spLocks noChangeArrowheads="1"/>
          </p:cNvSpPr>
          <p:nvPr/>
        </p:nvSpPr>
        <p:spPr bwMode="auto">
          <a:xfrm>
            <a:off x="5618163" y="3644900"/>
            <a:ext cx="262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EDU name server</a:t>
            </a:r>
          </a:p>
        </p:txBody>
      </p:sp>
      <p:sp>
        <p:nvSpPr>
          <p:cNvPr id="29705" name="Rectangle 11"/>
          <p:cNvSpPr>
            <a:spLocks noChangeArrowheads="1"/>
          </p:cNvSpPr>
          <p:nvPr/>
        </p:nvSpPr>
        <p:spPr bwMode="auto">
          <a:xfrm>
            <a:off x="5611813" y="5064125"/>
            <a:ext cx="2632075"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ns.ustc.edu</a:t>
            </a:r>
          </a:p>
        </p:txBody>
      </p:sp>
      <p:sp>
        <p:nvSpPr>
          <p:cNvPr id="29706" name="Text Box 12"/>
          <p:cNvSpPr txBox="1">
            <a:spLocks noChangeArrowheads="1"/>
          </p:cNvSpPr>
          <p:nvPr/>
        </p:nvSpPr>
        <p:spPr bwMode="auto">
          <a:xfrm>
            <a:off x="5580063" y="4724400"/>
            <a:ext cx="266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USTC name server</a:t>
            </a:r>
          </a:p>
        </p:txBody>
      </p:sp>
      <p:sp>
        <p:nvSpPr>
          <p:cNvPr id="24588" name="Rectangle 13"/>
          <p:cNvSpPr>
            <a:spLocks noChangeArrowheads="1"/>
          </p:cNvSpPr>
          <p:nvPr/>
        </p:nvSpPr>
        <p:spPr bwMode="auto">
          <a:xfrm>
            <a:off x="5540375" y="6216650"/>
            <a:ext cx="2703513"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ns.ee.ustc.edu</a:t>
            </a:r>
          </a:p>
        </p:txBody>
      </p:sp>
      <p:sp>
        <p:nvSpPr>
          <p:cNvPr id="29708" name="Text Box 14"/>
          <p:cNvSpPr txBox="1">
            <a:spLocks noChangeArrowheads="1"/>
          </p:cNvSpPr>
          <p:nvPr/>
        </p:nvSpPr>
        <p:spPr bwMode="auto">
          <a:xfrm>
            <a:off x="5364163" y="5876925"/>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USTC EE name server</a:t>
            </a:r>
          </a:p>
        </p:txBody>
      </p:sp>
      <p:grpSp>
        <p:nvGrpSpPr>
          <p:cNvPr id="2" name="Group 33"/>
          <p:cNvGrpSpPr>
            <a:grpSpLocks/>
          </p:cNvGrpSpPr>
          <p:nvPr/>
        </p:nvGrpSpPr>
        <p:grpSpPr bwMode="auto">
          <a:xfrm>
            <a:off x="1620838" y="4746625"/>
            <a:ext cx="1008062" cy="341313"/>
            <a:chOff x="1429" y="2990"/>
            <a:chExt cx="635" cy="215"/>
          </a:xfrm>
        </p:grpSpPr>
        <p:sp>
          <p:nvSpPr>
            <p:cNvPr id="29741" name="Line 15"/>
            <p:cNvSpPr>
              <a:spLocks noChangeShapeType="1"/>
            </p:cNvSpPr>
            <p:nvPr/>
          </p:nvSpPr>
          <p:spPr bwMode="auto">
            <a:xfrm>
              <a:off x="1477" y="3205"/>
              <a:ext cx="5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42" name="Text Box 23"/>
            <p:cNvSpPr txBox="1">
              <a:spLocks noChangeArrowheads="1"/>
            </p:cNvSpPr>
            <p:nvPr/>
          </p:nvSpPr>
          <p:spPr bwMode="auto">
            <a:xfrm>
              <a:off x="1429" y="2990"/>
              <a:ext cx="6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1:query</a:t>
              </a:r>
            </a:p>
          </p:txBody>
        </p:sp>
      </p:grpSp>
      <p:grpSp>
        <p:nvGrpSpPr>
          <p:cNvPr id="3" name="Group 40"/>
          <p:cNvGrpSpPr>
            <a:grpSpLocks/>
          </p:cNvGrpSpPr>
          <p:nvPr/>
        </p:nvGrpSpPr>
        <p:grpSpPr bwMode="auto">
          <a:xfrm>
            <a:off x="1187450" y="5300663"/>
            <a:ext cx="1871663" cy="708025"/>
            <a:chOff x="1156" y="3339"/>
            <a:chExt cx="1179" cy="446"/>
          </a:xfrm>
        </p:grpSpPr>
        <p:sp>
          <p:nvSpPr>
            <p:cNvPr id="29739" name="Line 16"/>
            <p:cNvSpPr>
              <a:spLocks noChangeShapeType="1"/>
            </p:cNvSpPr>
            <p:nvPr/>
          </p:nvSpPr>
          <p:spPr bwMode="auto">
            <a:xfrm flipH="1">
              <a:off x="1477" y="3373"/>
              <a:ext cx="5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40" name="Text Box 24"/>
            <p:cNvSpPr txBox="1">
              <a:spLocks noChangeArrowheads="1"/>
            </p:cNvSpPr>
            <p:nvPr/>
          </p:nvSpPr>
          <p:spPr bwMode="auto">
            <a:xfrm>
              <a:off x="1156" y="3339"/>
              <a:ext cx="117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9</a:t>
              </a:r>
            </a:p>
            <a:p>
              <a:pPr algn="ctr" eaLnBrk="1" hangingPunct="1">
                <a:spcBef>
                  <a:spcPct val="50000"/>
                </a:spcBef>
              </a:pPr>
              <a:r>
                <a:rPr lang="en-US" altLang="zh-CN" sz="1600" b="1"/>
                <a:t>if.ee.ustc.edu</a:t>
              </a:r>
            </a:p>
          </p:txBody>
        </p:sp>
      </p:grpSp>
      <p:grpSp>
        <p:nvGrpSpPr>
          <p:cNvPr id="4" name="Group 36"/>
          <p:cNvGrpSpPr>
            <a:grpSpLocks/>
          </p:cNvGrpSpPr>
          <p:nvPr/>
        </p:nvGrpSpPr>
        <p:grpSpPr bwMode="auto">
          <a:xfrm rot="-1626647">
            <a:off x="3995738" y="4313238"/>
            <a:ext cx="1652587" cy="338137"/>
            <a:chOff x="2980" y="2972"/>
            <a:chExt cx="881" cy="213"/>
          </a:xfrm>
        </p:grpSpPr>
        <p:sp>
          <p:nvSpPr>
            <p:cNvPr id="29737" name="Line 19"/>
            <p:cNvSpPr>
              <a:spLocks noChangeShapeType="1"/>
            </p:cNvSpPr>
            <p:nvPr/>
          </p:nvSpPr>
          <p:spPr bwMode="auto">
            <a:xfrm>
              <a:off x="2980" y="3164"/>
              <a:ext cx="87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8" name="Text Box 25"/>
            <p:cNvSpPr txBox="1">
              <a:spLocks noChangeArrowheads="1"/>
            </p:cNvSpPr>
            <p:nvPr/>
          </p:nvSpPr>
          <p:spPr bwMode="auto">
            <a:xfrm>
              <a:off x="3190" y="2972"/>
              <a:ext cx="67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4:query</a:t>
              </a:r>
            </a:p>
          </p:txBody>
        </p:sp>
      </p:grpSp>
      <p:grpSp>
        <p:nvGrpSpPr>
          <p:cNvPr id="5" name="Group 37"/>
          <p:cNvGrpSpPr>
            <a:grpSpLocks/>
          </p:cNvGrpSpPr>
          <p:nvPr/>
        </p:nvGrpSpPr>
        <p:grpSpPr bwMode="auto">
          <a:xfrm rot="-1694968">
            <a:off x="4005263" y="4584700"/>
            <a:ext cx="1960562" cy="338138"/>
            <a:chOff x="2980" y="3228"/>
            <a:chExt cx="1001" cy="213"/>
          </a:xfrm>
        </p:grpSpPr>
        <p:sp>
          <p:nvSpPr>
            <p:cNvPr id="29735" name="Line 20"/>
            <p:cNvSpPr>
              <a:spLocks noChangeShapeType="1"/>
            </p:cNvSpPr>
            <p:nvPr/>
          </p:nvSpPr>
          <p:spPr bwMode="auto">
            <a:xfrm flipH="1">
              <a:off x="2980" y="3289"/>
              <a:ext cx="87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6" name="Text Box 26"/>
            <p:cNvSpPr txBox="1">
              <a:spLocks noChangeArrowheads="1"/>
            </p:cNvSpPr>
            <p:nvPr/>
          </p:nvSpPr>
          <p:spPr bwMode="auto">
            <a:xfrm>
              <a:off x="3159" y="3228"/>
              <a:ext cx="8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5:ustc.edu</a:t>
              </a:r>
            </a:p>
          </p:txBody>
        </p:sp>
      </p:grpSp>
      <p:grpSp>
        <p:nvGrpSpPr>
          <p:cNvPr id="6" name="Group 38"/>
          <p:cNvGrpSpPr>
            <a:grpSpLocks/>
          </p:cNvGrpSpPr>
          <p:nvPr/>
        </p:nvGrpSpPr>
        <p:grpSpPr bwMode="auto">
          <a:xfrm rot="-1992182">
            <a:off x="4181475" y="4845050"/>
            <a:ext cx="1323975" cy="808038"/>
            <a:chOff x="2980" y="3373"/>
            <a:chExt cx="895" cy="585"/>
          </a:xfrm>
        </p:grpSpPr>
        <p:sp>
          <p:nvSpPr>
            <p:cNvPr id="29733" name="Line 21"/>
            <p:cNvSpPr>
              <a:spLocks noChangeShapeType="1"/>
            </p:cNvSpPr>
            <p:nvPr/>
          </p:nvSpPr>
          <p:spPr bwMode="auto">
            <a:xfrm>
              <a:off x="2980" y="3373"/>
              <a:ext cx="877" cy="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4" name="Text Box 27"/>
            <p:cNvSpPr txBox="1">
              <a:spLocks noChangeArrowheads="1"/>
            </p:cNvSpPr>
            <p:nvPr/>
          </p:nvSpPr>
          <p:spPr bwMode="auto">
            <a:xfrm rot="1732308">
              <a:off x="2999" y="3469"/>
              <a:ext cx="87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6:query</a:t>
              </a:r>
            </a:p>
          </p:txBody>
        </p:sp>
      </p:grpSp>
      <p:grpSp>
        <p:nvGrpSpPr>
          <p:cNvPr id="7" name="Group 39"/>
          <p:cNvGrpSpPr>
            <a:grpSpLocks/>
          </p:cNvGrpSpPr>
          <p:nvPr/>
        </p:nvGrpSpPr>
        <p:grpSpPr bwMode="auto">
          <a:xfrm rot="-2150728">
            <a:off x="3965575" y="4997450"/>
            <a:ext cx="1662113" cy="787400"/>
            <a:chOff x="2734" y="3540"/>
            <a:chExt cx="1262" cy="627"/>
          </a:xfrm>
        </p:grpSpPr>
        <p:sp>
          <p:nvSpPr>
            <p:cNvPr id="29731" name="Line 22"/>
            <p:cNvSpPr>
              <a:spLocks noChangeShapeType="1"/>
            </p:cNvSpPr>
            <p:nvPr/>
          </p:nvSpPr>
          <p:spPr bwMode="auto">
            <a:xfrm flipH="1" flipV="1">
              <a:off x="2897" y="3540"/>
              <a:ext cx="918" cy="6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2" name="Text Box 28"/>
            <p:cNvSpPr txBox="1">
              <a:spLocks noChangeArrowheads="1"/>
            </p:cNvSpPr>
            <p:nvPr/>
          </p:nvSpPr>
          <p:spPr bwMode="auto">
            <a:xfrm rot="1928450">
              <a:off x="2734" y="3836"/>
              <a:ext cx="12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7:ee.ustc.edu</a:t>
              </a:r>
            </a:p>
          </p:txBody>
        </p:sp>
      </p:grpSp>
      <p:grpSp>
        <p:nvGrpSpPr>
          <p:cNvPr id="8" name="Group 34"/>
          <p:cNvGrpSpPr>
            <a:grpSpLocks/>
          </p:cNvGrpSpPr>
          <p:nvPr/>
        </p:nvGrpSpPr>
        <p:grpSpPr bwMode="auto">
          <a:xfrm rot="299794">
            <a:off x="4137025" y="3173413"/>
            <a:ext cx="1425575" cy="1636712"/>
            <a:chOff x="2980" y="2152"/>
            <a:chExt cx="793" cy="802"/>
          </a:xfrm>
        </p:grpSpPr>
        <p:sp>
          <p:nvSpPr>
            <p:cNvPr id="29729" name="Line 17"/>
            <p:cNvSpPr>
              <a:spLocks noChangeShapeType="1"/>
            </p:cNvSpPr>
            <p:nvPr/>
          </p:nvSpPr>
          <p:spPr bwMode="auto">
            <a:xfrm flipV="1">
              <a:off x="2980" y="2160"/>
              <a:ext cx="793"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0" name="Text Box 29"/>
            <p:cNvSpPr txBox="1">
              <a:spLocks noChangeArrowheads="1"/>
            </p:cNvSpPr>
            <p:nvPr/>
          </p:nvSpPr>
          <p:spPr bwMode="auto">
            <a:xfrm rot="-2955932">
              <a:off x="3074" y="2355"/>
              <a:ext cx="59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2:query</a:t>
              </a:r>
            </a:p>
          </p:txBody>
        </p:sp>
      </p:grpSp>
      <p:grpSp>
        <p:nvGrpSpPr>
          <p:cNvPr id="9" name="Group 35"/>
          <p:cNvGrpSpPr>
            <a:grpSpLocks/>
          </p:cNvGrpSpPr>
          <p:nvPr/>
        </p:nvGrpSpPr>
        <p:grpSpPr bwMode="auto">
          <a:xfrm>
            <a:off x="4067175" y="3357563"/>
            <a:ext cx="1547813" cy="1511300"/>
            <a:chOff x="3064" y="2285"/>
            <a:chExt cx="793" cy="795"/>
          </a:xfrm>
        </p:grpSpPr>
        <p:sp>
          <p:nvSpPr>
            <p:cNvPr id="29727" name="Line 18"/>
            <p:cNvSpPr>
              <a:spLocks noChangeShapeType="1"/>
            </p:cNvSpPr>
            <p:nvPr/>
          </p:nvSpPr>
          <p:spPr bwMode="auto">
            <a:xfrm flipH="1">
              <a:off x="3064" y="2285"/>
              <a:ext cx="793" cy="7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28" name="Text Box 30"/>
            <p:cNvSpPr txBox="1">
              <a:spLocks noChangeArrowheads="1"/>
            </p:cNvSpPr>
            <p:nvPr/>
          </p:nvSpPr>
          <p:spPr bwMode="auto">
            <a:xfrm rot="-2749039">
              <a:off x="3211" y="2595"/>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3:edu</a:t>
              </a:r>
            </a:p>
          </p:txBody>
        </p:sp>
      </p:grpSp>
      <p:sp>
        <p:nvSpPr>
          <p:cNvPr id="29717" name="Text Box 31"/>
          <p:cNvSpPr txBox="1">
            <a:spLocks noChangeArrowheads="1"/>
          </p:cNvSpPr>
          <p:nvPr/>
        </p:nvSpPr>
        <p:spPr bwMode="auto">
          <a:xfrm>
            <a:off x="241300" y="422433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endParaRPr lang="zh-CN" altLang="en-US" sz="2000" b="1"/>
          </a:p>
        </p:txBody>
      </p:sp>
      <p:sp>
        <p:nvSpPr>
          <p:cNvPr id="29718" name="Text Box 32"/>
          <p:cNvSpPr txBox="1">
            <a:spLocks noChangeArrowheads="1"/>
          </p:cNvSpPr>
          <p:nvPr/>
        </p:nvSpPr>
        <p:spPr bwMode="auto">
          <a:xfrm>
            <a:off x="179388" y="4524375"/>
            <a:ext cx="158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Resolver</a:t>
            </a:r>
          </a:p>
        </p:txBody>
      </p:sp>
      <p:sp>
        <p:nvSpPr>
          <p:cNvPr id="29719" name="Rectangle 12"/>
          <p:cNvSpPr>
            <a:spLocks noChangeArrowheads="1"/>
          </p:cNvSpPr>
          <p:nvPr/>
        </p:nvSpPr>
        <p:spPr bwMode="auto">
          <a:xfrm>
            <a:off x="5651500" y="2997200"/>
            <a:ext cx="2555875" cy="576263"/>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a.root-servers.net</a:t>
            </a:r>
          </a:p>
        </p:txBody>
      </p:sp>
      <p:sp>
        <p:nvSpPr>
          <p:cNvPr id="29720" name="Text Box 40"/>
          <p:cNvSpPr txBox="1">
            <a:spLocks noChangeArrowheads="1"/>
          </p:cNvSpPr>
          <p:nvPr/>
        </p:nvSpPr>
        <p:spPr bwMode="auto">
          <a:xfrm>
            <a:off x="5508625" y="263683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Root name server</a:t>
            </a:r>
          </a:p>
        </p:txBody>
      </p:sp>
      <p:grpSp>
        <p:nvGrpSpPr>
          <p:cNvPr id="10" name="Group 38"/>
          <p:cNvGrpSpPr>
            <a:grpSpLocks/>
          </p:cNvGrpSpPr>
          <p:nvPr/>
        </p:nvGrpSpPr>
        <p:grpSpPr bwMode="auto">
          <a:xfrm rot="230441">
            <a:off x="3970338" y="5648325"/>
            <a:ext cx="1806575" cy="719138"/>
            <a:chOff x="2980" y="3373"/>
            <a:chExt cx="1015" cy="585"/>
          </a:xfrm>
        </p:grpSpPr>
        <p:sp>
          <p:nvSpPr>
            <p:cNvPr id="29725" name="Line 21"/>
            <p:cNvSpPr>
              <a:spLocks noChangeShapeType="1"/>
            </p:cNvSpPr>
            <p:nvPr/>
          </p:nvSpPr>
          <p:spPr bwMode="auto">
            <a:xfrm>
              <a:off x="2980" y="3373"/>
              <a:ext cx="877" cy="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26" name="Text Box 27"/>
            <p:cNvSpPr txBox="1">
              <a:spLocks noChangeArrowheads="1"/>
            </p:cNvSpPr>
            <p:nvPr/>
          </p:nvSpPr>
          <p:spPr bwMode="auto">
            <a:xfrm rot="1459759">
              <a:off x="3139" y="3498"/>
              <a:ext cx="85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7:query</a:t>
              </a:r>
            </a:p>
          </p:txBody>
        </p:sp>
      </p:grpSp>
      <p:grpSp>
        <p:nvGrpSpPr>
          <p:cNvPr id="11" name="Group 39"/>
          <p:cNvGrpSpPr>
            <a:grpSpLocks/>
          </p:cNvGrpSpPr>
          <p:nvPr/>
        </p:nvGrpSpPr>
        <p:grpSpPr bwMode="auto">
          <a:xfrm rot="-574676">
            <a:off x="3378200" y="5492750"/>
            <a:ext cx="2554288" cy="1189038"/>
            <a:chOff x="2548" y="3540"/>
            <a:chExt cx="1585" cy="627"/>
          </a:xfrm>
        </p:grpSpPr>
        <p:sp>
          <p:nvSpPr>
            <p:cNvPr id="29723" name="Line 22"/>
            <p:cNvSpPr>
              <a:spLocks noChangeShapeType="1"/>
            </p:cNvSpPr>
            <p:nvPr/>
          </p:nvSpPr>
          <p:spPr bwMode="auto">
            <a:xfrm flipH="1" flipV="1">
              <a:off x="2897" y="3540"/>
              <a:ext cx="918" cy="6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24" name="Text Box 28"/>
            <p:cNvSpPr txBox="1">
              <a:spLocks noChangeArrowheads="1"/>
            </p:cNvSpPr>
            <p:nvPr/>
          </p:nvSpPr>
          <p:spPr bwMode="auto">
            <a:xfrm rot="2400528">
              <a:off x="2548" y="3845"/>
              <a:ext cx="158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8:if.ee.ustc.edu</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upLeft)">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mph" presetSubtype="2" fill="hold" nodeType="clickEffect">
                                  <p:stCondLst>
                                    <p:cond delay="0"/>
                                  </p:stCondLst>
                                  <p:childTnLst>
                                    <p:animClr clrSpc="rgb" dir="cw">
                                      <p:cBhvr>
                                        <p:cTn id="46" dur="500" fill="hold"/>
                                        <p:tgtEl>
                                          <p:spTgt spid="24588"/>
                                        </p:tgtEl>
                                        <p:attrNameLst>
                                          <p:attrName>fillcolor</p:attrName>
                                        </p:attrNameLst>
                                      </p:cBhvr>
                                      <p:to>
                                        <a:schemeClr val="accent2"/>
                                      </p:to>
                                    </p:animClr>
                                    <p:set>
                                      <p:cBhvr>
                                        <p:cTn id="47" dur="500" fill="hold"/>
                                        <p:tgtEl>
                                          <p:spTgt spid="24588"/>
                                        </p:tgtEl>
                                        <p:attrNameLst>
                                          <p:attrName>fill.type</p:attrName>
                                        </p:attrNameLst>
                                      </p:cBhvr>
                                      <p:to>
                                        <p:strVal val="solid"/>
                                      </p:to>
                                    </p:set>
                                    <p:set>
                                      <p:cBhvr>
                                        <p:cTn id="48" dur="500" fill="hold"/>
                                        <p:tgtEl>
                                          <p:spTgt spid="24588"/>
                                        </p:tgtEl>
                                        <p:attrNameLst>
                                          <p:attrName>fill.on</p:attrName>
                                        </p:attrNameLst>
                                      </p:cBhvr>
                                      <p:to>
                                        <p:strVal val="tru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9"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trips(upLeft)">
                                      <p:cBhvr>
                                        <p:cTn id="53" dur="500"/>
                                        <p:tgtEl>
                                          <p:spTgt spid="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strips(downLeft)">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b="1" dirty="0" smtClean="0"/>
              <a:t>递归查询（</a:t>
            </a:r>
            <a:r>
              <a:rPr lang="zh-CN" altLang="en-US" b="1" dirty="0" smtClean="0">
                <a:solidFill>
                  <a:srgbClr val="FF0000"/>
                </a:solidFill>
              </a:rPr>
              <a:t>少用</a:t>
            </a:r>
            <a:r>
              <a:rPr lang="zh-CN" altLang="en-US" b="1" dirty="0" smtClean="0"/>
              <a:t>）</a:t>
            </a:r>
          </a:p>
        </p:txBody>
      </p:sp>
      <p:sp>
        <p:nvSpPr>
          <p:cNvPr id="28675" name="Rectangle 4"/>
          <p:cNvSpPr>
            <a:spLocks noChangeArrowheads="1"/>
          </p:cNvSpPr>
          <p:nvPr/>
        </p:nvSpPr>
        <p:spPr bwMode="auto">
          <a:xfrm>
            <a:off x="900113" y="2276475"/>
            <a:ext cx="592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t>例：查询</a:t>
            </a:r>
            <a:r>
              <a:rPr lang="en-US" altLang="zh-CN" b="1"/>
              <a:t>if.ee.ustc.edu</a:t>
            </a:r>
            <a:r>
              <a:rPr lang="zh-CN" altLang="en-US" b="1"/>
              <a:t>所对应的资源记录</a:t>
            </a:r>
          </a:p>
        </p:txBody>
      </p:sp>
      <p:sp>
        <p:nvSpPr>
          <p:cNvPr id="28677" name="Rectangle 10"/>
          <p:cNvSpPr>
            <a:spLocks noChangeArrowheads="1"/>
          </p:cNvSpPr>
          <p:nvPr/>
        </p:nvSpPr>
        <p:spPr bwMode="auto">
          <a:xfrm>
            <a:off x="755650" y="3494088"/>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flits.cs.vu.nl</a:t>
            </a:r>
          </a:p>
        </p:txBody>
      </p:sp>
      <p:sp>
        <p:nvSpPr>
          <p:cNvPr id="28678" name="Rectangle 11"/>
          <p:cNvSpPr>
            <a:spLocks noChangeArrowheads="1"/>
          </p:cNvSpPr>
          <p:nvPr/>
        </p:nvSpPr>
        <p:spPr bwMode="auto">
          <a:xfrm>
            <a:off x="3563938" y="3494088"/>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cs.vu.nl</a:t>
            </a:r>
          </a:p>
        </p:txBody>
      </p:sp>
      <p:sp>
        <p:nvSpPr>
          <p:cNvPr id="28679" name="Rectangle 12"/>
          <p:cNvSpPr>
            <a:spLocks noChangeArrowheads="1"/>
          </p:cNvSpPr>
          <p:nvPr/>
        </p:nvSpPr>
        <p:spPr bwMode="auto">
          <a:xfrm>
            <a:off x="6443663" y="5300663"/>
            <a:ext cx="2520950"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a.edu-servers.net</a:t>
            </a:r>
          </a:p>
        </p:txBody>
      </p:sp>
      <p:sp>
        <p:nvSpPr>
          <p:cNvPr id="28680" name="Rectangle 13"/>
          <p:cNvSpPr>
            <a:spLocks noChangeArrowheads="1"/>
          </p:cNvSpPr>
          <p:nvPr/>
        </p:nvSpPr>
        <p:spPr bwMode="auto">
          <a:xfrm>
            <a:off x="3636963" y="5654675"/>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ustc.edu</a:t>
            </a:r>
          </a:p>
        </p:txBody>
      </p:sp>
      <p:sp>
        <p:nvSpPr>
          <p:cNvPr id="23566" name="Rectangle 14"/>
          <p:cNvSpPr>
            <a:spLocks noChangeArrowheads="1"/>
          </p:cNvSpPr>
          <p:nvPr/>
        </p:nvSpPr>
        <p:spPr bwMode="auto">
          <a:xfrm>
            <a:off x="755650" y="5654675"/>
            <a:ext cx="158432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ee.ustc.edu</a:t>
            </a:r>
          </a:p>
        </p:txBody>
      </p:sp>
      <p:grpSp>
        <p:nvGrpSpPr>
          <p:cNvPr id="2" name="Group 15"/>
          <p:cNvGrpSpPr>
            <a:grpSpLocks/>
          </p:cNvGrpSpPr>
          <p:nvPr/>
        </p:nvGrpSpPr>
        <p:grpSpPr bwMode="auto">
          <a:xfrm>
            <a:off x="2339975" y="3854450"/>
            <a:ext cx="1152525" cy="366713"/>
            <a:chOff x="1338" y="2156"/>
            <a:chExt cx="726" cy="231"/>
          </a:xfrm>
        </p:grpSpPr>
        <p:sp>
          <p:nvSpPr>
            <p:cNvPr id="28717" name="Line 16"/>
            <p:cNvSpPr>
              <a:spLocks noChangeShapeType="1"/>
            </p:cNvSpPr>
            <p:nvPr/>
          </p:nvSpPr>
          <p:spPr bwMode="auto">
            <a:xfrm>
              <a:off x="1338" y="2202"/>
              <a:ext cx="72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18" name="Text Box 17"/>
            <p:cNvSpPr txBox="1">
              <a:spLocks noChangeArrowheads="1"/>
            </p:cNvSpPr>
            <p:nvPr/>
          </p:nvSpPr>
          <p:spPr bwMode="auto">
            <a:xfrm>
              <a:off x="1520" y="215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10</a:t>
              </a:r>
            </a:p>
          </p:txBody>
        </p:sp>
      </p:grpSp>
      <p:grpSp>
        <p:nvGrpSpPr>
          <p:cNvPr id="3" name="Group 21"/>
          <p:cNvGrpSpPr>
            <a:grpSpLocks/>
          </p:cNvGrpSpPr>
          <p:nvPr/>
        </p:nvGrpSpPr>
        <p:grpSpPr bwMode="auto">
          <a:xfrm>
            <a:off x="2411413" y="5438775"/>
            <a:ext cx="1152525" cy="366713"/>
            <a:chOff x="1383" y="3154"/>
            <a:chExt cx="726" cy="231"/>
          </a:xfrm>
        </p:grpSpPr>
        <p:sp>
          <p:nvSpPr>
            <p:cNvPr id="28715" name="Line 22"/>
            <p:cNvSpPr>
              <a:spLocks noChangeShapeType="1"/>
            </p:cNvSpPr>
            <p:nvPr/>
          </p:nvSpPr>
          <p:spPr bwMode="auto">
            <a:xfrm flipH="1">
              <a:off x="1383" y="3381"/>
              <a:ext cx="72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16" name="Text Box 23"/>
            <p:cNvSpPr txBox="1">
              <a:spLocks noChangeArrowheads="1"/>
            </p:cNvSpPr>
            <p:nvPr/>
          </p:nvSpPr>
          <p:spPr bwMode="auto">
            <a:xfrm>
              <a:off x="1610" y="3154"/>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6</a:t>
              </a:r>
            </a:p>
          </p:txBody>
        </p:sp>
      </p:grpSp>
      <p:grpSp>
        <p:nvGrpSpPr>
          <p:cNvPr id="4" name="Group 24"/>
          <p:cNvGrpSpPr>
            <a:grpSpLocks/>
          </p:cNvGrpSpPr>
          <p:nvPr/>
        </p:nvGrpSpPr>
        <p:grpSpPr bwMode="auto">
          <a:xfrm>
            <a:off x="2411413" y="6086475"/>
            <a:ext cx="1225550" cy="366713"/>
            <a:chOff x="1383" y="3562"/>
            <a:chExt cx="772" cy="231"/>
          </a:xfrm>
        </p:grpSpPr>
        <p:sp>
          <p:nvSpPr>
            <p:cNvPr id="28713" name="Line 25"/>
            <p:cNvSpPr>
              <a:spLocks noChangeShapeType="1"/>
            </p:cNvSpPr>
            <p:nvPr/>
          </p:nvSpPr>
          <p:spPr bwMode="auto">
            <a:xfrm>
              <a:off x="1383" y="3608"/>
              <a:ext cx="77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14" name="Text Box 26"/>
            <p:cNvSpPr txBox="1">
              <a:spLocks noChangeArrowheads="1"/>
            </p:cNvSpPr>
            <p:nvPr/>
          </p:nvSpPr>
          <p:spPr bwMode="auto">
            <a:xfrm>
              <a:off x="1610" y="356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5</a:t>
              </a:r>
            </a:p>
          </p:txBody>
        </p:sp>
      </p:grpSp>
      <p:grpSp>
        <p:nvGrpSpPr>
          <p:cNvPr id="5" name="Group 33"/>
          <p:cNvGrpSpPr>
            <a:grpSpLocks/>
          </p:cNvGrpSpPr>
          <p:nvPr/>
        </p:nvGrpSpPr>
        <p:grpSpPr bwMode="auto">
          <a:xfrm>
            <a:off x="2411413" y="3278188"/>
            <a:ext cx="1081087" cy="366712"/>
            <a:chOff x="1383" y="1793"/>
            <a:chExt cx="681" cy="231"/>
          </a:xfrm>
        </p:grpSpPr>
        <p:sp>
          <p:nvSpPr>
            <p:cNvPr id="28711" name="Line 34"/>
            <p:cNvSpPr>
              <a:spLocks noChangeShapeType="1"/>
            </p:cNvSpPr>
            <p:nvPr/>
          </p:nvSpPr>
          <p:spPr bwMode="auto">
            <a:xfrm flipH="1">
              <a:off x="1383" y="2020"/>
              <a:ext cx="681"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12" name="Text Box 35"/>
            <p:cNvSpPr txBox="1">
              <a:spLocks noChangeArrowheads="1"/>
            </p:cNvSpPr>
            <p:nvPr/>
          </p:nvSpPr>
          <p:spPr bwMode="auto">
            <a:xfrm>
              <a:off x="1565" y="1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1</a:t>
              </a:r>
            </a:p>
          </p:txBody>
        </p:sp>
      </p:grpSp>
      <p:sp>
        <p:nvSpPr>
          <p:cNvPr id="28686" name="Text Box 39"/>
          <p:cNvSpPr txBox="1">
            <a:spLocks noChangeArrowheads="1"/>
          </p:cNvSpPr>
          <p:nvPr/>
        </p:nvSpPr>
        <p:spPr bwMode="auto">
          <a:xfrm>
            <a:off x="3348038" y="2852738"/>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VU CS</a:t>
            </a:r>
            <a:br>
              <a:rPr lang="en-US" altLang="zh-CN" sz="1800" b="1"/>
            </a:br>
            <a:r>
              <a:rPr lang="en-US" altLang="zh-CN" sz="1800" b="1"/>
              <a:t>name server</a:t>
            </a:r>
          </a:p>
        </p:txBody>
      </p:sp>
      <p:sp>
        <p:nvSpPr>
          <p:cNvPr id="28687" name="Text Box 40"/>
          <p:cNvSpPr txBox="1">
            <a:spLocks noChangeArrowheads="1"/>
          </p:cNvSpPr>
          <p:nvPr/>
        </p:nvSpPr>
        <p:spPr bwMode="auto">
          <a:xfrm>
            <a:off x="6443663" y="6021388"/>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EDU name server</a:t>
            </a:r>
          </a:p>
        </p:txBody>
      </p:sp>
      <p:sp>
        <p:nvSpPr>
          <p:cNvPr id="28688" name="Text Box 41"/>
          <p:cNvSpPr txBox="1">
            <a:spLocks noChangeArrowheads="1"/>
          </p:cNvSpPr>
          <p:nvPr/>
        </p:nvSpPr>
        <p:spPr bwMode="auto">
          <a:xfrm>
            <a:off x="3563938" y="501332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USTC</a:t>
            </a:r>
            <a:br>
              <a:rPr lang="en-US" altLang="zh-CN" sz="1800" b="1"/>
            </a:br>
            <a:r>
              <a:rPr lang="en-US" altLang="zh-CN" sz="1800" b="1"/>
              <a:t>name server</a:t>
            </a:r>
          </a:p>
        </p:txBody>
      </p:sp>
      <p:sp>
        <p:nvSpPr>
          <p:cNvPr id="28689" name="Text Box 42"/>
          <p:cNvSpPr txBox="1">
            <a:spLocks noChangeArrowheads="1"/>
          </p:cNvSpPr>
          <p:nvPr/>
        </p:nvSpPr>
        <p:spPr bwMode="auto">
          <a:xfrm>
            <a:off x="684213" y="501332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USTC EE</a:t>
            </a:r>
            <a:br>
              <a:rPr lang="en-US" altLang="zh-CN" sz="1800" b="1"/>
            </a:br>
            <a:r>
              <a:rPr lang="en-US" altLang="zh-CN" sz="1800" b="1"/>
              <a:t>name server</a:t>
            </a:r>
          </a:p>
        </p:txBody>
      </p:sp>
      <p:sp>
        <p:nvSpPr>
          <p:cNvPr id="28690" name="Rectangle 45"/>
          <p:cNvSpPr>
            <a:spLocks noChangeArrowheads="1"/>
          </p:cNvSpPr>
          <p:nvPr/>
        </p:nvSpPr>
        <p:spPr bwMode="auto">
          <a:xfrm>
            <a:off x="942975" y="3133725"/>
            <a:ext cx="118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t>Resolver</a:t>
            </a:r>
            <a:endParaRPr lang="zh-CN" altLang="en-US" sz="1800" b="1"/>
          </a:p>
        </p:txBody>
      </p:sp>
      <p:sp>
        <p:nvSpPr>
          <p:cNvPr id="28691" name="Rectangle 12"/>
          <p:cNvSpPr>
            <a:spLocks noChangeArrowheads="1"/>
          </p:cNvSpPr>
          <p:nvPr/>
        </p:nvSpPr>
        <p:spPr bwMode="auto">
          <a:xfrm>
            <a:off x="6372225" y="3789363"/>
            <a:ext cx="2555875"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a.root-servers.net</a:t>
            </a:r>
          </a:p>
        </p:txBody>
      </p:sp>
      <p:sp>
        <p:nvSpPr>
          <p:cNvPr id="28692" name="Text Box 40"/>
          <p:cNvSpPr txBox="1">
            <a:spLocks noChangeArrowheads="1"/>
          </p:cNvSpPr>
          <p:nvPr/>
        </p:nvSpPr>
        <p:spPr bwMode="auto">
          <a:xfrm>
            <a:off x="6372225" y="3429000"/>
            <a:ext cx="266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Root name server</a:t>
            </a:r>
          </a:p>
        </p:txBody>
      </p:sp>
      <p:grpSp>
        <p:nvGrpSpPr>
          <p:cNvPr id="6" name="组合 48"/>
          <p:cNvGrpSpPr>
            <a:grpSpLocks/>
          </p:cNvGrpSpPr>
          <p:nvPr/>
        </p:nvGrpSpPr>
        <p:grpSpPr bwMode="auto">
          <a:xfrm>
            <a:off x="5275263" y="3424238"/>
            <a:ext cx="968375" cy="644525"/>
            <a:chOff x="5276033" y="3424790"/>
            <a:chExt cx="968198" cy="643632"/>
          </a:xfrm>
        </p:grpSpPr>
        <p:sp>
          <p:nvSpPr>
            <p:cNvPr id="28709" name="Line 37"/>
            <p:cNvSpPr>
              <a:spLocks noChangeShapeType="1"/>
            </p:cNvSpPr>
            <p:nvPr/>
          </p:nvSpPr>
          <p:spPr bwMode="auto">
            <a:xfrm rot="-903507">
              <a:off x="5276033" y="3509660"/>
              <a:ext cx="968198" cy="558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10" name="Text Box 35"/>
            <p:cNvSpPr txBox="1">
              <a:spLocks noChangeArrowheads="1"/>
            </p:cNvSpPr>
            <p:nvPr/>
          </p:nvSpPr>
          <p:spPr bwMode="auto">
            <a:xfrm rot="1061562">
              <a:off x="5537108" y="3424790"/>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2</a:t>
              </a:r>
            </a:p>
          </p:txBody>
        </p:sp>
      </p:grpSp>
      <p:grpSp>
        <p:nvGrpSpPr>
          <p:cNvPr id="7" name="组合 51"/>
          <p:cNvGrpSpPr>
            <a:grpSpLocks/>
          </p:cNvGrpSpPr>
          <p:nvPr/>
        </p:nvGrpSpPr>
        <p:grpSpPr bwMode="auto">
          <a:xfrm>
            <a:off x="5219700" y="4076700"/>
            <a:ext cx="1081088" cy="436563"/>
            <a:chOff x="5220071" y="4077072"/>
            <a:chExt cx="1080121" cy="436258"/>
          </a:xfrm>
        </p:grpSpPr>
        <p:sp>
          <p:nvSpPr>
            <p:cNvPr id="28707" name="Line 19"/>
            <p:cNvSpPr>
              <a:spLocks noChangeShapeType="1"/>
            </p:cNvSpPr>
            <p:nvPr/>
          </p:nvSpPr>
          <p:spPr bwMode="auto">
            <a:xfrm>
              <a:off x="5220071" y="4077072"/>
              <a:ext cx="1080121" cy="28803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08" name="Text Box 35"/>
            <p:cNvSpPr txBox="1">
              <a:spLocks noChangeArrowheads="1"/>
            </p:cNvSpPr>
            <p:nvPr/>
          </p:nvSpPr>
          <p:spPr bwMode="auto">
            <a:xfrm rot="1061562">
              <a:off x="5465100" y="414661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9</a:t>
              </a:r>
            </a:p>
          </p:txBody>
        </p:sp>
      </p:grpSp>
      <p:grpSp>
        <p:nvGrpSpPr>
          <p:cNvPr id="8" name="组合 53"/>
          <p:cNvGrpSpPr>
            <a:grpSpLocks/>
          </p:cNvGrpSpPr>
          <p:nvPr/>
        </p:nvGrpSpPr>
        <p:grpSpPr bwMode="auto">
          <a:xfrm>
            <a:off x="5364163" y="5299075"/>
            <a:ext cx="1008062" cy="433388"/>
            <a:chOff x="5364087" y="5299408"/>
            <a:chExt cx="1008112" cy="433848"/>
          </a:xfrm>
        </p:grpSpPr>
        <p:sp>
          <p:nvSpPr>
            <p:cNvPr id="28705" name="Line 28"/>
            <p:cNvSpPr>
              <a:spLocks noChangeShapeType="1"/>
            </p:cNvSpPr>
            <p:nvPr/>
          </p:nvSpPr>
          <p:spPr bwMode="auto">
            <a:xfrm flipH="1">
              <a:off x="5364087" y="5445224"/>
              <a:ext cx="1008112" cy="28803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06" name="Text Box 35"/>
            <p:cNvSpPr txBox="1">
              <a:spLocks noChangeArrowheads="1"/>
            </p:cNvSpPr>
            <p:nvPr/>
          </p:nvSpPr>
          <p:spPr bwMode="auto">
            <a:xfrm rot="-1049230">
              <a:off x="5623935" y="529940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7</a:t>
              </a:r>
            </a:p>
          </p:txBody>
        </p:sp>
      </p:grpSp>
      <p:grpSp>
        <p:nvGrpSpPr>
          <p:cNvPr id="9" name="组合 52"/>
          <p:cNvGrpSpPr>
            <a:grpSpLocks/>
          </p:cNvGrpSpPr>
          <p:nvPr/>
        </p:nvGrpSpPr>
        <p:grpSpPr bwMode="auto">
          <a:xfrm>
            <a:off x="6877050" y="4508500"/>
            <a:ext cx="503238" cy="792163"/>
            <a:chOff x="6877075" y="4509120"/>
            <a:chExt cx="503237" cy="792088"/>
          </a:xfrm>
        </p:grpSpPr>
        <p:sp>
          <p:nvSpPr>
            <p:cNvPr id="28703" name="Line 28"/>
            <p:cNvSpPr>
              <a:spLocks noChangeShapeType="1"/>
            </p:cNvSpPr>
            <p:nvPr/>
          </p:nvSpPr>
          <p:spPr bwMode="auto">
            <a:xfrm flipH="1">
              <a:off x="7236296" y="4509120"/>
              <a:ext cx="0" cy="792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04" name="Text Box 35"/>
            <p:cNvSpPr txBox="1">
              <a:spLocks noChangeArrowheads="1"/>
            </p:cNvSpPr>
            <p:nvPr/>
          </p:nvSpPr>
          <p:spPr bwMode="auto">
            <a:xfrm>
              <a:off x="6877075" y="4718472"/>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8</a:t>
              </a:r>
            </a:p>
          </p:txBody>
        </p:sp>
      </p:grpSp>
      <p:grpSp>
        <p:nvGrpSpPr>
          <p:cNvPr id="10" name="组合 50"/>
          <p:cNvGrpSpPr>
            <a:grpSpLocks/>
          </p:cNvGrpSpPr>
          <p:nvPr/>
        </p:nvGrpSpPr>
        <p:grpSpPr bwMode="auto">
          <a:xfrm>
            <a:off x="5292725" y="5949950"/>
            <a:ext cx="1079500" cy="433388"/>
            <a:chOff x="5292080" y="5949280"/>
            <a:chExt cx="1080120" cy="433848"/>
          </a:xfrm>
        </p:grpSpPr>
        <p:sp>
          <p:nvSpPr>
            <p:cNvPr id="28701" name="Line 31"/>
            <p:cNvSpPr>
              <a:spLocks noChangeShapeType="1"/>
            </p:cNvSpPr>
            <p:nvPr/>
          </p:nvSpPr>
          <p:spPr bwMode="auto">
            <a:xfrm flipV="1">
              <a:off x="5292080" y="5949280"/>
              <a:ext cx="1080120" cy="36004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02" name="Text Box 35"/>
            <p:cNvSpPr txBox="1">
              <a:spLocks noChangeArrowheads="1"/>
            </p:cNvSpPr>
            <p:nvPr/>
          </p:nvSpPr>
          <p:spPr bwMode="auto">
            <a:xfrm rot="-1049230">
              <a:off x="5776335" y="6016416"/>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4</a:t>
              </a:r>
            </a:p>
          </p:txBody>
        </p:sp>
      </p:grpSp>
      <p:grpSp>
        <p:nvGrpSpPr>
          <p:cNvPr id="11" name="组合 49"/>
          <p:cNvGrpSpPr>
            <a:grpSpLocks/>
          </p:cNvGrpSpPr>
          <p:nvPr/>
        </p:nvGrpSpPr>
        <p:grpSpPr bwMode="auto">
          <a:xfrm>
            <a:off x="7956550" y="4508500"/>
            <a:ext cx="503238" cy="792163"/>
            <a:chOff x="7956376" y="4509120"/>
            <a:chExt cx="503237" cy="792088"/>
          </a:xfrm>
        </p:grpSpPr>
        <p:sp>
          <p:nvSpPr>
            <p:cNvPr id="28699" name="Line 28"/>
            <p:cNvSpPr>
              <a:spLocks noChangeShapeType="1"/>
            </p:cNvSpPr>
            <p:nvPr/>
          </p:nvSpPr>
          <p:spPr bwMode="auto">
            <a:xfrm flipH="1" flipV="1">
              <a:off x="8100392" y="4509120"/>
              <a:ext cx="0" cy="792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00" name="Text Box 35"/>
            <p:cNvSpPr txBox="1">
              <a:spLocks noChangeArrowheads="1"/>
            </p:cNvSpPr>
            <p:nvPr/>
          </p:nvSpPr>
          <p:spPr bwMode="auto">
            <a:xfrm>
              <a:off x="7956376" y="4718472"/>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b="1"/>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mph" presetSubtype="2" fill="hold" nodeType="clickEffect">
                                  <p:stCondLst>
                                    <p:cond delay="0"/>
                                  </p:stCondLst>
                                  <p:childTnLst>
                                    <p:animClr clrSpc="rgb" dir="cw">
                                      <p:cBhvr>
                                        <p:cTn id="31" dur="500" fill="hold"/>
                                        <p:tgtEl>
                                          <p:spTgt spid="23566"/>
                                        </p:tgtEl>
                                        <p:attrNameLst>
                                          <p:attrName>fillcolor</p:attrName>
                                        </p:attrNameLst>
                                      </p:cBhvr>
                                      <p:to>
                                        <a:schemeClr val="accent2"/>
                                      </p:to>
                                    </p:animClr>
                                    <p:set>
                                      <p:cBhvr>
                                        <p:cTn id="32" dur="500" fill="hold"/>
                                        <p:tgtEl>
                                          <p:spTgt spid="23566"/>
                                        </p:tgtEl>
                                        <p:attrNameLst>
                                          <p:attrName>fill.type</p:attrName>
                                        </p:attrNameLst>
                                      </p:cBhvr>
                                      <p:to>
                                        <p:strVal val="solid"/>
                                      </p:to>
                                    </p:set>
                                    <p:set>
                                      <p:cBhvr>
                                        <p:cTn id="33" dur="500" fill="hold"/>
                                        <p:tgtEl>
                                          <p:spTgt spid="23566"/>
                                        </p:tgtEl>
                                        <p:attrNameLst>
                                          <p:attrName>fill.on</p:attrName>
                                        </p:attrNameLst>
                                      </p:cBhvr>
                                      <p:to>
                                        <p:strVal val="tru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strips(upRight)">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3"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upRight)">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upRigh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9"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strips(upLeft)">
                                      <p:cBhvr>
                                        <p:cTn id="53" dur="5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9"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strips(up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zh-CN" b="1" smtClean="0"/>
              <a:t>Chapter 8 </a:t>
            </a:r>
            <a:r>
              <a:rPr lang="zh-CN" altLang="en-US" b="1" smtClean="0"/>
              <a:t>应用层</a:t>
            </a:r>
          </a:p>
        </p:txBody>
      </p:sp>
      <p:sp>
        <p:nvSpPr>
          <p:cNvPr id="30723" name="Rectangle 5"/>
          <p:cNvSpPr>
            <a:spLocks noGrp="1" noChangeArrowheads="1"/>
          </p:cNvSpPr>
          <p:nvPr>
            <p:ph type="body" idx="4294967295"/>
          </p:nvPr>
        </p:nvSpPr>
        <p:spPr/>
        <p:txBody>
          <a:bodyPr/>
          <a:lstStyle/>
          <a:p>
            <a:pPr eaLnBrk="1" hangingPunct="1"/>
            <a:r>
              <a:rPr lang="en-US" altLang="zh-CN" b="1" dirty="0" smtClean="0"/>
              <a:t>8.1 </a:t>
            </a:r>
            <a:r>
              <a:rPr lang="zh-CN" altLang="en-US" b="1" dirty="0" smtClean="0"/>
              <a:t>域名系统</a:t>
            </a:r>
            <a:endParaRPr lang="en-US" altLang="zh-CN" b="1" dirty="0" smtClean="0"/>
          </a:p>
          <a:p>
            <a:pPr eaLnBrk="1" hangingPunct="1"/>
            <a:r>
              <a:rPr lang="en-US" altLang="zh-CN" b="1" dirty="0" smtClean="0">
                <a:solidFill>
                  <a:srgbClr val="FF0000"/>
                </a:solidFill>
              </a:rPr>
              <a:t>8.2 WWW</a:t>
            </a:r>
          </a:p>
          <a:p>
            <a:pPr eaLnBrk="1" hangingPunct="1"/>
            <a:r>
              <a:rPr lang="en-US" altLang="zh-CN" b="1" dirty="0" smtClean="0"/>
              <a:t>8.3 </a:t>
            </a:r>
            <a:r>
              <a:rPr lang="zh-CN" altLang="en-US" b="1" dirty="0" smtClean="0"/>
              <a:t>电子邮件</a:t>
            </a:r>
            <a:endParaRPr lang="en-US" altLang="zh-CN"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zh-CN" altLang="en-US" b="1" smtClean="0"/>
              <a:t>概述</a:t>
            </a:r>
          </a:p>
        </p:txBody>
      </p:sp>
      <p:sp>
        <p:nvSpPr>
          <p:cNvPr id="31747" name="Rectangle 3"/>
          <p:cNvSpPr>
            <a:spLocks noGrp="1" noChangeArrowheads="1"/>
          </p:cNvSpPr>
          <p:nvPr>
            <p:ph type="body" idx="4294967295"/>
          </p:nvPr>
        </p:nvSpPr>
        <p:spPr>
          <a:xfrm>
            <a:off x="395288" y="2017713"/>
            <a:ext cx="8559800" cy="4579937"/>
          </a:xfrm>
        </p:spPr>
        <p:txBody>
          <a:bodyPr/>
          <a:lstStyle/>
          <a:p>
            <a:pPr eaLnBrk="1" hangingPunct="1">
              <a:lnSpc>
                <a:spcPct val="90000"/>
              </a:lnSpc>
            </a:pPr>
            <a:r>
              <a:rPr lang="zh-CN" altLang="en-US" sz="2400" b="1" dirty="0" smtClean="0"/>
              <a:t>万维网</a:t>
            </a:r>
            <a:r>
              <a:rPr lang="en-US" altLang="zh-CN" sz="2400" b="1" dirty="0" smtClean="0"/>
              <a:t>(World Wide Web</a:t>
            </a:r>
            <a:r>
              <a:rPr lang="zh-CN" altLang="en-US" sz="2400" b="1" dirty="0" smtClean="0"/>
              <a:t>，也称为</a:t>
            </a:r>
            <a:r>
              <a:rPr lang="en-US" altLang="zh-CN" sz="2400" b="1" dirty="0" smtClean="0"/>
              <a:t>WWW)</a:t>
            </a:r>
            <a:r>
              <a:rPr lang="zh-CN" altLang="en-US" sz="2400" b="1" dirty="0" smtClean="0"/>
              <a:t> 由庞大的、分布在世界各地的</a:t>
            </a:r>
            <a:r>
              <a:rPr lang="en-US" altLang="zh-CN" sz="2400" b="1" dirty="0" smtClean="0"/>
              <a:t>web</a:t>
            </a:r>
            <a:r>
              <a:rPr lang="zh-CN" altLang="en-US" sz="2400" b="1" dirty="0" smtClean="0"/>
              <a:t>页面的集合组成（</a:t>
            </a:r>
            <a:r>
              <a:rPr lang="en-US" altLang="zh-CN" sz="2400" b="1" dirty="0" smtClean="0"/>
              <a:t>WWW</a:t>
            </a:r>
            <a:r>
              <a:rPr lang="zh-CN" altLang="en-US" sz="2400" b="1" dirty="0" smtClean="0"/>
              <a:t>应用、</a:t>
            </a:r>
            <a:r>
              <a:rPr lang="en-US" altLang="zh-CN" sz="2400" b="1" dirty="0"/>
              <a:t>w</a:t>
            </a:r>
            <a:r>
              <a:rPr lang="en-US" altLang="zh-CN" sz="2400" b="1" dirty="0" smtClean="0"/>
              <a:t>eb</a:t>
            </a:r>
            <a:r>
              <a:rPr lang="zh-CN" altLang="en-US" sz="2400" b="1" dirty="0" smtClean="0"/>
              <a:t>应用）</a:t>
            </a:r>
          </a:p>
          <a:p>
            <a:pPr lvl="1" eaLnBrk="1" hangingPunct="1">
              <a:lnSpc>
                <a:spcPct val="90000"/>
              </a:lnSpc>
            </a:pPr>
            <a:r>
              <a:rPr lang="en-US" altLang="zh-CN" sz="2000" b="1" dirty="0" smtClean="0"/>
              <a:t>web</a:t>
            </a:r>
            <a:r>
              <a:rPr lang="zh-CN" altLang="en-US" sz="2000" b="1" dirty="0" smtClean="0"/>
              <a:t>页面编写采用</a:t>
            </a:r>
            <a:r>
              <a:rPr lang="en-US" altLang="zh-CN" sz="2000" b="1" dirty="0" smtClean="0">
                <a:solidFill>
                  <a:srgbClr val="FF0000"/>
                </a:solidFill>
              </a:rPr>
              <a:t>HTML</a:t>
            </a:r>
            <a:r>
              <a:rPr lang="en-US" altLang="zh-CN" sz="2000" b="1" dirty="0" smtClean="0"/>
              <a:t>(</a:t>
            </a:r>
            <a:r>
              <a:rPr lang="en-US" altLang="zh-CN" sz="2000" b="1" dirty="0" err="1" smtClean="0"/>
              <a:t>HyperText</a:t>
            </a:r>
            <a:r>
              <a:rPr lang="en-US" altLang="zh-CN" sz="2000" b="1" dirty="0" smtClean="0"/>
              <a:t> Markup Language) </a:t>
            </a:r>
            <a:r>
              <a:rPr lang="zh-CN" altLang="en-US" sz="2000" b="1" dirty="0" smtClean="0"/>
              <a:t>等语言</a:t>
            </a:r>
          </a:p>
          <a:p>
            <a:pPr lvl="1" eaLnBrk="1" hangingPunct="1">
              <a:lnSpc>
                <a:spcPct val="90000"/>
              </a:lnSpc>
            </a:pPr>
            <a:r>
              <a:rPr lang="zh-CN" altLang="en-US" sz="2000" b="1" dirty="0" smtClean="0"/>
              <a:t>客户端（浏览器）采用</a:t>
            </a:r>
            <a:r>
              <a:rPr lang="en-US" altLang="zh-CN" sz="2000" b="1" dirty="0" smtClean="0">
                <a:solidFill>
                  <a:srgbClr val="FF0000"/>
                </a:solidFill>
              </a:rPr>
              <a:t>HTTP</a:t>
            </a:r>
            <a:r>
              <a:rPr lang="zh-CN" altLang="en-US" sz="2000" b="1" dirty="0" smtClean="0"/>
              <a:t>（</a:t>
            </a:r>
            <a:r>
              <a:rPr lang="en-US" altLang="zh-CN" sz="2000" b="1" dirty="0" err="1" smtClean="0"/>
              <a:t>HyperText</a:t>
            </a:r>
            <a:r>
              <a:rPr lang="en-US" altLang="zh-CN" sz="2000" b="1" dirty="0" smtClean="0"/>
              <a:t> Transfer Protocol</a:t>
            </a:r>
            <a:r>
              <a:rPr lang="zh-CN" altLang="en-US" sz="2000" b="1" dirty="0" smtClean="0"/>
              <a:t>）协议来访问</a:t>
            </a:r>
            <a:r>
              <a:rPr lang="en-US" altLang="zh-CN" sz="2000" b="1" dirty="0" smtClean="0"/>
              <a:t>web</a:t>
            </a:r>
            <a:r>
              <a:rPr lang="zh-CN" altLang="en-US" sz="2000" b="1" dirty="0" smtClean="0"/>
              <a:t>页面</a:t>
            </a:r>
          </a:p>
          <a:p>
            <a:pPr eaLnBrk="1" hangingPunct="1">
              <a:lnSpc>
                <a:spcPct val="90000"/>
              </a:lnSpc>
            </a:pPr>
            <a:r>
              <a:rPr lang="zh-CN" altLang="en-US" sz="2400" b="1" dirty="0" smtClean="0"/>
              <a:t>万维网可以看作是分布式超媒体</a:t>
            </a:r>
            <a:r>
              <a:rPr lang="en-US" altLang="zh-CN" sz="2400" b="1" dirty="0" smtClean="0"/>
              <a:t>(hypermedia)</a:t>
            </a:r>
            <a:r>
              <a:rPr lang="zh-CN" altLang="en-US" sz="2400" b="1" dirty="0" smtClean="0"/>
              <a:t>系统，它是超文本</a:t>
            </a:r>
            <a:r>
              <a:rPr lang="en-US" altLang="zh-CN" sz="2400" b="1" dirty="0" smtClean="0"/>
              <a:t>(hypertext)</a:t>
            </a:r>
            <a:r>
              <a:rPr lang="zh-CN" altLang="en-US" sz="2400" b="1" dirty="0" smtClean="0"/>
              <a:t>系统的扩充</a:t>
            </a:r>
          </a:p>
          <a:p>
            <a:pPr lvl="1" eaLnBrk="1" hangingPunct="1">
              <a:lnSpc>
                <a:spcPct val="90000"/>
              </a:lnSpc>
            </a:pPr>
            <a:r>
              <a:rPr lang="zh-CN" altLang="en-US" sz="2000" b="1" dirty="0" smtClean="0"/>
              <a:t>超文本是万维网的基础，一个超文本由多个文本页面链接（</a:t>
            </a:r>
            <a:r>
              <a:rPr lang="en-US" altLang="zh-CN" sz="2000" b="1" dirty="0" smtClean="0"/>
              <a:t>link</a:t>
            </a:r>
            <a:r>
              <a:rPr lang="zh-CN" altLang="en-US" sz="2000" b="1" dirty="0" smtClean="0"/>
              <a:t>）成。利用一个链接可使用户找到另一个文本页面</a:t>
            </a:r>
          </a:p>
          <a:p>
            <a:pPr lvl="1" eaLnBrk="1" hangingPunct="1">
              <a:lnSpc>
                <a:spcPct val="90000"/>
              </a:lnSpc>
            </a:pPr>
            <a:r>
              <a:rPr lang="zh-CN" altLang="en-US" sz="2000" b="1" dirty="0" smtClean="0"/>
              <a:t>超媒体与超文本的区别是页面内容不同，超文本页面仅包含文本信息，而超媒体页面还包含其他表示方式的信息，如图形、图像、声音、动画、视频等</a:t>
            </a:r>
          </a:p>
          <a:p>
            <a:pPr lvl="1" eaLnBrk="1" hangingPunct="1">
              <a:lnSpc>
                <a:spcPct val="90000"/>
              </a:lnSpc>
            </a:pPr>
            <a:r>
              <a:rPr lang="zh-CN" altLang="en-US" sz="2000" b="1" dirty="0" smtClean="0"/>
              <a:t>使用</a:t>
            </a:r>
            <a:r>
              <a:rPr lang="zh-CN" altLang="en-US" sz="2000" b="1" dirty="0" smtClean="0">
                <a:solidFill>
                  <a:srgbClr val="FF0000"/>
                </a:solidFill>
              </a:rPr>
              <a:t>超链接（</a:t>
            </a:r>
            <a:r>
              <a:rPr lang="en-US" altLang="zh-CN" sz="2000" b="1" dirty="0" smtClean="0">
                <a:solidFill>
                  <a:srgbClr val="FF0000"/>
                </a:solidFill>
              </a:rPr>
              <a:t>hyperlink</a:t>
            </a:r>
            <a:r>
              <a:rPr lang="zh-CN" altLang="en-US" sz="2000" b="1" dirty="0" smtClean="0">
                <a:solidFill>
                  <a:srgbClr val="FF0000"/>
                </a:solidFill>
              </a:rPr>
              <a:t>）</a:t>
            </a:r>
            <a:r>
              <a:rPr lang="zh-CN" altLang="en-US" sz="2000" b="1" dirty="0" smtClean="0"/>
              <a:t>技术，用户可以访问一个又一个</a:t>
            </a:r>
            <a:r>
              <a:rPr lang="en-US" altLang="zh-CN" sz="2000" b="1" dirty="0" smtClean="0"/>
              <a:t>web</a:t>
            </a:r>
            <a:r>
              <a:rPr lang="zh-CN" altLang="en-US" sz="2000" b="1" dirty="0" smtClean="0"/>
              <a:t>页面</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zh-CN" altLang="en-US" b="1" smtClean="0"/>
              <a:t>超链接（</a:t>
            </a:r>
            <a:r>
              <a:rPr lang="en-US" altLang="zh-CN" b="1" smtClean="0"/>
              <a:t>Hyperlink</a:t>
            </a:r>
            <a:r>
              <a:rPr lang="zh-CN" altLang="en-US" b="1" smtClean="0"/>
              <a:t>）</a:t>
            </a:r>
          </a:p>
        </p:txBody>
      </p:sp>
      <p:sp>
        <p:nvSpPr>
          <p:cNvPr id="32771" name="Text Box 3"/>
          <p:cNvSpPr txBox="1">
            <a:spLocks noChangeArrowheads="1"/>
          </p:cNvSpPr>
          <p:nvPr/>
        </p:nvSpPr>
        <p:spPr bwMode="auto">
          <a:xfrm>
            <a:off x="2662238" y="4506913"/>
            <a:ext cx="1036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latin typeface="Arial" panose="020B0604020202020204" pitchFamily="34" charset="0"/>
                <a:ea typeface="黑体" panose="02010609060101010101" pitchFamily="49" charset="-122"/>
                <a:sym typeface="Wingdings" panose="05000000000000000000" pitchFamily="2" charset="2"/>
              </a:rPr>
              <a:t></a:t>
            </a:r>
            <a:endParaRPr kumimoji="1" lang="en-US" altLang="zh-CN" sz="9600" b="1">
              <a:latin typeface="Arial" panose="020B0604020202020204" pitchFamily="34" charset="0"/>
              <a:ea typeface="黑体" panose="02010609060101010101" pitchFamily="49" charset="-122"/>
            </a:endParaRPr>
          </a:p>
        </p:txBody>
      </p:sp>
      <p:sp>
        <p:nvSpPr>
          <p:cNvPr id="32772" name="Text Box 4"/>
          <p:cNvSpPr txBox="1">
            <a:spLocks noChangeArrowheads="1"/>
          </p:cNvSpPr>
          <p:nvPr/>
        </p:nvSpPr>
        <p:spPr bwMode="auto">
          <a:xfrm>
            <a:off x="708025" y="2479675"/>
            <a:ext cx="10366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latin typeface="Arial" panose="020B0604020202020204" pitchFamily="34" charset="0"/>
                <a:ea typeface="黑体" panose="02010609060101010101" pitchFamily="49" charset="-122"/>
                <a:sym typeface="Wingdings" panose="05000000000000000000" pitchFamily="2" charset="2"/>
              </a:rPr>
              <a:t></a:t>
            </a:r>
            <a:endParaRPr kumimoji="1" lang="en-US" altLang="zh-CN" sz="9600" b="1">
              <a:latin typeface="Arial" panose="020B0604020202020204" pitchFamily="34" charset="0"/>
              <a:ea typeface="黑体" panose="02010609060101010101" pitchFamily="49" charset="-122"/>
            </a:endParaRPr>
          </a:p>
        </p:txBody>
      </p:sp>
      <p:sp>
        <p:nvSpPr>
          <p:cNvPr id="32773" name="Text Box 5"/>
          <p:cNvSpPr txBox="1">
            <a:spLocks noChangeArrowheads="1"/>
          </p:cNvSpPr>
          <p:nvPr/>
        </p:nvSpPr>
        <p:spPr bwMode="auto">
          <a:xfrm>
            <a:off x="3919538" y="2360613"/>
            <a:ext cx="1036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latin typeface="Arial" panose="020B0604020202020204" pitchFamily="34" charset="0"/>
                <a:ea typeface="黑体" panose="02010609060101010101" pitchFamily="49" charset="-122"/>
                <a:sym typeface="Wingdings" panose="05000000000000000000" pitchFamily="2" charset="2"/>
              </a:rPr>
              <a:t></a:t>
            </a:r>
            <a:endParaRPr kumimoji="1" lang="en-US" altLang="zh-CN" sz="9600" b="1">
              <a:latin typeface="Arial" panose="020B0604020202020204" pitchFamily="34" charset="0"/>
              <a:ea typeface="黑体" panose="02010609060101010101" pitchFamily="49" charset="-122"/>
            </a:endParaRPr>
          </a:p>
        </p:txBody>
      </p:sp>
      <p:sp>
        <p:nvSpPr>
          <p:cNvPr id="32774" name="Text Box 6"/>
          <p:cNvSpPr txBox="1">
            <a:spLocks noChangeArrowheads="1"/>
          </p:cNvSpPr>
          <p:nvPr/>
        </p:nvSpPr>
        <p:spPr bwMode="auto">
          <a:xfrm>
            <a:off x="5734050" y="4433888"/>
            <a:ext cx="10366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latin typeface="Arial" panose="020B0604020202020204" pitchFamily="34" charset="0"/>
                <a:ea typeface="黑体" panose="02010609060101010101" pitchFamily="49" charset="-122"/>
                <a:sym typeface="Wingdings" panose="05000000000000000000" pitchFamily="2" charset="2"/>
              </a:rPr>
              <a:t></a:t>
            </a:r>
            <a:endParaRPr kumimoji="1" lang="en-US" altLang="zh-CN" sz="9600" b="1">
              <a:latin typeface="Arial" panose="020B0604020202020204" pitchFamily="34" charset="0"/>
              <a:ea typeface="黑体" panose="02010609060101010101" pitchFamily="49" charset="-122"/>
            </a:endParaRPr>
          </a:p>
        </p:txBody>
      </p:sp>
      <p:sp>
        <p:nvSpPr>
          <p:cNvPr id="32775" name="Text Box 7"/>
          <p:cNvSpPr txBox="1">
            <a:spLocks noChangeArrowheads="1"/>
          </p:cNvSpPr>
          <p:nvPr/>
        </p:nvSpPr>
        <p:spPr bwMode="auto">
          <a:xfrm>
            <a:off x="7361238" y="2522538"/>
            <a:ext cx="10366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9600" b="1">
                <a:latin typeface="Arial" panose="020B0604020202020204" pitchFamily="34" charset="0"/>
                <a:ea typeface="黑体" panose="02010609060101010101" pitchFamily="49" charset="-122"/>
                <a:sym typeface="Wingdings" panose="05000000000000000000" pitchFamily="2" charset="2"/>
              </a:rPr>
              <a:t></a:t>
            </a:r>
            <a:endParaRPr kumimoji="1" lang="en-US" altLang="zh-CN" sz="9600" b="1">
              <a:latin typeface="Arial" panose="020B0604020202020204" pitchFamily="34" charset="0"/>
              <a:ea typeface="黑体" panose="02010609060101010101" pitchFamily="49" charset="-122"/>
            </a:endParaRPr>
          </a:p>
        </p:txBody>
      </p:sp>
      <p:pic>
        <p:nvPicPr>
          <p:cNvPr id="32776"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88" y="3756025"/>
            <a:ext cx="6572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9"/>
          <p:cNvSpPr txBox="1">
            <a:spLocks noChangeArrowheads="1"/>
          </p:cNvSpPr>
          <p:nvPr/>
        </p:nvSpPr>
        <p:spPr bwMode="auto">
          <a:xfrm>
            <a:off x="817563" y="4329113"/>
            <a:ext cx="976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Web</a:t>
            </a:r>
            <a:r>
              <a:rPr kumimoji="1" lang="zh-CN" altLang="en-US" sz="2000" b="1">
                <a:latin typeface="Arial" panose="020B0604020202020204" pitchFamily="34" charset="0"/>
                <a:ea typeface="黑体" panose="02010609060101010101" pitchFamily="49" charset="-122"/>
              </a:rPr>
              <a:t>服</a:t>
            </a:r>
          </a:p>
          <a:p>
            <a:pPr eaLnBrk="1" hangingPunct="1"/>
            <a:r>
              <a:rPr kumimoji="1" lang="zh-CN" altLang="en-US" sz="2000" b="1">
                <a:latin typeface="Arial" panose="020B0604020202020204" pitchFamily="34" charset="0"/>
                <a:ea typeface="黑体" panose="02010609060101010101" pitchFamily="49" charset="-122"/>
              </a:rPr>
              <a:t>务器 </a:t>
            </a:r>
            <a:r>
              <a:rPr kumimoji="1" lang="en-US" altLang="zh-CN" sz="2000" b="1">
                <a:latin typeface="Arial" panose="020B0604020202020204" pitchFamily="34" charset="0"/>
                <a:ea typeface="黑体" panose="02010609060101010101" pitchFamily="49" charset="-122"/>
              </a:rPr>
              <a:t>A</a:t>
            </a:r>
          </a:p>
        </p:txBody>
      </p:sp>
      <p:pic>
        <p:nvPicPr>
          <p:cNvPr id="32778"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150" y="3768725"/>
            <a:ext cx="6588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513" y="3756025"/>
            <a:ext cx="6588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475" y="5811838"/>
            <a:ext cx="6572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300" y="5811838"/>
            <a:ext cx="6588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4"/>
          <p:cNvSpPr txBox="1">
            <a:spLocks noChangeArrowheads="1"/>
          </p:cNvSpPr>
          <p:nvPr/>
        </p:nvSpPr>
        <p:spPr bwMode="auto">
          <a:xfrm>
            <a:off x="7370763" y="4359275"/>
            <a:ext cx="1741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Web</a:t>
            </a:r>
            <a:r>
              <a:rPr kumimoji="1" lang="zh-CN" altLang="en-US" sz="2000" b="1">
                <a:latin typeface="Arial" panose="020B0604020202020204" pitchFamily="34" charset="0"/>
                <a:ea typeface="黑体" panose="02010609060101010101" pitchFamily="49" charset="-122"/>
              </a:rPr>
              <a:t>服务器 </a:t>
            </a:r>
            <a:r>
              <a:rPr kumimoji="1" lang="en-US" altLang="zh-CN" sz="2000" b="1">
                <a:latin typeface="Arial" panose="020B0604020202020204" pitchFamily="34" charset="0"/>
                <a:ea typeface="黑体" panose="02010609060101010101" pitchFamily="49" charset="-122"/>
              </a:rPr>
              <a:t>C</a:t>
            </a:r>
          </a:p>
        </p:txBody>
      </p:sp>
      <p:sp>
        <p:nvSpPr>
          <p:cNvPr id="32783" name="Text Box 15"/>
          <p:cNvSpPr txBox="1">
            <a:spLocks noChangeArrowheads="1"/>
          </p:cNvSpPr>
          <p:nvPr/>
        </p:nvSpPr>
        <p:spPr bwMode="auto">
          <a:xfrm>
            <a:off x="5435600" y="6413500"/>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Web</a:t>
            </a:r>
            <a:r>
              <a:rPr kumimoji="1" lang="zh-CN" altLang="en-US" sz="2000" b="1">
                <a:latin typeface="Arial" panose="020B0604020202020204" pitchFamily="34" charset="0"/>
                <a:ea typeface="黑体" panose="02010609060101010101" pitchFamily="49" charset="-122"/>
              </a:rPr>
              <a:t>服务器 </a:t>
            </a:r>
            <a:r>
              <a:rPr kumimoji="1" lang="en-US" altLang="zh-CN" sz="2000" b="1">
                <a:latin typeface="Arial" panose="020B0604020202020204" pitchFamily="34" charset="0"/>
                <a:ea typeface="黑体" panose="02010609060101010101" pitchFamily="49" charset="-122"/>
              </a:rPr>
              <a:t>E</a:t>
            </a:r>
          </a:p>
        </p:txBody>
      </p:sp>
      <p:sp>
        <p:nvSpPr>
          <p:cNvPr id="32784" name="Text Box 16"/>
          <p:cNvSpPr txBox="1">
            <a:spLocks noChangeArrowheads="1"/>
          </p:cNvSpPr>
          <p:nvPr/>
        </p:nvSpPr>
        <p:spPr bwMode="auto">
          <a:xfrm>
            <a:off x="2411413" y="6416675"/>
            <a:ext cx="1671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Web</a:t>
            </a:r>
            <a:r>
              <a:rPr kumimoji="1" lang="zh-CN" altLang="en-US" sz="2000" b="1">
                <a:latin typeface="Arial" panose="020B0604020202020204" pitchFamily="34" charset="0"/>
                <a:ea typeface="黑体" panose="02010609060101010101" pitchFamily="49" charset="-122"/>
              </a:rPr>
              <a:t>服务器</a:t>
            </a:r>
            <a:r>
              <a:rPr kumimoji="1" lang="en-US" altLang="zh-CN" sz="2000" b="1">
                <a:latin typeface="Arial" panose="020B0604020202020204" pitchFamily="34" charset="0"/>
                <a:ea typeface="黑体" panose="02010609060101010101" pitchFamily="49" charset="-122"/>
              </a:rPr>
              <a:t>D</a:t>
            </a:r>
          </a:p>
        </p:txBody>
      </p:sp>
      <p:sp>
        <p:nvSpPr>
          <p:cNvPr id="32785" name="Text Box 17"/>
          <p:cNvSpPr txBox="1">
            <a:spLocks noChangeArrowheads="1"/>
          </p:cNvSpPr>
          <p:nvPr/>
        </p:nvSpPr>
        <p:spPr bwMode="auto">
          <a:xfrm>
            <a:off x="3635375" y="4362450"/>
            <a:ext cx="1741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Web</a:t>
            </a:r>
            <a:r>
              <a:rPr kumimoji="1" lang="zh-CN" altLang="en-US" sz="2000" b="1">
                <a:latin typeface="Arial" panose="020B0604020202020204" pitchFamily="34" charset="0"/>
                <a:ea typeface="黑体" panose="02010609060101010101" pitchFamily="49" charset="-122"/>
              </a:rPr>
              <a:t>服务器 </a:t>
            </a:r>
            <a:r>
              <a:rPr kumimoji="1" lang="en-US" altLang="zh-CN" sz="2000" b="1">
                <a:latin typeface="Arial" panose="020B0604020202020204" pitchFamily="34" charset="0"/>
                <a:ea typeface="黑体" panose="02010609060101010101" pitchFamily="49" charset="-122"/>
              </a:rPr>
              <a:t>B</a:t>
            </a:r>
          </a:p>
        </p:txBody>
      </p:sp>
      <p:grpSp>
        <p:nvGrpSpPr>
          <p:cNvPr id="2" name="Group 18"/>
          <p:cNvGrpSpPr>
            <a:grpSpLocks/>
          </p:cNvGrpSpPr>
          <p:nvPr/>
        </p:nvGrpSpPr>
        <p:grpSpPr bwMode="auto">
          <a:xfrm>
            <a:off x="1322388" y="2779713"/>
            <a:ext cx="3021012" cy="579437"/>
            <a:chOff x="833" y="1367"/>
            <a:chExt cx="1903" cy="365"/>
          </a:xfrm>
        </p:grpSpPr>
        <p:sp>
          <p:nvSpPr>
            <p:cNvPr id="32821" name="Line 19"/>
            <p:cNvSpPr>
              <a:spLocks noChangeShapeType="1"/>
            </p:cNvSpPr>
            <p:nvPr/>
          </p:nvSpPr>
          <p:spPr bwMode="auto">
            <a:xfrm flipV="1">
              <a:off x="833" y="1564"/>
              <a:ext cx="1903" cy="168"/>
            </a:xfrm>
            <a:prstGeom prst="line">
              <a:avLst/>
            </a:prstGeom>
            <a:noFill/>
            <a:ln w="76200">
              <a:solidFill>
                <a:schemeClr val="hlink"/>
              </a:solidFill>
              <a:prstDash val="sysDot"/>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32822" name="Text Box 20"/>
            <p:cNvSpPr txBox="1">
              <a:spLocks noChangeArrowheads="1"/>
            </p:cNvSpPr>
            <p:nvPr/>
          </p:nvSpPr>
          <p:spPr bwMode="auto">
            <a:xfrm rot="-222578">
              <a:off x="1499" y="1367"/>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链接到</a:t>
              </a:r>
            </a:p>
          </p:txBody>
        </p:sp>
      </p:grpSp>
      <p:grpSp>
        <p:nvGrpSpPr>
          <p:cNvPr id="3" name="Group 21"/>
          <p:cNvGrpSpPr>
            <a:grpSpLocks/>
          </p:cNvGrpSpPr>
          <p:nvPr/>
        </p:nvGrpSpPr>
        <p:grpSpPr bwMode="auto">
          <a:xfrm>
            <a:off x="3136900" y="3379788"/>
            <a:ext cx="1089025" cy="1866900"/>
            <a:chOff x="1976" y="1745"/>
            <a:chExt cx="686" cy="1176"/>
          </a:xfrm>
        </p:grpSpPr>
        <p:sp>
          <p:nvSpPr>
            <p:cNvPr id="32819" name="Line 22"/>
            <p:cNvSpPr>
              <a:spLocks noChangeShapeType="1"/>
            </p:cNvSpPr>
            <p:nvPr/>
          </p:nvSpPr>
          <p:spPr bwMode="auto">
            <a:xfrm flipH="1">
              <a:off x="1976" y="1778"/>
              <a:ext cx="686" cy="1143"/>
            </a:xfrm>
            <a:prstGeom prst="line">
              <a:avLst/>
            </a:prstGeom>
            <a:noFill/>
            <a:ln w="76200">
              <a:solidFill>
                <a:schemeClr val="hlink"/>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2820" name="Text Box 23"/>
            <p:cNvSpPr txBox="1">
              <a:spLocks noChangeArrowheads="1"/>
            </p:cNvSpPr>
            <p:nvPr/>
          </p:nvSpPr>
          <p:spPr bwMode="auto">
            <a:xfrm rot="-3456035">
              <a:off x="2026" y="1920"/>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链接到</a:t>
              </a:r>
            </a:p>
          </p:txBody>
        </p:sp>
      </p:grpSp>
      <p:grpSp>
        <p:nvGrpSpPr>
          <p:cNvPr id="4" name="Group 24"/>
          <p:cNvGrpSpPr>
            <a:grpSpLocks/>
          </p:cNvGrpSpPr>
          <p:nvPr/>
        </p:nvGrpSpPr>
        <p:grpSpPr bwMode="auto">
          <a:xfrm>
            <a:off x="1377950" y="3603625"/>
            <a:ext cx="4816475" cy="2035175"/>
            <a:chOff x="868" y="1886"/>
            <a:chExt cx="3034" cy="1282"/>
          </a:xfrm>
        </p:grpSpPr>
        <p:sp>
          <p:nvSpPr>
            <p:cNvPr id="32817" name="Line 25"/>
            <p:cNvSpPr>
              <a:spLocks noChangeShapeType="1"/>
            </p:cNvSpPr>
            <p:nvPr/>
          </p:nvSpPr>
          <p:spPr bwMode="auto">
            <a:xfrm>
              <a:off x="868" y="1886"/>
              <a:ext cx="3034" cy="1282"/>
            </a:xfrm>
            <a:prstGeom prst="line">
              <a:avLst/>
            </a:prstGeom>
            <a:noFill/>
            <a:ln w="76200">
              <a:solidFill>
                <a:schemeClr val="hlink"/>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2818" name="Text Box 26"/>
            <p:cNvSpPr txBox="1">
              <a:spLocks noChangeArrowheads="1"/>
            </p:cNvSpPr>
            <p:nvPr/>
          </p:nvSpPr>
          <p:spPr bwMode="auto">
            <a:xfrm rot="1357240">
              <a:off x="1458" y="1973"/>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链接到</a:t>
              </a:r>
            </a:p>
          </p:txBody>
        </p:sp>
      </p:grpSp>
      <p:grpSp>
        <p:nvGrpSpPr>
          <p:cNvPr id="5" name="Group 27"/>
          <p:cNvGrpSpPr>
            <a:grpSpLocks/>
          </p:cNvGrpSpPr>
          <p:nvPr/>
        </p:nvGrpSpPr>
        <p:grpSpPr bwMode="auto">
          <a:xfrm>
            <a:off x="3389313" y="3603625"/>
            <a:ext cx="4354512" cy="2074863"/>
            <a:chOff x="2135" y="1886"/>
            <a:chExt cx="2743" cy="1307"/>
          </a:xfrm>
        </p:grpSpPr>
        <p:sp>
          <p:nvSpPr>
            <p:cNvPr id="32815" name="Line 28"/>
            <p:cNvSpPr>
              <a:spLocks noChangeShapeType="1"/>
            </p:cNvSpPr>
            <p:nvPr/>
          </p:nvSpPr>
          <p:spPr bwMode="auto">
            <a:xfrm flipV="1">
              <a:off x="2135" y="1886"/>
              <a:ext cx="2743" cy="1307"/>
            </a:xfrm>
            <a:prstGeom prst="line">
              <a:avLst/>
            </a:prstGeom>
            <a:noFill/>
            <a:ln w="76200">
              <a:solidFill>
                <a:schemeClr val="hlink"/>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2816" name="Text Box 29"/>
            <p:cNvSpPr txBox="1">
              <a:spLocks noChangeArrowheads="1"/>
            </p:cNvSpPr>
            <p:nvPr/>
          </p:nvSpPr>
          <p:spPr bwMode="auto">
            <a:xfrm rot="-1481172">
              <a:off x="3703" y="2009"/>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链接到</a:t>
              </a:r>
            </a:p>
          </p:txBody>
        </p:sp>
      </p:grpSp>
      <p:grpSp>
        <p:nvGrpSpPr>
          <p:cNvPr id="6" name="Group 30"/>
          <p:cNvGrpSpPr>
            <a:grpSpLocks/>
          </p:cNvGrpSpPr>
          <p:nvPr/>
        </p:nvGrpSpPr>
        <p:grpSpPr bwMode="auto">
          <a:xfrm>
            <a:off x="1127125" y="3690938"/>
            <a:ext cx="1927225" cy="1814512"/>
            <a:chOff x="710" y="1941"/>
            <a:chExt cx="1214" cy="1143"/>
          </a:xfrm>
        </p:grpSpPr>
        <p:sp>
          <p:nvSpPr>
            <p:cNvPr id="32813" name="Line 31"/>
            <p:cNvSpPr>
              <a:spLocks noChangeShapeType="1"/>
            </p:cNvSpPr>
            <p:nvPr/>
          </p:nvSpPr>
          <p:spPr bwMode="auto">
            <a:xfrm flipH="1" flipV="1">
              <a:off x="710" y="1941"/>
              <a:ext cx="1214" cy="1143"/>
            </a:xfrm>
            <a:prstGeom prst="line">
              <a:avLst/>
            </a:prstGeom>
            <a:noFill/>
            <a:ln w="76200">
              <a:solidFill>
                <a:schemeClr val="hlink"/>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2814" name="Text Box 32"/>
            <p:cNvSpPr txBox="1">
              <a:spLocks noChangeArrowheads="1"/>
            </p:cNvSpPr>
            <p:nvPr/>
          </p:nvSpPr>
          <p:spPr bwMode="auto">
            <a:xfrm rot="2570439">
              <a:off x="1201" y="2357"/>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链接到</a:t>
              </a:r>
            </a:p>
          </p:txBody>
        </p:sp>
      </p:grpSp>
      <p:grpSp>
        <p:nvGrpSpPr>
          <p:cNvPr id="7" name="Group 33"/>
          <p:cNvGrpSpPr>
            <a:grpSpLocks/>
          </p:cNvGrpSpPr>
          <p:nvPr/>
        </p:nvGrpSpPr>
        <p:grpSpPr bwMode="auto">
          <a:xfrm>
            <a:off x="4560888" y="3690938"/>
            <a:ext cx="1508125" cy="1555750"/>
            <a:chOff x="2873" y="1941"/>
            <a:chExt cx="950" cy="980"/>
          </a:xfrm>
        </p:grpSpPr>
        <p:sp>
          <p:nvSpPr>
            <p:cNvPr id="32811" name="Line 34"/>
            <p:cNvSpPr>
              <a:spLocks noChangeShapeType="1"/>
            </p:cNvSpPr>
            <p:nvPr/>
          </p:nvSpPr>
          <p:spPr bwMode="auto">
            <a:xfrm>
              <a:off x="2873" y="1941"/>
              <a:ext cx="950" cy="980"/>
            </a:xfrm>
            <a:prstGeom prst="line">
              <a:avLst/>
            </a:prstGeom>
            <a:noFill/>
            <a:ln w="76200">
              <a:solidFill>
                <a:schemeClr val="hlink"/>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2812" name="Text Box 35"/>
            <p:cNvSpPr txBox="1">
              <a:spLocks noChangeArrowheads="1"/>
            </p:cNvSpPr>
            <p:nvPr/>
          </p:nvSpPr>
          <p:spPr bwMode="auto">
            <a:xfrm rot="2686426">
              <a:off x="3088" y="2113"/>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链接到</a:t>
              </a:r>
            </a:p>
          </p:txBody>
        </p:sp>
      </p:grpSp>
      <p:grpSp>
        <p:nvGrpSpPr>
          <p:cNvPr id="32792" name="Group 36"/>
          <p:cNvGrpSpPr>
            <a:grpSpLocks/>
          </p:cNvGrpSpPr>
          <p:nvPr/>
        </p:nvGrpSpPr>
        <p:grpSpPr bwMode="auto">
          <a:xfrm>
            <a:off x="4083050" y="3103563"/>
            <a:ext cx="438150" cy="398462"/>
            <a:chOff x="806" y="3170"/>
            <a:chExt cx="251" cy="221"/>
          </a:xfrm>
        </p:grpSpPr>
        <p:sp>
          <p:nvSpPr>
            <p:cNvPr id="32809" name="Oval 37"/>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810" name="Text Box 38"/>
            <p:cNvSpPr txBox="1">
              <a:spLocks noChangeArrowheads="1"/>
            </p:cNvSpPr>
            <p:nvPr/>
          </p:nvSpPr>
          <p:spPr bwMode="auto">
            <a:xfrm>
              <a:off x="806" y="3170"/>
              <a:ext cx="2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③</a:t>
              </a:r>
            </a:p>
          </p:txBody>
        </p:sp>
      </p:grpSp>
      <p:grpSp>
        <p:nvGrpSpPr>
          <p:cNvPr id="32793" name="Group 39"/>
          <p:cNvGrpSpPr>
            <a:grpSpLocks/>
          </p:cNvGrpSpPr>
          <p:nvPr/>
        </p:nvGrpSpPr>
        <p:grpSpPr bwMode="auto">
          <a:xfrm>
            <a:off x="3122613" y="5494338"/>
            <a:ext cx="439737" cy="398462"/>
            <a:chOff x="805" y="3169"/>
            <a:chExt cx="252" cy="221"/>
          </a:xfrm>
        </p:grpSpPr>
        <p:sp>
          <p:nvSpPr>
            <p:cNvPr id="32807" name="Oval 40"/>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808" name="Text Box 41"/>
            <p:cNvSpPr txBox="1">
              <a:spLocks noChangeArrowheads="1"/>
            </p:cNvSpPr>
            <p:nvPr/>
          </p:nvSpPr>
          <p:spPr bwMode="auto">
            <a:xfrm>
              <a:off x="805" y="3169"/>
              <a:ext cx="25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⑥</a:t>
              </a:r>
            </a:p>
          </p:txBody>
        </p:sp>
      </p:grpSp>
      <p:grpSp>
        <p:nvGrpSpPr>
          <p:cNvPr id="32794" name="Group 42"/>
          <p:cNvGrpSpPr>
            <a:grpSpLocks/>
          </p:cNvGrpSpPr>
          <p:nvPr/>
        </p:nvGrpSpPr>
        <p:grpSpPr bwMode="auto">
          <a:xfrm>
            <a:off x="1085850" y="3119438"/>
            <a:ext cx="439738" cy="396875"/>
            <a:chOff x="806" y="3170"/>
            <a:chExt cx="252" cy="220"/>
          </a:xfrm>
        </p:grpSpPr>
        <p:sp>
          <p:nvSpPr>
            <p:cNvPr id="32805" name="Oval 43"/>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806" name="Text Box 44"/>
            <p:cNvSpPr txBox="1">
              <a:spLocks noChangeArrowheads="1"/>
            </p:cNvSpPr>
            <p:nvPr/>
          </p:nvSpPr>
          <p:spPr bwMode="auto">
            <a:xfrm>
              <a:off x="806" y="3170"/>
              <a:ext cx="25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①</a:t>
              </a:r>
            </a:p>
          </p:txBody>
        </p:sp>
      </p:grpSp>
      <p:grpSp>
        <p:nvGrpSpPr>
          <p:cNvPr id="32795" name="Group 45"/>
          <p:cNvGrpSpPr>
            <a:grpSpLocks/>
          </p:cNvGrpSpPr>
          <p:nvPr/>
        </p:nvGrpSpPr>
        <p:grpSpPr bwMode="auto">
          <a:xfrm>
            <a:off x="1127125" y="3365500"/>
            <a:ext cx="438150" cy="395288"/>
            <a:chOff x="806" y="3170"/>
            <a:chExt cx="251" cy="220"/>
          </a:xfrm>
        </p:grpSpPr>
        <p:sp>
          <p:nvSpPr>
            <p:cNvPr id="32803" name="Oval 46"/>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804" name="Text Box 47"/>
            <p:cNvSpPr txBox="1">
              <a:spLocks noChangeArrowheads="1"/>
            </p:cNvSpPr>
            <p:nvPr/>
          </p:nvSpPr>
          <p:spPr bwMode="auto">
            <a:xfrm>
              <a:off x="806" y="3170"/>
              <a:ext cx="25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②</a:t>
              </a:r>
            </a:p>
          </p:txBody>
        </p:sp>
      </p:grpSp>
      <p:grpSp>
        <p:nvGrpSpPr>
          <p:cNvPr id="32796" name="Group 48"/>
          <p:cNvGrpSpPr>
            <a:grpSpLocks/>
          </p:cNvGrpSpPr>
          <p:nvPr/>
        </p:nvGrpSpPr>
        <p:grpSpPr bwMode="auto">
          <a:xfrm>
            <a:off x="4267200" y="3365500"/>
            <a:ext cx="439738" cy="395288"/>
            <a:chOff x="805" y="3170"/>
            <a:chExt cx="252" cy="220"/>
          </a:xfrm>
        </p:grpSpPr>
        <p:sp>
          <p:nvSpPr>
            <p:cNvPr id="32801" name="Oval 49"/>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802" name="Text Box 50"/>
            <p:cNvSpPr txBox="1">
              <a:spLocks noChangeArrowheads="1"/>
            </p:cNvSpPr>
            <p:nvPr/>
          </p:nvSpPr>
          <p:spPr bwMode="auto">
            <a:xfrm>
              <a:off x="805" y="3170"/>
              <a:ext cx="25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④</a:t>
              </a:r>
            </a:p>
          </p:txBody>
        </p:sp>
      </p:grpSp>
      <p:grpSp>
        <p:nvGrpSpPr>
          <p:cNvPr id="32797" name="Group 51"/>
          <p:cNvGrpSpPr>
            <a:grpSpLocks/>
          </p:cNvGrpSpPr>
          <p:nvPr/>
        </p:nvGrpSpPr>
        <p:grpSpPr bwMode="auto">
          <a:xfrm>
            <a:off x="2900363" y="5322888"/>
            <a:ext cx="438150" cy="398462"/>
            <a:chOff x="806" y="3170"/>
            <a:chExt cx="251" cy="221"/>
          </a:xfrm>
        </p:grpSpPr>
        <p:sp>
          <p:nvSpPr>
            <p:cNvPr id="32799" name="Oval 52"/>
            <p:cNvSpPr>
              <a:spLocks noChangeArrowheads="1"/>
            </p:cNvSpPr>
            <p:nvPr/>
          </p:nvSpPr>
          <p:spPr bwMode="auto">
            <a:xfrm>
              <a:off x="864" y="3248"/>
              <a:ext cx="112" cy="1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2800" name="Text Box 53"/>
            <p:cNvSpPr txBox="1">
              <a:spLocks noChangeArrowheads="1"/>
            </p:cNvSpPr>
            <p:nvPr/>
          </p:nvSpPr>
          <p:spPr bwMode="auto">
            <a:xfrm>
              <a:off x="806" y="3170"/>
              <a:ext cx="2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⑤</a:t>
              </a:r>
            </a:p>
          </p:txBody>
        </p:sp>
      </p:grpSp>
      <p:sp>
        <p:nvSpPr>
          <p:cNvPr id="32798" name="Rectangle 54"/>
          <p:cNvSpPr>
            <a:spLocks noChangeArrowheads="1"/>
          </p:cNvSpPr>
          <p:nvPr/>
        </p:nvSpPr>
        <p:spPr bwMode="auto">
          <a:xfrm>
            <a:off x="1042988" y="1773238"/>
            <a:ext cx="7129462" cy="836612"/>
          </a:xfrm>
          <a:prstGeom prst="rect">
            <a:avLst/>
          </a:prstGeom>
          <a:solidFill>
            <a:srgbClr val="CCFFFF"/>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超链接是链接到其它页面的文本字符串，</a:t>
            </a:r>
          </a:p>
          <a:p>
            <a:pPr algn="ctr" eaLnBrk="1" hangingPunct="1"/>
            <a:r>
              <a:rPr lang="zh-CN" altLang="en-US" b="1"/>
              <a:t>通过超链接，用户可以访问一个又一个的</a:t>
            </a:r>
            <a:r>
              <a:rPr lang="en-US" altLang="zh-CN" b="1"/>
              <a:t>web</a:t>
            </a:r>
            <a:r>
              <a:rPr lang="zh-CN" altLang="en-US" b="1"/>
              <a:t>页面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2000"/>
                            </p:stCondLst>
                            <p:childTnLst>
                              <p:par>
                                <p:cTn id="13" presetID="22" presetClass="entr" presetSubtype="1"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nodeType="afterGroup">
                            <p:stCondLst>
                              <p:cond delay="3000"/>
                            </p:stCondLst>
                            <p:childTnLst>
                              <p:par>
                                <p:cTn id="17" presetID="22" presetClass="entr" presetSubtype="1"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nodeType="afterGroup">
                            <p:stCondLst>
                              <p:cond delay="4000"/>
                            </p:stCondLst>
                            <p:childTnLst>
                              <p:par>
                                <p:cTn id="21" presetID="22" presetClass="entr" presetSubtype="4"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nodeType="afterGroup">
                            <p:stCondLst>
                              <p:cond delay="5000"/>
                            </p:stCondLst>
                            <p:childTnLst>
                              <p:par>
                                <p:cTn id="25" presetID="22" presetClass="entr" presetSubtype="8" fill="hold"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zh-CN" altLang="en-US" b="1" smtClean="0"/>
              <a:t>如何命名分布在整个</a:t>
            </a:r>
            <a:r>
              <a:rPr lang="en-US" altLang="zh-CN" b="1" smtClean="0"/>
              <a:t>Internet</a:t>
            </a:r>
            <a:r>
              <a:rPr lang="zh-CN" altLang="en-US" b="1" smtClean="0"/>
              <a:t>上的</a:t>
            </a:r>
            <a:r>
              <a:rPr lang="en-US" altLang="zh-CN" b="1" smtClean="0"/>
              <a:t>web</a:t>
            </a:r>
            <a:r>
              <a:rPr lang="zh-CN" altLang="en-US" b="1" smtClean="0"/>
              <a:t>页面？</a:t>
            </a:r>
          </a:p>
        </p:txBody>
      </p:sp>
      <p:sp>
        <p:nvSpPr>
          <p:cNvPr id="33795" name="Rectangle 3"/>
          <p:cNvSpPr>
            <a:spLocks noGrp="1" noChangeArrowheads="1"/>
          </p:cNvSpPr>
          <p:nvPr>
            <p:ph type="body" idx="4294967295"/>
          </p:nvPr>
        </p:nvSpPr>
        <p:spPr/>
        <p:txBody>
          <a:bodyPr/>
          <a:lstStyle/>
          <a:p>
            <a:pPr eaLnBrk="1" hangingPunct="1"/>
            <a:r>
              <a:rPr lang="zh-CN" altLang="en-US" b="1" smtClean="0"/>
              <a:t>使用</a:t>
            </a:r>
            <a:r>
              <a:rPr lang="zh-CN" altLang="en-US" b="1" smtClean="0">
                <a:solidFill>
                  <a:srgbClr val="FF0000"/>
                </a:solidFill>
              </a:rPr>
              <a:t>统一资源定位符</a:t>
            </a:r>
            <a:r>
              <a:rPr lang="zh-CN" altLang="en-US" b="1" smtClean="0"/>
              <a:t> </a:t>
            </a:r>
            <a:r>
              <a:rPr lang="en-US" altLang="zh-CN" b="1" smtClean="0"/>
              <a:t>URL (Uniform Resource Locator)</a:t>
            </a:r>
            <a:r>
              <a:rPr lang="zh-CN" altLang="en-US" b="1" smtClean="0"/>
              <a:t>来命名万维网上的各种</a:t>
            </a:r>
            <a:r>
              <a:rPr lang="en-US" altLang="zh-CN" b="1" smtClean="0"/>
              <a:t>web</a:t>
            </a:r>
            <a:r>
              <a:rPr lang="zh-CN" altLang="en-US" b="1" smtClean="0"/>
              <a:t>页面</a:t>
            </a:r>
          </a:p>
          <a:p>
            <a:pPr eaLnBrk="1" hangingPunct="1"/>
            <a:r>
              <a:rPr lang="zh-CN" altLang="en-US" b="1" smtClean="0"/>
              <a:t>每个页面在整个</a:t>
            </a:r>
            <a:r>
              <a:rPr lang="en-US" altLang="zh-CN" b="1" smtClean="0"/>
              <a:t>Internet</a:t>
            </a:r>
            <a:r>
              <a:rPr lang="zh-CN" altLang="en-US" b="1" smtClean="0"/>
              <a:t>的范围内具有惟一的标识符即</a:t>
            </a:r>
            <a:r>
              <a:rPr lang="en-US" altLang="zh-CN" b="1" smtClean="0"/>
              <a:t>URL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zh-CN" altLang="en-US" b="1" smtClean="0"/>
              <a:t>统一资源定位符 </a:t>
            </a:r>
            <a:r>
              <a:rPr lang="en-US" altLang="zh-CN" b="1" smtClean="0"/>
              <a:t>URL</a:t>
            </a:r>
          </a:p>
        </p:txBody>
      </p:sp>
      <p:sp>
        <p:nvSpPr>
          <p:cNvPr id="34819" name="Rectangle 3"/>
          <p:cNvSpPr>
            <a:spLocks noGrp="1" noChangeArrowheads="1"/>
          </p:cNvSpPr>
          <p:nvPr>
            <p:ph type="body" idx="4294967295"/>
          </p:nvPr>
        </p:nvSpPr>
        <p:spPr>
          <a:xfrm>
            <a:off x="1182688" y="2017713"/>
            <a:ext cx="7772400" cy="4148137"/>
          </a:xfrm>
        </p:spPr>
        <p:txBody>
          <a:bodyPr/>
          <a:lstStyle/>
          <a:p>
            <a:pPr eaLnBrk="1" hangingPunct="1"/>
            <a:r>
              <a:rPr lang="en-US" altLang="zh-CN" sz="2800" b="1" smtClean="0"/>
              <a:t>URL </a:t>
            </a:r>
            <a:r>
              <a:rPr lang="zh-CN" altLang="en-US" sz="2800" b="1" smtClean="0"/>
              <a:t>是对可以从</a:t>
            </a:r>
            <a:r>
              <a:rPr lang="en-US" altLang="zh-CN" sz="2800" b="1" smtClean="0"/>
              <a:t>Internet</a:t>
            </a:r>
            <a:r>
              <a:rPr lang="zh-CN" altLang="en-US" sz="2800" b="1" smtClean="0"/>
              <a:t>上得到的资源的位置和访问方法的一种简洁的表示</a:t>
            </a:r>
          </a:p>
          <a:p>
            <a:pPr eaLnBrk="1" hangingPunct="1"/>
            <a:r>
              <a:rPr lang="en-US" altLang="zh-CN" sz="2800" b="1" smtClean="0"/>
              <a:t>URL </a:t>
            </a:r>
            <a:r>
              <a:rPr lang="zh-CN" altLang="en-US" sz="2800" b="1" smtClean="0"/>
              <a:t>给资源的位置提供一种抽象的识别方法，并用这种方法给资源定位</a:t>
            </a:r>
          </a:p>
          <a:p>
            <a:pPr lvl="1" eaLnBrk="1" hangingPunct="1"/>
            <a:r>
              <a:rPr lang="zh-CN" altLang="en-US" sz="2400" b="1" smtClean="0"/>
              <a:t>只要能够对资源定位，系统就可以对资源进行各种操作，如存取、更新、替换和查找其属性等</a:t>
            </a:r>
          </a:p>
          <a:p>
            <a:pPr lvl="1" eaLnBrk="1" hangingPunct="1"/>
            <a:r>
              <a:rPr lang="en-US" altLang="zh-CN" sz="2400" b="1" smtClean="0"/>
              <a:t>URL </a:t>
            </a:r>
            <a:r>
              <a:rPr lang="zh-CN" altLang="en-US" sz="2400" b="1" smtClean="0"/>
              <a:t>相当于一个文件名在网络范围的扩展，因此 </a:t>
            </a:r>
            <a:r>
              <a:rPr lang="en-US" altLang="zh-CN" sz="2400" b="1" smtClean="0"/>
              <a:t>URL </a:t>
            </a:r>
            <a:r>
              <a:rPr lang="zh-CN" altLang="en-US" sz="2400" b="1" smtClean="0"/>
              <a:t>是与</a:t>
            </a:r>
            <a:r>
              <a:rPr lang="en-US" altLang="zh-CN" sz="2400" b="1" smtClean="0"/>
              <a:t>Internet</a:t>
            </a:r>
            <a:r>
              <a:rPr lang="zh-CN" altLang="en-US" sz="2400" b="1" smtClean="0"/>
              <a:t>相连的网络节点上的任何可访问对象的一个指针</a:t>
            </a:r>
            <a:endParaRPr lang="en-US" altLang="zh-CN" sz="24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altLang="zh-CN" b="1" smtClean="0"/>
              <a:t>URL</a:t>
            </a:r>
            <a:r>
              <a:rPr lang="zh-CN" altLang="en-US" b="1" smtClean="0"/>
              <a:t>的一般形式</a:t>
            </a:r>
          </a:p>
        </p:txBody>
      </p:sp>
      <p:sp>
        <p:nvSpPr>
          <p:cNvPr id="35843" name="Rectangle 3"/>
          <p:cNvSpPr>
            <a:spLocks noChangeArrowheads="1"/>
          </p:cNvSpPr>
          <p:nvPr/>
        </p:nvSpPr>
        <p:spPr bwMode="auto">
          <a:xfrm>
            <a:off x="609600" y="1927225"/>
            <a:ext cx="8229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lnSpc>
                <a:spcPct val="135000"/>
              </a:lnSpc>
              <a:spcBef>
                <a:spcPct val="20000"/>
              </a:spcBef>
              <a:buClr>
                <a:schemeClr val="tx1"/>
              </a:buClr>
              <a:buSzPct val="60000"/>
              <a:buFont typeface="Wingdings" panose="05000000000000000000" pitchFamily="2" charset="2"/>
              <a:buChar char="n"/>
            </a:pPr>
            <a:r>
              <a:rPr lang="zh-CN" altLang="en-US" b="1" dirty="0">
                <a:latin typeface="Arial" panose="020B0604020202020204" pitchFamily="34" charset="0"/>
                <a:ea typeface="黑体" panose="02010609060101010101" pitchFamily="49" charset="-122"/>
              </a:rPr>
              <a:t>由</a:t>
            </a:r>
            <a:r>
              <a:rPr lang="zh-CN" altLang="en-US" b="1" dirty="0">
                <a:solidFill>
                  <a:srgbClr val="FF0000"/>
                </a:solidFill>
                <a:latin typeface="Arial" panose="020B0604020202020204" pitchFamily="34" charset="0"/>
                <a:ea typeface="黑体" panose="02010609060101010101" pitchFamily="49" charset="-122"/>
              </a:rPr>
              <a:t>协议、主机域名、路径及文件名</a:t>
            </a:r>
            <a:r>
              <a:rPr lang="zh-CN" altLang="en-US" b="1" dirty="0">
                <a:latin typeface="Arial" panose="020B0604020202020204" pitchFamily="34" charset="0"/>
                <a:ea typeface="黑体" panose="02010609060101010101" pitchFamily="49" charset="-122"/>
              </a:rPr>
              <a:t>三部分组成，并且在 </a:t>
            </a:r>
            <a:r>
              <a:rPr lang="en-US" altLang="zh-CN" b="1" dirty="0">
                <a:latin typeface="Arial" panose="020B0604020202020204" pitchFamily="34" charset="0"/>
                <a:ea typeface="黑体" panose="02010609060101010101" pitchFamily="49" charset="-122"/>
              </a:rPr>
              <a:t>URL </a:t>
            </a:r>
            <a:r>
              <a:rPr lang="zh-CN" altLang="en-US" b="1" dirty="0">
                <a:latin typeface="Arial" panose="020B0604020202020204" pitchFamily="34" charset="0"/>
                <a:ea typeface="黑体" panose="02010609060101010101" pitchFamily="49" charset="-122"/>
              </a:rPr>
              <a:t>中的字符对大写或小写不区分</a:t>
            </a:r>
          </a:p>
          <a:p>
            <a:pPr eaLnBrk="1" hangingPunct="1">
              <a:lnSpc>
                <a:spcPct val="135000"/>
              </a:lnSpc>
              <a:spcBef>
                <a:spcPct val="20000"/>
              </a:spcBef>
              <a:buClr>
                <a:schemeClr val="tx1"/>
              </a:buClr>
              <a:buSzPct val="60000"/>
              <a:buFont typeface="Wingdings" panose="05000000000000000000" pitchFamily="2" charset="2"/>
              <a:buChar char="n"/>
            </a:pPr>
            <a:r>
              <a:rPr lang="en-US" altLang="zh-CN" b="1" dirty="0">
                <a:latin typeface="Arial" panose="020B0604020202020204" pitchFamily="34" charset="0"/>
                <a:ea typeface="黑体" panose="02010609060101010101" pitchFamily="49" charset="-122"/>
              </a:rPr>
              <a:t>URL </a:t>
            </a:r>
            <a:r>
              <a:rPr lang="zh-CN" altLang="en-US" b="1" dirty="0">
                <a:latin typeface="Arial" panose="020B0604020202020204" pitchFamily="34" charset="0"/>
                <a:ea typeface="黑体" panose="02010609060101010101" pitchFamily="49" charset="-122"/>
              </a:rPr>
              <a:t>的一般形式是：</a:t>
            </a:r>
          </a:p>
        </p:txBody>
      </p:sp>
      <p:sp>
        <p:nvSpPr>
          <p:cNvPr id="35844" name="Text Box 4"/>
          <p:cNvSpPr txBox="1">
            <a:spLocks noChangeArrowheads="1"/>
          </p:cNvSpPr>
          <p:nvPr/>
        </p:nvSpPr>
        <p:spPr bwMode="auto">
          <a:xfrm>
            <a:off x="374650" y="3644900"/>
            <a:ext cx="7397750" cy="466725"/>
          </a:xfrm>
          <a:prstGeom prst="rect">
            <a:avLst/>
          </a:prstGeom>
          <a:solidFill>
            <a:srgbClr val="CCECFF"/>
          </a:solidFill>
          <a:ln w="9525">
            <a:solidFill>
              <a:srgbClr val="333399"/>
            </a:solidFill>
            <a:miter lim="800000"/>
            <a:headEnd/>
            <a:tailEnd/>
          </a:ln>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b="1">
                <a:latin typeface="Arial" panose="020B0604020202020204" pitchFamily="34" charset="0"/>
                <a:ea typeface="黑体" panose="02010609060101010101" pitchFamily="49" charset="-122"/>
              </a:rPr>
              <a:t>&lt;</a:t>
            </a:r>
            <a:r>
              <a:rPr lang="zh-CN" altLang="en-US" b="1">
                <a:latin typeface="Arial" panose="020B0604020202020204" pitchFamily="34" charset="0"/>
                <a:ea typeface="黑体" panose="02010609060101010101" pitchFamily="49" charset="-122"/>
              </a:rPr>
              <a:t>协议</a:t>
            </a:r>
            <a:r>
              <a:rPr lang="en-US" altLang="zh-CN" b="1">
                <a:latin typeface="Arial" panose="020B0604020202020204" pitchFamily="34" charset="0"/>
                <a:ea typeface="黑体" panose="02010609060101010101" pitchFamily="49" charset="-122"/>
              </a:rPr>
              <a:t>&gt;://&lt;</a:t>
            </a:r>
            <a:r>
              <a:rPr lang="zh-CN" altLang="en-US" b="1">
                <a:latin typeface="Arial" panose="020B0604020202020204" pitchFamily="34" charset="0"/>
                <a:ea typeface="黑体" panose="02010609060101010101" pitchFamily="49" charset="-122"/>
              </a:rPr>
              <a:t>主机域名</a:t>
            </a:r>
            <a:r>
              <a:rPr lang="en-US" altLang="zh-CN" b="1">
                <a:latin typeface="Arial" panose="020B0604020202020204" pitchFamily="34" charset="0"/>
                <a:ea typeface="黑体" panose="02010609060101010101" pitchFamily="49" charset="-122"/>
              </a:rPr>
              <a:t>&gt;:&lt;</a:t>
            </a:r>
            <a:r>
              <a:rPr lang="zh-CN" altLang="en-US" b="1">
                <a:latin typeface="Arial" panose="020B0604020202020204" pitchFamily="34" charset="0"/>
                <a:ea typeface="黑体" panose="02010609060101010101" pitchFamily="49" charset="-122"/>
              </a:rPr>
              <a:t>端口</a:t>
            </a:r>
            <a:r>
              <a:rPr lang="en-US" altLang="zh-CN" b="1">
                <a:latin typeface="Arial" panose="020B0604020202020204" pitchFamily="34" charset="0"/>
                <a:ea typeface="黑体" panose="02010609060101010101" pitchFamily="49" charset="-122"/>
              </a:rPr>
              <a:t>&gt;/&lt;</a:t>
            </a:r>
            <a:r>
              <a:rPr lang="zh-CN" altLang="en-US" b="1">
                <a:latin typeface="Arial" panose="020B0604020202020204" pitchFamily="34" charset="0"/>
                <a:ea typeface="黑体" panose="02010609060101010101" pitchFamily="49" charset="-122"/>
              </a:rPr>
              <a:t>路径及文件名</a:t>
            </a:r>
            <a:r>
              <a:rPr lang="en-US" altLang="zh-CN" b="1">
                <a:latin typeface="Arial" panose="020B0604020202020204" pitchFamily="34" charset="0"/>
                <a:ea typeface="黑体" panose="02010609060101010101" pitchFamily="49" charset="-122"/>
              </a:rPr>
              <a:t>&gt;</a:t>
            </a:r>
          </a:p>
        </p:txBody>
      </p:sp>
      <p:grpSp>
        <p:nvGrpSpPr>
          <p:cNvPr id="2" name="Group 5"/>
          <p:cNvGrpSpPr>
            <a:grpSpLocks/>
          </p:cNvGrpSpPr>
          <p:nvPr/>
        </p:nvGrpSpPr>
        <p:grpSpPr bwMode="auto">
          <a:xfrm>
            <a:off x="468313" y="4173538"/>
            <a:ext cx="5491162" cy="1901825"/>
            <a:chOff x="340" y="2568"/>
            <a:chExt cx="10514" cy="1198"/>
          </a:xfrm>
        </p:grpSpPr>
        <p:sp>
          <p:nvSpPr>
            <p:cNvPr id="35846" name="Line 6"/>
            <p:cNvSpPr>
              <a:spLocks noChangeShapeType="1"/>
            </p:cNvSpPr>
            <p:nvPr/>
          </p:nvSpPr>
          <p:spPr bwMode="auto">
            <a:xfrm>
              <a:off x="340" y="2568"/>
              <a:ext cx="176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47" name="Freeform 7"/>
            <p:cNvSpPr>
              <a:spLocks/>
            </p:cNvSpPr>
            <p:nvPr/>
          </p:nvSpPr>
          <p:spPr bwMode="auto">
            <a:xfrm>
              <a:off x="1202" y="2568"/>
              <a:ext cx="771" cy="726"/>
            </a:xfrm>
            <a:custGeom>
              <a:avLst/>
              <a:gdLst>
                <a:gd name="T0" fmla="*/ 0 w 771"/>
                <a:gd name="T1" fmla="*/ 0 h 726"/>
                <a:gd name="T2" fmla="*/ 0 w 771"/>
                <a:gd name="T3" fmla="*/ 726 h 726"/>
                <a:gd name="T4" fmla="*/ 771 w 771"/>
                <a:gd name="T5" fmla="*/ 726 h 726"/>
                <a:gd name="T6" fmla="*/ 0 60000 65536"/>
                <a:gd name="T7" fmla="*/ 0 60000 65536"/>
                <a:gd name="T8" fmla="*/ 0 60000 65536"/>
                <a:gd name="T9" fmla="*/ 0 w 771"/>
                <a:gd name="T10" fmla="*/ 0 h 726"/>
                <a:gd name="T11" fmla="*/ 771 w 771"/>
                <a:gd name="T12" fmla="*/ 726 h 726"/>
              </a:gdLst>
              <a:ahLst/>
              <a:cxnLst>
                <a:cxn ang="T6">
                  <a:pos x="T0" y="T1"/>
                </a:cxn>
                <a:cxn ang="T7">
                  <a:pos x="T2" y="T3"/>
                </a:cxn>
                <a:cxn ang="T8">
                  <a:pos x="T4" y="T5"/>
                </a:cxn>
              </a:cxnLst>
              <a:rect l="T9" t="T10" r="T11" b="T12"/>
              <a:pathLst>
                <a:path w="771" h="726">
                  <a:moveTo>
                    <a:pt x="0" y="0"/>
                  </a:moveTo>
                  <a:lnTo>
                    <a:pt x="0" y="726"/>
                  </a:lnTo>
                  <a:lnTo>
                    <a:pt x="771" y="726"/>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48" name="AutoShape 8"/>
            <p:cNvSpPr>
              <a:spLocks/>
            </p:cNvSpPr>
            <p:nvPr/>
          </p:nvSpPr>
          <p:spPr bwMode="auto">
            <a:xfrm>
              <a:off x="1973" y="2841"/>
              <a:ext cx="91" cy="907"/>
            </a:xfrm>
            <a:prstGeom prst="leftBrace">
              <a:avLst>
                <a:gd name="adj1" fmla="val 83059"/>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5849" name="Text Box 9"/>
            <p:cNvSpPr txBox="1">
              <a:spLocks noChangeArrowheads="1"/>
            </p:cNvSpPr>
            <p:nvPr/>
          </p:nvSpPr>
          <p:spPr bwMode="auto">
            <a:xfrm>
              <a:off x="2142" y="2673"/>
              <a:ext cx="8712"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lnSpc>
                  <a:spcPct val="150000"/>
                </a:lnSpc>
              </a:pPr>
              <a:r>
                <a:rPr lang="en-US" altLang="zh-CN" b="1">
                  <a:latin typeface="Arial" panose="020B0604020202020204" pitchFamily="34" charset="0"/>
                  <a:ea typeface="黑体" panose="02010609060101010101" pitchFamily="49" charset="-122"/>
                </a:rPr>
                <a:t>ftp —— </a:t>
              </a:r>
              <a:r>
                <a:rPr lang="zh-CN" altLang="en-US" b="1">
                  <a:latin typeface="Arial" panose="020B0604020202020204" pitchFamily="34" charset="0"/>
                  <a:ea typeface="黑体" panose="02010609060101010101" pitchFamily="49" charset="-122"/>
                </a:rPr>
                <a:t>文件传输协议 </a:t>
              </a:r>
              <a:r>
                <a:rPr lang="en-US" altLang="zh-CN" b="1">
                  <a:latin typeface="Arial" panose="020B0604020202020204" pitchFamily="34" charset="0"/>
                  <a:ea typeface="黑体" panose="02010609060101010101" pitchFamily="49" charset="-122"/>
                </a:rPr>
                <a:t>FTP</a:t>
              </a:r>
            </a:p>
            <a:p>
              <a:pPr eaLnBrk="1" hangingPunct="1">
                <a:lnSpc>
                  <a:spcPct val="150000"/>
                </a:lnSpc>
              </a:pPr>
              <a:r>
                <a:rPr lang="en-US" altLang="zh-CN" b="1">
                  <a:latin typeface="Arial" panose="020B0604020202020204" pitchFamily="34" charset="0"/>
                  <a:ea typeface="黑体" panose="02010609060101010101" pitchFamily="49" charset="-122"/>
                </a:rPr>
                <a:t>http —— </a:t>
              </a:r>
              <a:r>
                <a:rPr lang="zh-CN" altLang="en-US" b="1">
                  <a:latin typeface="Arial" panose="020B0604020202020204" pitchFamily="34" charset="0"/>
                  <a:ea typeface="黑体" panose="02010609060101010101" pitchFamily="49" charset="-122"/>
                </a:rPr>
                <a:t>超文本传送协议 </a:t>
              </a:r>
              <a:r>
                <a:rPr lang="en-US" altLang="zh-CN" b="1">
                  <a:latin typeface="Arial" panose="020B0604020202020204" pitchFamily="34" charset="0"/>
                  <a:ea typeface="黑体" panose="02010609060101010101" pitchFamily="49" charset="-122"/>
                </a:rPr>
                <a:t>HTTP</a:t>
              </a:r>
            </a:p>
            <a:p>
              <a:pPr eaLnBrk="1" hangingPunct="1">
                <a:lnSpc>
                  <a:spcPct val="150000"/>
                </a:lnSpc>
              </a:pPr>
              <a:r>
                <a:rPr lang="en-US" altLang="zh-CN" b="1">
                  <a:latin typeface="Arial" panose="020B0604020202020204" pitchFamily="34" charset="0"/>
                  <a:ea typeface="黑体" panose="02010609060101010101" pitchFamily="49" charset="-122"/>
                </a:rPr>
                <a:t>mailto —— </a:t>
              </a:r>
              <a:r>
                <a:rPr lang="zh-CN" altLang="en-US" b="1">
                  <a:latin typeface="Arial" panose="020B0604020202020204" pitchFamily="34" charset="0"/>
                  <a:ea typeface="黑体" panose="02010609060101010101" pitchFamily="49" charset="-122"/>
                </a:rPr>
                <a:t>发送电子邮件</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zh-CN" altLang="en-US" sz="4000" b="1"/>
              <a:t>客户</a:t>
            </a:r>
            <a:r>
              <a:rPr lang="en-US" altLang="zh-CN" sz="4000" b="1"/>
              <a:t>/</a:t>
            </a:r>
            <a:r>
              <a:rPr lang="zh-CN" altLang="en-US" sz="4000" b="1"/>
              <a:t>服务器模式</a:t>
            </a:r>
            <a:br>
              <a:rPr lang="zh-CN" altLang="en-US" sz="4000" b="1"/>
            </a:br>
            <a:r>
              <a:rPr lang="zh-CN" altLang="en-US" sz="4000" b="1"/>
              <a:t>（</a:t>
            </a:r>
            <a:r>
              <a:rPr lang="en-US" altLang="zh-CN" sz="4000" b="1"/>
              <a:t>Client/Server)</a:t>
            </a:r>
          </a:p>
        </p:txBody>
      </p:sp>
      <p:sp>
        <p:nvSpPr>
          <p:cNvPr id="62469" name="Text Box 5"/>
          <p:cNvSpPr txBox="1">
            <a:spLocks noChangeArrowheads="1"/>
          </p:cNvSpPr>
          <p:nvPr/>
        </p:nvSpPr>
        <p:spPr bwMode="auto">
          <a:xfrm>
            <a:off x="107950" y="2438400"/>
            <a:ext cx="1676400" cy="5794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a:t>客户端</a:t>
            </a:r>
          </a:p>
        </p:txBody>
      </p:sp>
      <p:sp>
        <p:nvSpPr>
          <p:cNvPr id="62471" name="Text Box 7"/>
          <p:cNvSpPr txBox="1">
            <a:spLocks noChangeArrowheads="1"/>
          </p:cNvSpPr>
          <p:nvPr/>
        </p:nvSpPr>
        <p:spPr bwMode="auto">
          <a:xfrm>
            <a:off x="3275013" y="2438400"/>
            <a:ext cx="1944687" cy="5794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60000"/>
              <a:buFont typeface="Wingdings" panose="05000000000000000000" pitchFamily="2" charset="2"/>
              <a:buNone/>
            </a:pPr>
            <a:r>
              <a:rPr lang="zh-CN" altLang="en-US" sz="3200"/>
              <a:t>服务器端</a:t>
            </a:r>
            <a:endParaRPr lang="zh-CN" altLang="en-US" sz="1800"/>
          </a:p>
        </p:txBody>
      </p:sp>
      <p:sp>
        <p:nvSpPr>
          <p:cNvPr id="62473" name="AutoShape 9"/>
          <p:cNvSpPr>
            <a:spLocks noChangeArrowheads="1"/>
          </p:cNvSpPr>
          <p:nvPr/>
        </p:nvSpPr>
        <p:spPr bwMode="auto">
          <a:xfrm>
            <a:off x="1860550" y="2590800"/>
            <a:ext cx="1371600" cy="228600"/>
          </a:xfrm>
          <a:prstGeom prst="leftRightArrow">
            <a:avLst>
              <a:gd name="adj1" fmla="val 50000"/>
              <a:gd name="adj2" fmla="val 1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474" name="Line 10"/>
          <p:cNvSpPr>
            <a:spLocks noChangeShapeType="1"/>
          </p:cNvSpPr>
          <p:nvPr/>
        </p:nvSpPr>
        <p:spPr bwMode="auto">
          <a:xfrm>
            <a:off x="1936750" y="25146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75" name="Line 11"/>
          <p:cNvSpPr>
            <a:spLocks noChangeShapeType="1"/>
          </p:cNvSpPr>
          <p:nvPr/>
        </p:nvSpPr>
        <p:spPr bwMode="auto">
          <a:xfrm flipH="1">
            <a:off x="1936750" y="2971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76" name="Text Box 12"/>
          <p:cNvSpPr txBox="1">
            <a:spLocks noChangeArrowheads="1"/>
          </p:cNvSpPr>
          <p:nvPr/>
        </p:nvSpPr>
        <p:spPr bwMode="auto">
          <a:xfrm>
            <a:off x="1905000" y="206057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a:t>请求服务</a:t>
            </a:r>
          </a:p>
        </p:txBody>
      </p:sp>
      <p:sp>
        <p:nvSpPr>
          <p:cNvPr id="62477" name="Text Box 13"/>
          <p:cNvSpPr txBox="1">
            <a:spLocks noChangeArrowheads="1"/>
          </p:cNvSpPr>
          <p:nvPr/>
        </p:nvSpPr>
        <p:spPr bwMode="auto">
          <a:xfrm>
            <a:off x="1860550" y="3048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a:t>服务结果</a:t>
            </a:r>
          </a:p>
        </p:txBody>
      </p:sp>
      <p:sp>
        <p:nvSpPr>
          <p:cNvPr id="62478" name="Text Box 14"/>
          <p:cNvSpPr txBox="1">
            <a:spLocks noChangeArrowheads="1"/>
          </p:cNvSpPr>
          <p:nvPr/>
        </p:nvSpPr>
        <p:spPr bwMode="auto">
          <a:xfrm>
            <a:off x="3603625" y="5562600"/>
            <a:ext cx="17526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t>网络接口</a:t>
            </a:r>
          </a:p>
        </p:txBody>
      </p:sp>
      <p:sp>
        <p:nvSpPr>
          <p:cNvPr id="62479" name="Text Box 15"/>
          <p:cNvSpPr txBox="1">
            <a:spLocks noChangeArrowheads="1"/>
          </p:cNvSpPr>
          <p:nvPr/>
        </p:nvSpPr>
        <p:spPr bwMode="auto">
          <a:xfrm>
            <a:off x="3603625" y="4800600"/>
            <a:ext cx="1752600" cy="7889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t>操作系统</a:t>
            </a:r>
          </a:p>
          <a:p>
            <a:pPr algn="ctr">
              <a:spcBef>
                <a:spcPct val="50000"/>
              </a:spcBef>
            </a:pPr>
            <a:r>
              <a:rPr lang="zh-CN" altLang="en-US" sz="1800"/>
              <a:t>（</a:t>
            </a:r>
            <a:r>
              <a:rPr lang="en-US" altLang="zh-CN" sz="1800"/>
              <a:t>TCP/IP</a:t>
            </a:r>
            <a:r>
              <a:rPr lang="zh-CN" altLang="en-US" sz="1800"/>
              <a:t>）</a:t>
            </a:r>
          </a:p>
        </p:txBody>
      </p:sp>
      <p:sp>
        <p:nvSpPr>
          <p:cNvPr id="62481" name="Text Box 17"/>
          <p:cNvSpPr txBox="1">
            <a:spLocks noChangeArrowheads="1"/>
          </p:cNvSpPr>
          <p:nvPr/>
        </p:nvSpPr>
        <p:spPr bwMode="auto">
          <a:xfrm>
            <a:off x="3603625" y="4419600"/>
            <a:ext cx="17526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dirty="0"/>
              <a:t>服务</a:t>
            </a:r>
            <a:r>
              <a:rPr lang="zh-CN" altLang="en-US" sz="1800" dirty="0" smtClean="0"/>
              <a:t>应用进程</a:t>
            </a:r>
            <a:endParaRPr lang="zh-CN" altLang="en-US" sz="1800" dirty="0"/>
          </a:p>
        </p:txBody>
      </p:sp>
      <p:sp>
        <p:nvSpPr>
          <p:cNvPr id="62482" name="Text Box 18"/>
          <p:cNvSpPr txBox="1">
            <a:spLocks noChangeArrowheads="1"/>
          </p:cNvSpPr>
          <p:nvPr/>
        </p:nvSpPr>
        <p:spPr bwMode="auto">
          <a:xfrm>
            <a:off x="3603625" y="4038600"/>
            <a:ext cx="17526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dirty="0" smtClean="0"/>
              <a:t>服务</a:t>
            </a:r>
            <a:r>
              <a:rPr lang="zh-CN" altLang="en-US" sz="1800" dirty="0"/>
              <a:t>管理</a:t>
            </a:r>
          </a:p>
        </p:txBody>
      </p:sp>
      <p:sp>
        <p:nvSpPr>
          <p:cNvPr id="62483" name="Text Box 19"/>
          <p:cNvSpPr txBox="1">
            <a:spLocks noChangeArrowheads="1"/>
          </p:cNvSpPr>
          <p:nvPr/>
        </p:nvSpPr>
        <p:spPr bwMode="auto">
          <a:xfrm>
            <a:off x="250825" y="5562600"/>
            <a:ext cx="1752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t>网络接口</a:t>
            </a:r>
          </a:p>
        </p:txBody>
      </p:sp>
      <p:sp>
        <p:nvSpPr>
          <p:cNvPr id="62484" name="Text Box 20"/>
          <p:cNvSpPr txBox="1">
            <a:spLocks noChangeArrowheads="1"/>
          </p:cNvSpPr>
          <p:nvPr/>
        </p:nvSpPr>
        <p:spPr bwMode="auto">
          <a:xfrm>
            <a:off x="250825" y="4800600"/>
            <a:ext cx="1752600" cy="788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t>操作系统</a:t>
            </a:r>
          </a:p>
          <a:p>
            <a:pPr algn="ctr">
              <a:spcBef>
                <a:spcPct val="50000"/>
              </a:spcBef>
            </a:pPr>
            <a:r>
              <a:rPr lang="zh-CN" altLang="en-US" sz="1800"/>
              <a:t>（</a:t>
            </a:r>
            <a:r>
              <a:rPr lang="en-US" altLang="zh-CN" sz="1800"/>
              <a:t>TCP/IP</a:t>
            </a:r>
            <a:r>
              <a:rPr lang="zh-CN" altLang="en-US" sz="1800"/>
              <a:t>）</a:t>
            </a:r>
          </a:p>
        </p:txBody>
      </p:sp>
      <p:sp>
        <p:nvSpPr>
          <p:cNvPr id="62485" name="Text Box 21"/>
          <p:cNvSpPr txBox="1">
            <a:spLocks noChangeArrowheads="1"/>
          </p:cNvSpPr>
          <p:nvPr/>
        </p:nvSpPr>
        <p:spPr bwMode="auto">
          <a:xfrm>
            <a:off x="250825" y="4419600"/>
            <a:ext cx="1752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dirty="0"/>
              <a:t>客户</a:t>
            </a:r>
            <a:r>
              <a:rPr lang="zh-CN" altLang="en-US" sz="1800" dirty="0" smtClean="0"/>
              <a:t>应用进程</a:t>
            </a:r>
            <a:endParaRPr lang="zh-CN" altLang="en-US" sz="1800" dirty="0"/>
          </a:p>
        </p:txBody>
      </p:sp>
      <p:sp>
        <p:nvSpPr>
          <p:cNvPr id="62486" name="Text Box 22"/>
          <p:cNvSpPr txBox="1">
            <a:spLocks noChangeArrowheads="1"/>
          </p:cNvSpPr>
          <p:nvPr/>
        </p:nvSpPr>
        <p:spPr bwMode="auto">
          <a:xfrm>
            <a:off x="250825" y="4038600"/>
            <a:ext cx="1752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800"/>
              <a:t>用户界面</a:t>
            </a:r>
          </a:p>
        </p:txBody>
      </p:sp>
      <p:sp>
        <p:nvSpPr>
          <p:cNvPr id="62487" name="Line 23"/>
          <p:cNvSpPr>
            <a:spLocks noChangeShapeType="1"/>
          </p:cNvSpPr>
          <p:nvPr/>
        </p:nvSpPr>
        <p:spPr bwMode="auto">
          <a:xfrm>
            <a:off x="1089025" y="59436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88" name="Line 24"/>
          <p:cNvSpPr>
            <a:spLocks noChangeShapeType="1"/>
          </p:cNvSpPr>
          <p:nvPr/>
        </p:nvSpPr>
        <p:spPr bwMode="auto">
          <a:xfrm>
            <a:off x="1089025" y="6172200"/>
            <a:ext cx="3352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89" name="Line 25"/>
          <p:cNvSpPr>
            <a:spLocks noChangeShapeType="1"/>
          </p:cNvSpPr>
          <p:nvPr/>
        </p:nvSpPr>
        <p:spPr bwMode="auto">
          <a:xfrm flipV="1">
            <a:off x="4441825" y="59436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2711" name="Group 247"/>
          <p:cNvGrpSpPr>
            <a:grpSpLocks/>
          </p:cNvGrpSpPr>
          <p:nvPr/>
        </p:nvGrpSpPr>
        <p:grpSpPr bwMode="auto">
          <a:xfrm>
            <a:off x="5502275" y="2205038"/>
            <a:ext cx="3678238" cy="3670300"/>
            <a:chOff x="3092" y="1182"/>
            <a:chExt cx="2317" cy="2312"/>
          </a:xfrm>
        </p:grpSpPr>
        <p:sp>
          <p:nvSpPr>
            <p:cNvPr id="62712" name="Freeform 248"/>
            <p:cNvSpPr>
              <a:spLocks/>
            </p:cNvSpPr>
            <p:nvPr/>
          </p:nvSpPr>
          <p:spPr bwMode="auto">
            <a:xfrm>
              <a:off x="4276" y="1272"/>
              <a:ext cx="1133" cy="1055"/>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13" name="Freeform 249"/>
            <p:cNvSpPr>
              <a:spLocks/>
            </p:cNvSpPr>
            <p:nvPr/>
          </p:nvSpPr>
          <p:spPr bwMode="auto">
            <a:xfrm>
              <a:off x="3092" y="1182"/>
              <a:ext cx="1176" cy="1001"/>
            </a:xfrm>
            <a:custGeom>
              <a:avLst/>
              <a:gdLst>
                <a:gd name="T0" fmla="*/ 550 w 1340"/>
                <a:gd name="T1" fmla="*/ 42 h 1191"/>
                <a:gd name="T2" fmla="*/ 82 w 1340"/>
                <a:gd name="T3" fmla="*/ 60 h 1191"/>
                <a:gd name="T4" fmla="*/ 58 w 1340"/>
                <a:gd name="T5" fmla="*/ 402 h 1191"/>
                <a:gd name="T6" fmla="*/ 28 w 1340"/>
                <a:gd name="T7" fmla="*/ 720 h 1191"/>
                <a:gd name="T8" fmla="*/ 112 w 1340"/>
                <a:gd name="T9" fmla="*/ 870 h 1191"/>
                <a:gd name="T10" fmla="*/ 538 w 1340"/>
                <a:gd name="T11" fmla="*/ 876 h 1191"/>
                <a:gd name="T12" fmla="*/ 640 w 1340"/>
                <a:gd name="T13" fmla="*/ 1128 h 1191"/>
                <a:gd name="T14" fmla="*/ 1234 w 1340"/>
                <a:gd name="T15" fmla="*/ 1098 h 1191"/>
                <a:gd name="T16" fmla="*/ 1276 w 1340"/>
                <a:gd name="T17" fmla="*/ 570 h 1191"/>
                <a:gd name="T18" fmla="*/ 1204 w 1340"/>
                <a:gd name="T19" fmla="*/ 342 h 1191"/>
                <a:gd name="T20" fmla="*/ 760 w 1340"/>
                <a:gd name="T21" fmla="*/ 288 h 1191"/>
                <a:gd name="T22" fmla="*/ 550 w 1340"/>
                <a:gd name="T23" fmla="*/ 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14" name="Freeform 250"/>
            <p:cNvSpPr>
              <a:spLocks/>
            </p:cNvSpPr>
            <p:nvPr/>
          </p:nvSpPr>
          <p:spPr bwMode="auto">
            <a:xfrm>
              <a:off x="3324" y="2096"/>
              <a:ext cx="1874" cy="1398"/>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715" name="Group 251"/>
            <p:cNvGrpSpPr>
              <a:grpSpLocks/>
            </p:cNvGrpSpPr>
            <p:nvPr/>
          </p:nvGrpSpPr>
          <p:grpSpPr bwMode="auto">
            <a:xfrm>
              <a:off x="3166" y="1267"/>
              <a:ext cx="462" cy="201"/>
              <a:chOff x="3552" y="246"/>
              <a:chExt cx="527" cy="248"/>
            </a:xfrm>
          </p:grpSpPr>
          <p:graphicFrame>
            <p:nvGraphicFramePr>
              <p:cNvPr id="62716" name="Object 252"/>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9803" name="Clip" r:id="rId3" imgW="1307263" imgH="1084139" progId="">
                      <p:embed/>
                    </p:oleObj>
                  </mc:Choice>
                  <mc:Fallback>
                    <p:oleObj name="Clip" r:id="rId3" imgW="1307263" imgH="1084139" progId="">
                      <p:embed/>
                      <p:pic>
                        <p:nvPicPr>
                          <p:cNvPr id="0" name="Picture 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17" name="Object 253"/>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9804" name="Clip" r:id="rId5" imgW="681706" imgH="480401" progId="">
                      <p:embed/>
                    </p:oleObj>
                  </mc:Choice>
                  <mc:Fallback>
                    <p:oleObj name="Clip" r:id="rId5" imgW="681706" imgH="480401" progId="">
                      <p:embed/>
                      <p:pic>
                        <p:nvPicPr>
                          <p:cNvPr id="0" name="Picture 2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18" name="Line 254"/>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719" name="Group 255"/>
            <p:cNvGrpSpPr>
              <a:grpSpLocks/>
            </p:cNvGrpSpPr>
            <p:nvPr/>
          </p:nvGrpSpPr>
          <p:grpSpPr bwMode="auto">
            <a:xfrm>
              <a:off x="3166" y="1642"/>
              <a:ext cx="462" cy="201"/>
              <a:chOff x="3552" y="246"/>
              <a:chExt cx="527" cy="248"/>
            </a:xfrm>
          </p:grpSpPr>
          <p:graphicFrame>
            <p:nvGraphicFramePr>
              <p:cNvPr id="62720" name="Object 256"/>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9805" name="Clip" r:id="rId7" imgW="1307263" imgH="1084139" progId="">
                      <p:embed/>
                    </p:oleObj>
                  </mc:Choice>
                  <mc:Fallback>
                    <p:oleObj name="Clip" r:id="rId7" imgW="1307263" imgH="1084139" progId="">
                      <p:embed/>
                      <p:pic>
                        <p:nvPicPr>
                          <p:cNvPr id="0"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21" name="Object 257"/>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9806" name="Clip" r:id="rId8" imgW="681706" imgH="480401" progId="">
                      <p:embed/>
                    </p:oleObj>
                  </mc:Choice>
                  <mc:Fallback>
                    <p:oleObj name="Clip" r:id="rId8" imgW="681706" imgH="480401" progId="">
                      <p:embed/>
                      <p:pic>
                        <p:nvPicPr>
                          <p:cNvPr id="0" name="Picture 2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22" name="Line 258"/>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723" name="Group 259"/>
            <p:cNvGrpSpPr>
              <a:grpSpLocks/>
            </p:cNvGrpSpPr>
            <p:nvPr/>
          </p:nvGrpSpPr>
          <p:grpSpPr bwMode="auto">
            <a:xfrm>
              <a:off x="3403" y="1508"/>
              <a:ext cx="44" cy="135"/>
              <a:chOff x="3842" y="406"/>
              <a:chExt cx="51" cy="167"/>
            </a:xfrm>
          </p:grpSpPr>
          <p:sp>
            <p:nvSpPr>
              <p:cNvPr id="62724" name="Oval 260"/>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25" name="Oval 261"/>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26" name="Oval 262"/>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727" name="Group 263"/>
            <p:cNvGrpSpPr>
              <a:grpSpLocks/>
            </p:cNvGrpSpPr>
            <p:nvPr/>
          </p:nvGrpSpPr>
          <p:grpSpPr bwMode="auto">
            <a:xfrm>
              <a:off x="3699" y="1825"/>
              <a:ext cx="132" cy="249"/>
              <a:chOff x="4180" y="783"/>
              <a:chExt cx="150" cy="307"/>
            </a:xfrm>
          </p:grpSpPr>
          <p:sp>
            <p:nvSpPr>
              <p:cNvPr id="62728" name="AutoShape 264"/>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29" name="Rectangle 265"/>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0" name="Rectangle 26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1" name="AutoShape 26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2" name="Line 268"/>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3" name="Line 269"/>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4" name="Rectangle 27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5" name="Rectangle 271"/>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736" name="Group 272"/>
            <p:cNvGrpSpPr>
              <a:grpSpLocks/>
            </p:cNvGrpSpPr>
            <p:nvPr/>
          </p:nvGrpSpPr>
          <p:grpSpPr bwMode="auto">
            <a:xfrm rot="-5400000">
              <a:off x="3896" y="1874"/>
              <a:ext cx="51" cy="147"/>
              <a:chOff x="3842" y="406"/>
              <a:chExt cx="51" cy="167"/>
            </a:xfrm>
          </p:grpSpPr>
          <p:sp>
            <p:nvSpPr>
              <p:cNvPr id="62737" name="Oval 273"/>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8" name="Oval 274"/>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39" name="Oval 275"/>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2740" name="Line 276"/>
            <p:cNvSpPr>
              <a:spLocks noChangeShapeType="1"/>
            </p:cNvSpPr>
            <p:nvPr/>
          </p:nvSpPr>
          <p:spPr bwMode="auto">
            <a:xfrm>
              <a:off x="3785" y="1767"/>
              <a:ext cx="312"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1" name="Line 277"/>
            <p:cNvSpPr>
              <a:spLocks noChangeShapeType="1"/>
            </p:cNvSpPr>
            <p:nvPr/>
          </p:nvSpPr>
          <p:spPr bwMode="auto">
            <a:xfrm>
              <a:off x="3787" y="1765"/>
              <a:ext cx="1"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2" name="Line 278"/>
            <p:cNvSpPr>
              <a:spLocks noChangeShapeType="1"/>
            </p:cNvSpPr>
            <p:nvPr/>
          </p:nvSpPr>
          <p:spPr bwMode="auto">
            <a:xfrm>
              <a:off x="4099" y="1764"/>
              <a:ext cx="1" cy="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3" name="Line 279"/>
            <p:cNvSpPr>
              <a:spLocks noChangeShapeType="1"/>
            </p:cNvSpPr>
            <p:nvPr/>
          </p:nvSpPr>
          <p:spPr bwMode="auto">
            <a:xfrm>
              <a:off x="3596" y="1427"/>
              <a:ext cx="182" cy="1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4" name="Line 280"/>
            <p:cNvSpPr>
              <a:spLocks noChangeShapeType="1"/>
            </p:cNvSpPr>
            <p:nvPr/>
          </p:nvSpPr>
          <p:spPr bwMode="auto">
            <a:xfrm flipV="1">
              <a:off x="3604" y="1607"/>
              <a:ext cx="174"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5" name="Line 281"/>
            <p:cNvSpPr>
              <a:spLocks noChangeShapeType="1"/>
            </p:cNvSpPr>
            <p:nvPr/>
          </p:nvSpPr>
          <p:spPr bwMode="auto">
            <a:xfrm flipV="1">
              <a:off x="3936" y="1661"/>
              <a:ext cx="1" cy="1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746" name="Group 282"/>
            <p:cNvGrpSpPr>
              <a:grpSpLocks/>
            </p:cNvGrpSpPr>
            <p:nvPr/>
          </p:nvGrpSpPr>
          <p:grpSpPr bwMode="auto">
            <a:xfrm>
              <a:off x="4011" y="1811"/>
              <a:ext cx="132" cy="249"/>
              <a:chOff x="4180" y="783"/>
              <a:chExt cx="150" cy="307"/>
            </a:xfrm>
          </p:grpSpPr>
          <p:sp>
            <p:nvSpPr>
              <p:cNvPr id="62747" name="AutoShape 283"/>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8" name="Rectangle 284"/>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49" name="Rectangle 2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50" name="AutoShape 2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51" name="Line 287"/>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52" name="Line 288"/>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53" name="Rectangle 2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54" name="Rectangle 290"/>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755" name="Group 291"/>
            <p:cNvGrpSpPr>
              <a:grpSpLocks/>
            </p:cNvGrpSpPr>
            <p:nvPr/>
          </p:nvGrpSpPr>
          <p:grpSpPr bwMode="auto">
            <a:xfrm>
              <a:off x="3408" y="2201"/>
              <a:ext cx="302" cy="583"/>
              <a:chOff x="3314" y="1248"/>
              <a:chExt cx="344" cy="694"/>
            </a:xfrm>
          </p:grpSpPr>
          <p:graphicFrame>
            <p:nvGraphicFramePr>
              <p:cNvPr id="62756" name="Object 292"/>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9807" name="Clip" r:id="rId9" imgW="1307263" imgH="1084139" progId="">
                      <p:embed/>
                    </p:oleObj>
                  </mc:Choice>
                  <mc:Fallback>
                    <p:oleObj name="Clip" r:id="rId9" imgW="1307263" imgH="1084139" progId="">
                      <p:embed/>
                      <p:pic>
                        <p:nvPicPr>
                          <p:cNvPr id="0" name="Picture 2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57" name="Line 293"/>
              <p:cNvSpPr>
                <a:spLocks noChangeShapeType="1"/>
              </p:cNvSpPr>
              <p:nvPr/>
            </p:nvSpPr>
            <p:spPr bwMode="auto">
              <a:xfrm flipV="1">
                <a:off x="3606" y="1433"/>
                <a:ext cx="52" cy="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62758" name="Object 294"/>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9808" name="Clip" r:id="rId10" imgW="1307263" imgH="1084139" progId="">
                      <p:embed/>
                    </p:oleObj>
                  </mc:Choice>
                  <mc:Fallback>
                    <p:oleObj name="Clip" r:id="rId10" imgW="1307263" imgH="1084139" progId="">
                      <p:embed/>
                      <p:pic>
                        <p:nvPicPr>
                          <p:cNvPr id="0" name="Picture 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59" name="Line 295"/>
              <p:cNvSpPr>
                <a:spLocks noChangeShapeType="1"/>
              </p:cNvSpPr>
              <p:nvPr/>
            </p:nvSpPr>
            <p:spPr bwMode="auto">
              <a:xfrm flipV="1">
                <a:off x="3606" y="1882"/>
                <a:ext cx="5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760" name="Group 296"/>
              <p:cNvGrpSpPr>
                <a:grpSpLocks/>
              </p:cNvGrpSpPr>
              <p:nvPr/>
            </p:nvGrpSpPr>
            <p:grpSpPr bwMode="auto">
              <a:xfrm>
                <a:off x="3404" y="1504"/>
                <a:ext cx="51" cy="167"/>
                <a:chOff x="3842" y="406"/>
                <a:chExt cx="51" cy="167"/>
              </a:xfrm>
            </p:grpSpPr>
            <p:sp>
              <p:nvSpPr>
                <p:cNvPr id="62761" name="Oval 297"/>
                <p:cNvSpPr>
                  <a:spLocks noChangeArrowheads="1"/>
                </p:cNvSpPr>
                <p:nvPr/>
              </p:nvSpPr>
              <p:spPr bwMode="auto">
                <a:xfrm>
                  <a:off x="3842" y="40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62" name="Oval 298"/>
                <p:cNvSpPr>
                  <a:spLocks noChangeArrowheads="1"/>
                </p:cNvSpPr>
                <p:nvPr/>
              </p:nvSpPr>
              <p:spPr bwMode="auto">
                <a:xfrm>
                  <a:off x="3844" y="46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63" name="Oval 299"/>
                <p:cNvSpPr>
                  <a:spLocks noChangeArrowheads="1"/>
                </p:cNvSpPr>
                <p:nvPr/>
              </p:nvSpPr>
              <p:spPr bwMode="auto">
                <a:xfrm>
                  <a:off x="3846" y="526"/>
                  <a:ext cx="47" cy="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2764" name="Line 300"/>
              <p:cNvSpPr>
                <a:spLocks noChangeShapeType="1"/>
              </p:cNvSpPr>
              <p:nvPr/>
            </p:nvSpPr>
            <p:spPr bwMode="auto">
              <a:xfrm>
                <a:off x="3654" y="1431"/>
                <a:ext cx="0" cy="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62765" name="Object 301"/>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spid="_x0000_s9809" name="Clip" r:id="rId11" imgW="1307263" imgH="1084139" progId="">
                    <p:embed/>
                  </p:oleObj>
                </mc:Choice>
                <mc:Fallback>
                  <p:oleObj name="Clip" r:id="rId11" imgW="1307263" imgH="1084139" progId="">
                    <p:embed/>
                    <p:pic>
                      <p:nvPicPr>
                        <p:cNvPr id="0"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66" name="Object 302"/>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spid="_x0000_s9810" name="Clip" r:id="rId12" imgW="1307263" imgH="1084139" progId="">
                    <p:embed/>
                  </p:oleObj>
                </mc:Choice>
                <mc:Fallback>
                  <p:oleObj name="Clip" r:id="rId12" imgW="1307263" imgH="1084139" progId="">
                    <p:embed/>
                    <p:pic>
                      <p:nvPicPr>
                        <p:cNvPr id="0" name="Picture 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67" name="Oval 303"/>
            <p:cNvSpPr>
              <a:spLocks noChangeArrowheads="1"/>
            </p:cNvSpPr>
            <p:nvPr/>
          </p:nvSpPr>
          <p:spPr bwMode="auto">
            <a:xfrm rot="-5400000">
              <a:off x="3831" y="2895"/>
              <a:ext cx="40" cy="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68" name="Oval 304"/>
            <p:cNvSpPr>
              <a:spLocks noChangeArrowheads="1"/>
            </p:cNvSpPr>
            <p:nvPr/>
          </p:nvSpPr>
          <p:spPr bwMode="auto">
            <a:xfrm rot="-5400000">
              <a:off x="3884" y="2894"/>
              <a:ext cx="40" cy="4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69" name="Oval 305"/>
            <p:cNvSpPr>
              <a:spLocks noChangeArrowheads="1"/>
            </p:cNvSpPr>
            <p:nvPr/>
          </p:nvSpPr>
          <p:spPr bwMode="auto">
            <a:xfrm rot="-5400000">
              <a:off x="3933" y="2897"/>
              <a:ext cx="39" cy="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0" name="Line 306"/>
            <p:cNvSpPr>
              <a:spLocks noChangeShapeType="1"/>
            </p:cNvSpPr>
            <p:nvPr/>
          </p:nvSpPr>
          <p:spPr bwMode="auto">
            <a:xfrm rot="-5400000">
              <a:off x="4097" y="2821"/>
              <a:ext cx="38"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1" name="Line 307"/>
            <p:cNvSpPr>
              <a:spLocks noChangeShapeType="1"/>
            </p:cNvSpPr>
            <p:nvPr/>
          </p:nvSpPr>
          <p:spPr bwMode="auto">
            <a:xfrm rot="5400000" flipH="1">
              <a:off x="3702" y="2816"/>
              <a:ext cx="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2" name="Line 308"/>
            <p:cNvSpPr>
              <a:spLocks noChangeShapeType="1"/>
            </p:cNvSpPr>
            <p:nvPr/>
          </p:nvSpPr>
          <p:spPr bwMode="auto">
            <a:xfrm rot="16200000" flipV="1">
              <a:off x="3921" y="2602"/>
              <a:ext cx="0" cy="3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3" name="Line 309"/>
            <p:cNvSpPr>
              <a:spLocks noChangeShapeType="1"/>
            </p:cNvSpPr>
            <p:nvPr/>
          </p:nvSpPr>
          <p:spPr bwMode="auto">
            <a:xfrm flipV="1">
              <a:off x="3710" y="2564"/>
              <a:ext cx="59" cy="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4" name="Line 310"/>
            <p:cNvSpPr>
              <a:spLocks noChangeShapeType="1"/>
            </p:cNvSpPr>
            <p:nvPr/>
          </p:nvSpPr>
          <p:spPr bwMode="auto">
            <a:xfrm>
              <a:off x="4089" y="2593"/>
              <a:ext cx="191" cy="2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5" name="Line 311"/>
            <p:cNvSpPr>
              <a:spLocks noChangeShapeType="1"/>
            </p:cNvSpPr>
            <p:nvPr/>
          </p:nvSpPr>
          <p:spPr bwMode="auto">
            <a:xfrm flipH="1">
              <a:off x="4590" y="2591"/>
              <a:ext cx="176" cy="2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62776" name="Object 312"/>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spid="_x0000_s9811" name="Clip" r:id="rId13" imgW="982811" imgH="1208363" progId="">
                    <p:embed/>
                  </p:oleObj>
                </mc:Choice>
                <mc:Fallback>
                  <p:oleObj name="Clip" r:id="rId13" imgW="982811" imgH="1208363" progId="">
                    <p:embed/>
                    <p:pic>
                      <p:nvPicPr>
                        <p:cNvPr id="0" name="Picture 2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77" name="Object 313"/>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spid="_x0000_s9812" name="Clip" r:id="rId15" imgW="982811" imgH="1208363" progId="">
                    <p:embed/>
                  </p:oleObj>
                </mc:Choice>
                <mc:Fallback>
                  <p:oleObj name="Clip" r:id="rId15" imgW="982811" imgH="1208363" progId="">
                    <p:embed/>
                    <p:pic>
                      <p:nvPicPr>
                        <p:cNvPr id="0" name="Picture 2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78" name="Freeform 314"/>
            <p:cNvSpPr>
              <a:spLocks/>
            </p:cNvSpPr>
            <p:nvPr/>
          </p:nvSpPr>
          <p:spPr bwMode="auto">
            <a:xfrm>
              <a:off x="3911" y="2218"/>
              <a:ext cx="853" cy="192"/>
            </a:xfrm>
            <a:custGeom>
              <a:avLst/>
              <a:gdLst>
                <a:gd name="T0" fmla="*/ 0 w 972"/>
                <a:gd name="T1" fmla="*/ 228 h 228"/>
                <a:gd name="T2" fmla="*/ 432 w 972"/>
                <a:gd name="T3" fmla="*/ 9 h 228"/>
                <a:gd name="T4" fmla="*/ 972 w 972"/>
                <a:gd name="T5" fmla="*/ 171 h 228"/>
              </a:gdLst>
              <a:ahLst/>
              <a:cxnLst>
                <a:cxn ang="0">
                  <a:pos x="T0" y="T1"/>
                </a:cxn>
                <a:cxn ang="0">
                  <a:pos x="T2" y="T3"/>
                </a:cxn>
                <a:cxn ang="0">
                  <a:pos x="T4" y="T5"/>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779" name="Group 315"/>
            <p:cNvGrpSpPr>
              <a:grpSpLocks/>
            </p:cNvGrpSpPr>
            <p:nvPr/>
          </p:nvGrpSpPr>
          <p:grpSpPr bwMode="auto">
            <a:xfrm>
              <a:off x="4079" y="3114"/>
              <a:ext cx="256" cy="269"/>
              <a:chOff x="2870" y="1518"/>
              <a:chExt cx="292" cy="320"/>
            </a:xfrm>
          </p:grpSpPr>
          <p:graphicFrame>
            <p:nvGraphicFramePr>
              <p:cNvPr id="62780" name="Object 3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9813" name="Clip" r:id="rId16" imgW="826829" imgH="840406" progId="">
                      <p:embed/>
                    </p:oleObj>
                  </mc:Choice>
                  <mc:Fallback>
                    <p:oleObj name="Clip" r:id="rId16" imgW="826829" imgH="840406" progId="">
                      <p:embed/>
                      <p:pic>
                        <p:nvPicPr>
                          <p:cNvPr id="0" name="Picture 2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81" name="Object 3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9814" name="Clip" r:id="rId18" imgW="1268295" imgH="1199426" progId="">
                      <p:embed/>
                    </p:oleObj>
                  </mc:Choice>
                  <mc:Fallback>
                    <p:oleObj name="Clip" r:id="rId18" imgW="1268295" imgH="1199426" progId="">
                      <p:embed/>
                      <p:pic>
                        <p:nvPicPr>
                          <p:cNvPr id="0" name="Picture 2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2782" name="Group 318"/>
            <p:cNvGrpSpPr>
              <a:grpSpLocks/>
            </p:cNvGrpSpPr>
            <p:nvPr/>
          </p:nvGrpSpPr>
          <p:grpSpPr bwMode="auto">
            <a:xfrm>
              <a:off x="4569" y="3134"/>
              <a:ext cx="256" cy="269"/>
              <a:chOff x="2870" y="1518"/>
              <a:chExt cx="292" cy="320"/>
            </a:xfrm>
          </p:grpSpPr>
          <p:graphicFrame>
            <p:nvGraphicFramePr>
              <p:cNvPr id="62783" name="Object 31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9815" name="Clip" r:id="rId20" imgW="826829" imgH="840406" progId="">
                      <p:embed/>
                    </p:oleObj>
                  </mc:Choice>
                  <mc:Fallback>
                    <p:oleObj name="Clip" r:id="rId20" imgW="826829" imgH="840406" progId="">
                      <p:embed/>
                      <p:pic>
                        <p:nvPicPr>
                          <p:cNvPr id="0" name="Picture 2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84" name="Object 32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9816" name="Clip" r:id="rId21" imgW="1268295" imgH="1199426" progId="">
                      <p:embed/>
                    </p:oleObj>
                  </mc:Choice>
                  <mc:Fallback>
                    <p:oleObj name="Clip" r:id="rId21" imgW="1268295" imgH="1199426" progId="">
                      <p:embed/>
                      <p:pic>
                        <p:nvPicPr>
                          <p:cNvPr id="0" name="Picture 2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2785" name="Group 321"/>
            <p:cNvGrpSpPr>
              <a:grpSpLocks/>
            </p:cNvGrpSpPr>
            <p:nvPr/>
          </p:nvGrpSpPr>
          <p:grpSpPr bwMode="auto">
            <a:xfrm>
              <a:off x="4308" y="2955"/>
              <a:ext cx="239" cy="237"/>
              <a:chOff x="4733" y="2082"/>
              <a:chExt cx="272" cy="282"/>
            </a:xfrm>
          </p:grpSpPr>
          <p:graphicFrame>
            <p:nvGraphicFramePr>
              <p:cNvPr id="62786" name="Object 322"/>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9817" name="Clip" r:id="rId22" imgW="826829" imgH="840406" progId="">
                      <p:embed/>
                    </p:oleObj>
                  </mc:Choice>
                  <mc:Fallback>
                    <p:oleObj name="Clip" r:id="rId22" imgW="826829" imgH="840406" progId="">
                      <p:embed/>
                      <p:pic>
                        <p:nvPicPr>
                          <p:cNvPr id="0" name="Picture 2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87" name="Rectangle 32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2788" name="Line 324"/>
            <p:cNvSpPr>
              <a:spLocks noChangeShapeType="1"/>
            </p:cNvSpPr>
            <p:nvPr/>
          </p:nvSpPr>
          <p:spPr bwMode="auto">
            <a:xfrm>
              <a:off x="4501" y="2894"/>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789" name="Group 325"/>
            <p:cNvGrpSpPr>
              <a:grpSpLocks/>
            </p:cNvGrpSpPr>
            <p:nvPr/>
          </p:nvGrpSpPr>
          <p:grpSpPr bwMode="auto">
            <a:xfrm>
              <a:off x="4955" y="2531"/>
              <a:ext cx="131" cy="258"/>
              <a:chOff x="4180" y="783"/>
              <a:chExt cx="150" cy="307"/>
            </a:xfrm>
          </p:grpSpPr>
          <p:sp>
            <p:nvSpPr>
              <p:cNvPr id="62790" name="AutoShape 326"/>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1" name="Rectangle 327"/>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2" name="Rectangle 32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3" name="AutoShape 32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4" name="Line 330"/>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5" name="Line 331"/>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6" name="Rectangle 33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97" name="Rectangle 333"/>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798" name="Group 334"/>
            <p:cNvGrpSpPr>
              <a:grpSpLocks/>
            </p:cNvGrpSpPr>
            <p:nvPr/>
          </p:nvGrpSpPr>
          <p:grpSpPr bwMode="auto">
            <a:xfrm>
              <a:off x="4947" y="2811"/>
              <a:ext cx="131" cy="258"/>
              <a:chOff x="4180" y="783"/>
              <a:chExt cx="150" cy="307"/>
            </a:xfrm>
          </p:grpSpPr>
          <p:sp>
            <p:nvSpPr>
              <p:cNvPr id="62799" name="AutoShape 335"/>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0" name="Rectangle 336"/>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1" name="Rectangle 33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2" name="AutoShape 33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3" name="Line 339"/>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4" name="Line 340"/>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5" name="Rectangle 34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6" name="Rectangle 342"/>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2807" name="Line 343"/>
            <p:cNvSpPr>
              <a:spLocks noChangeShapeType="1"/>
            </p:cNvSpPr>
            <p:nvPr/>
          </p:nvSpPr>
          <p:spPr bwMode="auto">
            <a:xfrm rot="5400000" flipH="1">
              <a:off x="4711" y="2767"/>
              <a:ext cx="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8" name="Line 344"/>
            <p:cNvSpPr>
              <a:spLocks noChangeShapeType="1"/>
            </p:cNvSpPr>
            <p:nvPr/>
          </p:nvSpPr>
          <p:spPr bwMode="auto">
            <a:xfrm rot="-5400000">
              <a:off x="4935" y="2925"/>
              <a:ext cx="0" cy="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09" name="Line 345"/>
            <p:cNvSpPr>
              <a:spLocks noChangeShapeType="1"/>
            </p:cNvSpPr>
            <p:nvPr/>
          </p:nvSpPr>
          <p:spPr bwMode="auto">
            <a:xfrm rot="-5400000">
              <a:off x="4928" y="2630"/>
              <a:ext cx="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0" name="Line 346"/>
            <p:cNvSpPr>
              <a:spLocks noChangeShapeType="1"/>
            </p:cNvSpPr>
            <p:nvPr/>
          </p:nvSpPr>
          <p:spPr bwMode="auto">
            <a:xfrm flipV="1">
              <a:off x="4096" y="1459"/>
              <a:ext cx="289" cy="1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1" name="Line 347"/>
            <p:cNvSpPr>
              <a:spLocks noChangeShapeType="1"/>
            </p:cNvSpPr>
            <p:nvPr/>
          </p:nvSpPr>
          <p:spPr bwMode="auto">
            <a:xfrm>
              <a:off x="4685" y="1449"/>
              <a:ext cx="306" cy="1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2" name="Line 348"/>
            <p:cNvSpPr>
              <a:spLocks noChangeShapeType="1"/>
            </p:cNvSpPr>
            <p:nvPr/>
          </p:nvSpPr>
          <p:spPr bwMode="auto">
            <a:xfrm flipH="1">
              <a:off x="5012" y="1661"/>
              <a:ext cx="152" cy="4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3" name="Line 349"/>
            <p:cNvSpPr>
              <a:spLocks noChangeShapeType="1"/>
            </p:cNvSpPr>
            <p:nvPr/>
          </p:nvSpPr>
          <p:spPr bwMode="auto">
            <a:xfrm>
              <a:off x="4527" y="1520"/>
              <a:ext cx="0"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4" name="Line 350"/>
            <p:cNvSpPr>
              <a:spLocks noChangeShapeType="1"/>
            </p:cNvSpPr>
            <p:nvPr/>
          </p:nvSpPr>
          <p:spPr bwMode="auto">
            <a:xfrm>
              <a:off x="4543" y="1928"/>
              <a:ext cx="337"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5" name="Line 351"/>
            <p:cNvSpPr>
              <a:spLocks noChangeShapeType="1"/>
            </p:cNvSpPr>
            <p:nvPr/>
          </p:nvSpPr>
          <p:spPr bwMode="auto">
            <a:xfrm flipH="1">
              <a:off x="4833" y="2221"/>
              <a:ext cx="168"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6" name="Line 352"/>
            <p:cNvSpPr>
              <a:spLocks noChangeShapeType="1"/>
            </p:cNvSpPr>
            <p:nvPr/>
          </p:nvSpPr>
          <p:spPr bwMode="auto">
            <a:xfrm flipH="1">
              <a:off x="4690" y="1641"/>
              <a:ext cx="353" cy="2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7" name="Line 353"/>
            <p:cNvSpPr>
              <a:spLocks noChangeShapeType="1"/>
            </p:cNvSpPr>
            <p:nvPr/>
          </p:nvSpPr>
          <p:spPr bwMode="auto">
            <a:xfrm flipH="1">
              <a:off x="4696" y="1288"/>
              <a:ext cx="221" cy="1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18" name="Line 354"/>
            <p:cNvSpPr>
              <a:spLocks noChangeShapeType="1"/>
            </p:cNvSpPr>
            <p:nvPr/>
          </p:nvSpPr>
          <p:spPr bwMode="auto">
            <a:xfrm flipH="1">
              <a:off x="5148" y="1399"/>
              <a:ext cx="127"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19" name="Group 355"/>
            <p:cNvGrpSpPr>
              <a:grpSpLocks/>
            </p:cNvGrpSpPr>
            <p:nvPr/>
          </p:nvGrpSpPr>
          <p:grpSpPr bwMode="auto">
            <a:xfrm>
              <a:off x="3769" y="1520"/>
              <a:ext cx="316" cy="147"/>
              <a:chOff x="3600" y="219"/>
              <a:chExt cx="360" cy="175"/>
            </a:xfrm>
          </p:grpSpPr>
          <p:sp>
            <p:nvSpPr>
              <p:cNvPr id="62820" name="Oval 3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21" name="Line 35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22" name="Line 35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23" name="Rectangle 35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824" name="Oval 3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25" name="Group 361"/>
              <p:cNvGrpSpPr>
                <a:grpSpLocks/>
              </p:cNvGrpSpPr>
              <p:nvPr/>
            </p:nvGrpSpPr>
            <p:grpSpPr bwMode="auto">
              <a:xfrm>
                <a:off x="3686" y="244"/>
                <a:ext cx="177" cy="66"/>
                <a:chOff x="2848" y="848"/>
                <a:chExt cx="140" cy="98"/>
              </a:xfrm>
            </p:grpSpPr>
            <p:sp>
              <p:nvSpPr>
                <p:cNvPr id="62826" name="Line 36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27" name="Line 36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28" name="Line 36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829" name="Group 365"/>
              <p:cNvGrpSpPr>
                <a:grpSpLocks/>
              </p:cNvGrpSpPr>
              <p:nvPr/>
            </p:nvGrpSpPr>
            <p:grpSpPr bwMode="auto">
              <a:xfrm flipV="1">
                <a:off x="3686" y="243"/>
                <a:ext cx="177" cy="66"/>
                <a:chOff x="2848" y="848"/>
                <a:chExt cx="140" cy="98"/>
              </a:xfrm>
            </p:grpSpPr>
            <p:sp>
              <p:nvSpPr>
                <p:cNvPr id="62830" name="Line 36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31" name="Line 36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32" name="Line 36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833" name="Group 369"/>
            <p:cNvGrpSpPr>
              <a:grpSpLocks/>
            </p:cNvGrpSpPr>
            <p:nvPr/>
          </p:nvGrpSpPr>
          <p:grpSpPr bwMode="auto">
            <a:xfrm>
              <a:off x="4369" y="1376"/>
              <a:ext cx="316" cy="147"/>
              <a:chOff x="3600" y="219"/>
              <a:chExt cx="360" cy="175"/>
            </a:xfrm>
          </p:grpSpPr>
          <p:sp>
            <p:nvSpPr>
              <p:cNvPr id="62834" name="Oval 3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35" name="Line 37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36" name="Line 37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37" name="Rectangle 37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838" name="Oval 3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39" name="Group 375"/>
              <p:cNvGrpSpPr>
                <a:grpSpLocks/>
              </p:cNvGrpSpPr>
              <p:nvPr/>
            </p:nvGrpSpPr>
            <p:grpSpPr bwMode="auto">
              <a:xfrm>
                <a:off x="3686" y="244"/>
                <a:ext cx="177" cy="66"/>
                <a:chOff x="2848" y="848"/>
                <a:chExt cx="140" cy="98"/>
              </a:xfrm>
            </p:grpSpPr>
            <p:sp>
              <p:nvSpPr>
                <p:cNvPr id="62840" name="Line 37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41" name="Line 37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42" name="Line 37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843" name="Group 379"/>
              <p:cNvGrpSpPr>
                <a:grpSpLocks/>
              </p:cNvGrpSpPr>
              <p:nvPr/>
            </p:nvGrpSpPr>
            <p:grpSpPr bwMode="auto">
              <a:xfrm flipV="1">
                <a:off x="3686" y="243"/>
                <a:ext cx="177" cy="66"/>
                <a:chOff x="2848" y="848"/>
                <a:chExt cx="140" cy="98"/>
              </a:xfrm>
            </p:grpSpPr>
            <p:sp>
              <p:nvSpPr>
                <p:cNvPr id="62844" name="Line 38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45" name="Line 38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46" name="Line 38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847" name="Group 383"/>
            <p:cNvGrpSpPr>
              <a:grpSpLocks/>
            </p:cNvGrpSpPr>
            <p:nvPr/>
          </p:nvGrpSpPr>
          <p:grpSpPr bwMode="auto">
            <a:xfrm>
              <a:off x="4380" y="1790"/>
              <a:ext cx="316" cy="147"/>
              <a:chOff x="3600" y="219"/>
              <a:chExt cx="360" cy="175"/>
            </a:xfrm>
          </p:grpSpPr>
          <p:sp>
            <p:nvSpPr>
              <p:cNvPr id="62848" name="Oval 3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49" name="Line 38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50" name="Line 38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51" name="Rectangle 387"/>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852" name="Oval 3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53" name="Group 389"/>
              <p:cNvGrpSpPr>
                <a:grpSpLocks/>
              </p:cNvGrpSpPr>
              <p:nvPr/>
            </p:nvGrpSpPr>
            <p:grpSpPr bwMode="auto">
              <a:xfrm>
                <a:off x="3686" y="244"/>
                <a:ext cx="177" cy="66"/>
                <a:chOff x="2848" y="848"/>
                <a:chExt cx="140" cy="98"/>
              </a:xfrm>
            </p:grpSpPr>
            <p:sp>
              <p:nvSpPr>
                <p:cNvPr id="62854" name="Line 39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55" name="Line 39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56" name="Line 39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857" name="Group 393"/>
              <p:cNvGrpSpPr>
                <a:grpSpLocks/>
              </p:cNvGrpSpPr>
              <p:nvPr/>
            </p:nvGrpSpPr>
            <p:grpSpPr bwMode="auto">
              <a:xfrm flipV="1">
                <a:off x="3686" y="243"/>
                <a:ext cx="177" cy="66"/>
                <a:chOff x="2848" y="848"/>
                <a:chExt cx="140" cy="98"/>
              </a:xfrm>
            </p:grpSpPr>
            <p:sp>
              <p:nvSpPr>
                <p:cNvPr id="62858" name="Line 39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59" name="Line 39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60" name="Line 39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861" name="Group 397"/>
            <p:cNvGrpSpPr>
              <a:grpSpLocks/>
            </p:cNvGrpSpPr>
            <p:nvPr/>
          </p:nvGrpSpPr>
          <p:grpSpPr bwMode="auto">
            <a:xfrm>
              <a:off x="4991" y="1507"/>
              <a:ext cx="315" cy="147"/>
              <a:chOff x="3600" y="219"/>
              <a:chExt cx="360" cy="175"/>
            </a:xfrm>
          </p:grpSpPr>
          <p:sp>
            <p:nvSpPr>
              <p:cNvPr id="62862" name="Oval 3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63" name="Line 39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64" name="Line 40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65" name="Rectangle 40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866" name="Oval 4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67" name="Group 403"/>
              <p:cNvGrpSpPr>
                <a:grpSpLocks/>
              </p:cNvGrpSpPr>
              <p:nvPr/>
            </p:nvGrpSpPr>
            <p:grpSpPr bwMode="auto">
              <a:xfrm>
                <a:off x="3686" y="244"/>
                <a:ext cx="177" cy="66"/>
                <a:chOff x="2848" y="848"/>
                <a:chExt cx="140" cy="98"/>
              </a:xfrm>
            </p:grpSpPr>
            <p:sp>
              <p:nvSpPr>
                <p:cNvPr id="62868" name="Line 40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69" name="Line 40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70" name="Line 40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871" name="Group 407"/>
              <p:cNvGrpSpPr>
                <a:grpSpLocks/>
              </p:cNvGrpSpPr>
              <p:nvPr/>
            </p:nvGrpSpPr>
            <p:grpSpPr bwMode="auto">
              <a:xfrm flipV="1">
                <a:off x="3686" y="243"/>
                <a:ext cx="177" cy="66"/>
                <a:chOff x="2848" y="848"/>
                <a:chExt cx="140" cy="98"/>
              </a:xfrm>
            </p:grpSpPr>
            <p:sp>
              <p:nvSpPr>
                <p:cNvPr id="62872" name="Line 40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73" name="Line 40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74" name="Line 41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875" name="Group 411"/>
            <p:cNvGrpSpPr>
              <a:grpSpLocks/>
            </p:cNvGrpSpPr>
            <p:nvPr/>
          </p:nvGrpSpPr>
          <p:grpSpPr bwMode="auto">
            <a:xfrm>
              <a:off x="4869" y="2072"/>
              <a:ext cx="316" cy="147"/>
              <a:chOff x="3600" y="219"/>
              <a:chExt cx="360" cy="175"/>
            </a:xfrm>
          </p:grpSpPr>
          <p:sp>
            <p:nvSpPr>
              <p:cNvPr id="62876" name="Oval 4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77" name="Line 41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78" name="Line 41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79" name="Rectangle 41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880" name="Oval 4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81" name="Group 417"/>
              <p:cNvGrpSpPr>
                <a:grpSpLocks/>
              </p:cNvGrpSpPr>
              <p:nvPr/>
            </p:nvGrpSpPr>
            <p:grpSpPr bwMode="auto">
              <a:xfrm>
                <a:off x="3686" y="244"/>
                <a:ext cx="177" cy="66"/>
                <a:chOff x="2848" y="848"/>
                <a:chExt cx="140" cy="98"/>
              </a:xfrm>
            </p:grpSpPr>
            <p:sp>
              <p:nvSpPr>
                <p:cNvPr id="62882" name="Line 4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83" name="Line 4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84" name="Line 42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885" name="Group 421"/>
              <p:cNvGrpSpPr>
                <a:grpSpLocks/>
              </p:cNvGrpSpPr>
              <p:nvPr/>
            </p:nvGrpSpPr>
            <p:grpSpPr bwMode="auto">
              <a:xfrm flipV="1">
                <a:off x="3686" y="243"/>
                <a:ext cx="177" cy="66"/>
                <a:chOff x="2848" y="848"/>
                <a:chExt cx="140" cy="98"/>
              </a:xfrm>
            </p:grpSpPr>
            <p:sp>
              <p:nvSpPr>
                <p:cNvPr id="62886" name="Line 42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87" name="Line 4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88" name="Line 42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889" name="Group 425"/>
            <p:cNvGrpSpPr>
              <a:grpSpLocks/>
            </p:cNvGrpSpPr>
            <p:nvPr/>
          </p:nvGrpSpPr>
          <p:grpSpPr bwMode="auto">
            <a:xfrm>
              <a:off x="4659" y="2440"/>
              <a:ext cx="316" cy="148"/>
              <a:chOff x="3600" y="219"/>
              <a:chExt cx="360" cy="175"/>
            </a:xfrm>
          </p:grpSpPr>
          <p:sp>
            <p:nvSpPr>
              <p:cNvPr id="62890" name="Oval 4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91" name="Line 42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92" name="Line 42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93" name="Rectangle 42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894" name="Oval 4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895" name="Group 431"/>
              <p:cNvGrpSpPr>
                <a:grpSpLocks/>
              </p:cNvGrpSpPr>
              <p:nvPr/>
            </p:nvGrpSpPr>
            <p:grpSpPr bwMode="auto">
              <a:xfrm>
                <a:off x="3686" y="244"/>
                <a:ext cx="177" cy="66"/>
                <a:chOff x="2848" y="848"/>
                <a:chExt cx="140" cy="98"/>
              </a:xfrm>
            </p:grpSpPr>
            <p:sp>
              <p:nvSpPr>
                <p:cNvPr id="62896" name="Line 43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97" name="Line 43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898" name="Line 43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899" name="Group 435"/>
              <p:cNvGrpSpPr>
                <a:grpSpLocks/>
              </p:cNvGrpSpPr>
              <p:nvPr/>
            </p:nvGrpSpPr>
            <p:grpSpPr bwMode="auto">
              <a:xfrm flipV="1">
                <a:off x="3686" y="243"/>
                <a:ext cx="177" cy="66"/>
                <a:chOff x="2848" y="848"/>
                <a:chExt cx="140" cy="98"/>
              </a:xfrm>
            </p:grpSpPr>
            <p:sp>
              <p:nvSpPr>
                <p:cNvPr id="62900" name="Line 43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01" name="Line 43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02" name="Line 43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903" name="Group 439"/>
            <p:cNvGrpSpPr>
              <a:grpSpLocks/>
            </p:cNvGrpSpPr>
            <p:nvPr/>
          </p:nvGrpSpPr>
          <p:grpSpPr bwMode="auto">
            <a:xfrm>
              <a:off x="4275" y="2748"/>
              <a:ext cx="315" cy="147"/>
              <a:chOff x="3600" y="219"/>
              <a:chExt cx="360" cy="175"/>
            </a:xfrm>
          </p:grpSpPr>
          <p:sp>
            <p:nvSpPr>
              <p:cNvPr id="62904" name="Oval 4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05" name="Line 44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06" name="Line 44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07" name="Rectangle 44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908" name="Oval 4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909" name="Group 445"/>
              <p:cNvGrpSpPr>
                <a:grpSpLocks/>
              </p:cNvGrpSpPr>
              <p:nvPr/>
            </p:nvGrpSpPr>
            <p:grpSpPr bwMode="auto">
              <a:xfrm>
                <a:off x="3686" y="244"/>
                <a:ext cx="177" cy="66"/>
                <a:chOff x="2848" y="848"/>
                <a:chExt cx="140" cy="98"/>
              </a:xfrm>
            </p:grpSpPr>
            <p:sp>
              <p:nvSpPr>
                <p:cNvPr id="62910" name="Line 44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11" name="Line 44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12" name="Line 44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913" name="Group 449"/>
              <p:cNvGrpSpPr>
                <a:grpSpLocks/>
              </p:cNvGrpSpPr>
              <p:nvPr/>
            </p:nvGrpSpPr>
            <p:grpSpPr bwMode="auto">
              <a:xfrm flipV="1">
                <a:off x="3686" y="243"/>
                <a:ext cx="177" cy="66"/>
                <a:chOff x="2848" y="848"/>
                <a:chExt cx="140" cy="98"/>
              </a:xfrm>
            </p:grpSpPr>
            <p:sp>
              <p:nvSpPr>
                <p:cNvPr id="62914" name="Line 45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15" name="Line 45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16" name="Line 45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917" name="Group 453"/>
            <p:cNvGrpSpPr>
              <a:grpSpLocks/>
            </p:cNvGrpSpPr>
            <p:nvPr/>
          </p:nvGrpSpPr>
          <p:grpSpPr bwMode="auto">
            <a:xfrm>
              <a:off x="3769" y="2511"/>
              <a:ext cx="316" cy="147"/>
              <a:chOff x="3600" y="219"/>
              <a:chExt cx="360" cy="175"/>
            </a:xfrm>
          </p:grpSpPr>
          <p:sp>
            <p:nvSpPr>
              <p:cNvPr id="62918" name="Oval 4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19" name="Line 45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20" name="Line 45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21" name="Rectangle 457"/>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Times New Roman" panose="02020603050405020304" pitchFamily="18" charset="0"/>
                </a:endParaRPr>
              </a:p>
            </p:txBody>
          </p:sp>
          <p:sp>
            <p:nvSpPr>
              <p:cNvPr id="62922" name="Oval 4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923" name="Group 459"/>
              <p:cNvGrpSpPr>
                <a:grpSpLocks/>
              </p:cNvGrpSpPr>
              <p:nvPr/>
            </p:nvGrpSpPr>
            <p:grpSpPr bwMode="auto">
              <a:xfrm>
                <a:off x="3686" y="244"/>
                <a:ext cx="177" cy="66"/>
                <a:chOff x="2848" y="848"/>
                <a:chExt cx="140" cy="98"/>
              </a:xfrm>
            </p:grpSpPr>
            <p:sp>
              <p:nvSpPr>
                <p:cNvPr id="62924" name="Line 46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25" name="Line 46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26" name="Line 46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927" name="Group 463"/>
              <p:cNvGrpSpPr>
                <a:grpSpLocks/>
              </p:cNvGrpSpPr>
              <p:nvPr/>
            </p:nvGrpSpPr>
            <p:grpSpPr bwMode="auto">
              <a:xfrm flipV="1">
                <a:off x="3686" y="243"/>
                <a:ext cx="177" cy="66"/>
                <a:chOff x="2848" y="848"/>
                <a:chExt cx="140" cy="98"/>
              </a:xfrm>
            </p:grpSpPr>
            <p:sp>
              <p:nvSpPr>
                <p:cNvPr id="62928" name="Line 46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29" name="Line 46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30" name="Line 46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2931" name="Line 467"/>
            <p:cNvSpPr>
              <a:spLocks noChangeShapeType="1"/>
            </p:cNvSpPr>
            <p:nvPr/>
          </p:nvSpPr>
          <p:spPr bwMode="auto">
            <a:xfrm flipV="1">
              <a:off x="3930" y="2645"/>
              <a:ext cx="1" cy="1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932" name="Group 468"/>
          <p:cNvGrpSpPr>
            <a:grpSpLocks/>
          </p:cNvGrpSpPr>
          <p:nvPr/>
        </p:nvGrpSpPr>
        <p:grpSpPr bwMode="auto">
          <a:xfrm>
            <a:off x="5184775" y="2276475"/>
            <a:ext cx="3738563" cy="3725863"/>
            <a:chOff x="2986" y="945"/>
            <a:chExt cx="2355" cy="2347"/>
          </a:xfrm>
        </p:grpSpPr>
        <p:grpSp>
          <p:nvGrpSpPr>
            <p:cNvPr id="62933" name="Group 469"/>
            <p:cNvGrpSpPr>
              <a:grpSpLocks/>
            </p:cNvGrpSpPr>
            <p:nvPr/>
          </p:nvGrpSpPr>
          <p:grpSpPr bwMode="auto">
            <a:xfrm>
              <a:off x="2986" y="945"/>
              <a:ext cx="513" cy="541"/>
              <a:chOff x="2938" y="2925"/>
              <a:chExt cx="513" cy="541"/>
            </a:xfrm>
          </p:grpSpPr>
          <p:sp>
            <p:nvSpPr>
              <p:cNvPr id="62934" name="Rectangle 470"/>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35" name="Rectangle 471"/>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36" name="Rectangle 472"/>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37" name="Text Box 473"/>
              <p:cNvSpPr txBox="1">
                <a:spLocks noChangeArrowheads="1"/>
              </p:cNvSpPr>
              <p:nvPr/>
            </p:nvSpPr>
            <p:spPr bwMode="auto">
              <a:xfrm>
                <a:off x="2938" y="2928"/>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000">
                    <a:solidFill>
                      <a:schemeClr val="bg1"/>
                    </a:solidFill>
                    <a:latin typeface="Comic Sans MS" panose="030F0702030302020204" pitchFamily="66" charset="0"/>
                  </a:rPr>
                  <a:t>application</a:t>
                </a:r>
                <a:endParaRPr lang="en-US" altLang="zh-CN" sz="1000">
                  <a:latin typeface="Comic Sans MS" panose="030F0702030302020204" pitchFamily="66" charset="0"/>
                </a:endParaRPr>
              </a:p>
              <a:p>
                <a:pPr algn="ctr" eaLnBrk="0" hangingPunct="0"/>
                <a:r>
                  <a:rPr lang="en-US" altLang="zh-CN" sz="1000">
                    <a:latin typeface="Comic Sans MS" panose="030F0702030302020204" pitchFamily="66" charset="0"/>
                  </a:rPr>
                  <a:t>transport</a:t>
                </a:r>
              </a:p>
              <a:p>
                <a:pPr algn="ctr" eaLnBrk="0" hangingPunct="0"/>
                <a:r>
                  <a:rPr lang="en-US" altLang="zh-CN" sz="1000">
                    <a:latin typeface="Comic Sans MS" panose="030F0702030302020204" pitchFamily="66" charset="0"/>
                  </a:rPr>
                  <a:t>network</a:t>
                </a:r>
              </a:p>
              <a:p>
                <a:pPr algn="ctr" eaLnBrk="0" hangingPunct="0"/>
                <a:r>
                  <a:rPr lang="en-US" altLang="zh-CN" sz="1000">
                    <a:latin typeface="Comic Sans MS" panose="030F0702030302020204" pitchFamily="66" charset="0"/>
                  </a:rPr>
                  <a:t>data link</a:t>
                </a:r>
              </a:p>
              <a:p>
                <a:pPr algn="ctr" eaLnBrk="0" hangingPunct="0"/>
                <a:r>
                  <a:rPr lang="en-US" altLang="zh-CN" sz="1000">
                    <a:latin typeface="Comic Sans MS" panose="030F0702030302020204" pitchFamily="66" charset="0"/>
                  </a:rPr>
                  <a:t>physical</a:t>
                </a:r>
                <a:endParaRPr lang="en-US" altLang="zh-CN">
                  <a:latin typeface="Times New Roman" panose="02020603050405020304" pitchFamily="18" charset="0"/>
                </a:endParaRPr>
              </a:p>
            </p:txBody>
          </p:sp>
          <p:sp>
            <p:nvSpPr>
              <p:cNvPr id="62938" name="Line 474"/>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39" name="Line 475"/>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40" name="Line 476"/>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941" name="Group 477"/>
            <p:cNvGrpSpPr>
              <a:grpSpLocks/>
            </p:cNvGrpSpPr>
            <p:nvPr/>
          </p:nvGrpSpPr>
          <p:grpSpPr bwMode="auto">
            <a:xfrm>
              <a:off x="4828" y="2751"/>
              <a:ext cx="513" cy="541"/>
              <a:chOff x="2938" y="2925"/>
              <a:chExt cx="513" cy="541"/>
            </a:xfrm>
          </p:grpSpPr>
          <p:sp>
            <p:nvSpPr>
              <p:cNvPr id="62942" name="Rectangle 478"/>
              <p:cNvSpPr>
                <a:spLocks noChangeArrowheads="1"/>
              </p:cNvSpPr>
              <p:nvPr/>
            </p:nvSpPr>
            <p:spPr bwMode="auto">
              <a:xfrm>
                <a:off x="3000" y="2925"/>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43" name="Rectangle 479"/>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44" name="Rectangle 480"/>
              <p:cNvSpPr>
                <a:spLocks noChangeArrowheads="1"/>
              </p:cNvSpPr>
              <p:nvPr/>
            </p:nvSpPr>
            <p:spPr bwMode="auto">
              <a:xfrm>
                <a:off x="2982" y="2943"/>
                <a:ext cx="426" cy="12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45" name="Text Box 481"/>
              <p:cNvSpPr txBox="1">
                <a:spLocks noChangeArrowheads="1"/>
              </p:cNvSpPr>
              <p:nvPr/>
            </p:nvSpPr>
            <p:spPr bwMode="auto">
              <a:xfrm>
                <a:off x="2938" y="2928"/>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000">
                    <a:solidFill>
                      <a:schemeClr val="bg1"/>
                    </a:solidFill>
                    <a:latin typeface="Comic Sans MS" panose="030F0702030302020204" pitchFamily="66" charset="0"/>
                  </a:rPr>
                  <a:t>application</a:t>
                </a:r>
                <a:endParaRPr lang="en-US" altLang="zh-CN" sz="1000">
                  <a:latin typeface="Comic Sans MS" panose="030F0702030302020204" pitchFamily="66" charset="0"/>
                </a:endParaRPr>
              </a:p>
              <a:p>
                <a:pPr algn="ctr" eaLnBrk="0" hangingPunct="0"/>
                <a:r>
                  <a:rPr lang="en-US" altLang="zh-CN" sz="1000">
                    <a:latin typeface="Comic Sans MS" panose="030F0702030302020204" pitchFamily="66" charset="0"/>
                  </a:rPr>
                  <a:t>transport</a:t>
                </a:r>
              </a:p>
              <a:p>
                <a:pPr algn="ctr" eaLnBrk="0" hangingPunct="0"/>
                <a:r>
                  <a:rPr lang="en-US" altLang="zh-CN" sz="1000">
                    <a:latin typeface="Comic Sans MS" panose="030F0702030302020204" pitchFamily="66" charset="0"/>
                  </a:rPr>
                  <a:t>network</a:t>
                </a:r>
              </a:p>
              <a:p>
                <a:pPr algn="ctr" eaLnBrk="0" hangingPunct="0"/>
                <a:r>
                  <a:rPr lang="en-US" altLang="zh-CN" sz="1000">
                    <a:latin typeface="Comic Sans MS" panose="030F0702030302020204" pitchFamily="66" charset="0"/>
                  </a:rPr>
                  <a:t>data link</a:t>
                </a:r>
              </a:p>
              <a:p>
                <a:pPr algn="ctr" eaLnBrk="0" hangingPunct="0"/>
                <a:r>
                  <a:rPr lang="en-US" altLang="zh-CN" sz="1000">
                    <a:latin typeface="Comic Sans MS" panose="030F0702030302020204" pitchFamily="66" charset="0"/>
                  </a:rPr>
                  <a:t>physical</a:t>
                </a:r>
                <a:endParaRPr lang="en-US" altLang="zh-CN">
                  <a:latin typeface="Times New Roman" panose="02020603050405020304" pitchFamily="18" charset="0"/>
                </a:endParaRPr>
              </a:p>
            </p:txBody>
          </p:sp>
          <p:sp>
            <p:nvSpPr>
              <p:cNvPr id="62946" name="Line 482"/>
              <p:cNvSpPr>
                <a:spLocks noChangeShapeType="1"/>
              </p:cNvSpPr>
              <p:nvPr/>
            </p:nvSpPr>
            <p:spPr bwMode="auto">
              <a:xfrm>
                <a:off x="2979" y="3156"/>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47" name="Line 483"/>
              <p:cNvSpPr>
                <a:spLocks noChangeShapeType="1"/>
              </p:cNvSpPr>
              <p:nvPr/>
            </p:nvSpPr>
            <p:spPr bwMode="auto">
              <a:xfrm>
                <a:off x="2985" y="3243"/>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48" name="Line 484"/>
              <p:cNvSpPr>
                <a:spLocks noChangeShapeType="1"/>
              </p:cNvSpPr>
              <p:nvPr/>
            </p:nvSpPr>
            <p:spPr bwMode="auto">
              <a:xfrm>
                <a:off x="2985" y="3330"/>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949" name="Group 485"/>
          <p:cNvGrpSpPr>
            <a:grpSpLocks/>
          </p:cNvGrpSpPr>
          <p:nvPr/>
        </p:nvGrpSpPr>
        <p:grpSpPr bwMode="auto">
          <a:xfrm>
            <a:off x="5903913" y="2492375"/>
            <a:ext cx="2238375" cy="2743200"/>
            <a:chOff x="3450" y="1086"/>
            <a:chExt cx="1410" cy="1728"/>
          </a:xfrm>
        </p:grpSpPr>
        <p:sp>
          <p:nvSpPr>
            <p:cNvPr id="62950" name="Line 486"/>
            <p:cNvSpPr>
              <a:spLocks noChangeShapeType="1"/>
            </p:cNvSpPr>
            <p:nvPr/>
          </p:nvSpPr>
          <p:spPr bwMode="auto">
            <a:xfrm>
              <a:off x="3462" y="1086"/>
              <a:ext cx="1398" cy="17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951" name="Group 487"/>
            <p:cNvGrpSpPr>
              <a:grpSpLocks/>
            </p:cNvGrpSpPr>
            <p:nvPr/>
          </p:nvGrpSpPr>
          <p:grpSpPr bwMode="auto">
            <a:xfrm>
              <a:off x="3450" y="1481"/>
              <a:ext cx="688" cy="250"/>
              <a:chOff x="4032" y="2303"/>
              <a:chExt cx="688" cy="250"/>
            </a:xfrm>
          </p:grpSpPr>
          <p:sp>
            <p:nvSpPr>
              <p:cNvPr id="62952" name="Rectangle 488"/>
              <p:cNvSpPr>
                <a:spLocks noChangeArrowheads="1"/>
              </p:cNvSpPr>
              <p:nvPr/>
            </p:nvSpPr>
            <p:spPr bwMode="auto">
              <a:xfrm>
                <a:off x="4086" y="2358"/>
                <a:ext cx="59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53" name="Text Box 489"/>
              <p:cNvSpPr txBox="1">
                <a:spLocks noChangeArrowheads="1"/>
              </p:cNvSpPr>
              <p:nvPr/>
            </p:nvSpPr>
            <p:spPr bwMode="auto">
              <a:xfrm>
                <a:off x="4032" y="2303"/>
                <a:ext cx="6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a:solidFill>
                      <a:srgbClr val="FF0000"/>
                    </a:solidFill>
                    <a:latin typeface="Comic Sans MS" panose="030F0702030302020204" pitchFamily="66" charset="0"/>
                  </a:rPr>
                  <a:t>request</a:t>
                </a:r>
                <a:endParaRPr lang="en-US" altLang="zh-CN">
                  <a:latin typeface="Times New Roman" panose="02020603050405020304" pitchFamily="18" charset="0"/>
                </a:endParaRPr>
              </a:p>
            </p:txBody>
          </p:sp>
        </p:grpSp>
      </p:grpSp>
      <p:grpSp>
        <p:nvGrpSpPr>
          <p:cNvPr id="62954" name="Group 490"/>
          <p:cNvGrpSpPr>
            <a:grpSpLocks/>
          </p:cNvGrpSpPr>
          <p:nvPr/>
        </p:nvGrpSpPr>
        <p:grpSpPr bwMode="auto">
          <a:xfrm>
            <a:off x="5976938" y="2205038"/>
            <a:ext cx="2914650" cy="2743200"/>
            <a:chOff x="3510" y="1014"/>
            <a:chExt cx="1836" cy="1728"/>
          </a:xfrm>
        </p:grpSpPr>
        <p:sp>
          <p:nvSpPr>
            <p:cNvPr id="62955" name="Line 491"/>
            <p:cNvSpPr>
              <a:spLocks noChangeShapeType="1"/>
            </p:cNvSpPr>
            <p:nvPr/>
          </p:nvSpPr>
          <p:spPr bwMode="auto">
            <a:xfrm>
              <a:off x="3510" y="1014"/>
              <a:ext cx="1440" cy="1728"/>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2956" name="Group 492"/>
            <p:cNvGrpSpPr>
              <a:grpSpLocks/>
            </p:cNvGrpSpPr>
            <p:nvPr/>
          </p:nvGrpSpPr>
          <p:grpSpPr bwMode="auto">
            <a:xfrm>
              <a:off x="4752" y="2387"/>
              <a:ext cx="594" cy="250"/>
              <a:chOff x="4086" y="2303"/>
              <a:chExt cx="594" cy="250"/>
            </a:xfrm>
          </p:grpSpPr>
          <p:sp>
            <p:nvSpPr>
              <p:cNvPr id="62957" name="Rectangle 493"/>
              <p:cNvSpPr>
                <a:spLocks noChangeArrowheads="1"/>
              </p:cNvSpPr>
              <p:nvPr/>
            </p:nvSpPr>
            <p:spPr bwMode="auto">
              <a:xfrm>
                <a:off x="4086" y="2358"/>
                <a:ext cx="59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958" name="Text Box 494"/>
              <p:cNvSpPr txBox="1">
                <a:spLocks noChangeArrowheads="1"/>
              </p:cNvSpPr>
              <p:nvPr/>
            </p:nvSpPr>
            <p:spPr bwMode="auto">
              <a:xfrm>
                <a:off x="4129" y="2303"/>
                <a:ext cx="49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a:solidFill>
                      <a:srgbClr val="FF0000"/>
                    </a:solidFill>
                    <a:latin typeface="Comic Sans MS" panose="030F0702030302020204" pitchFamily="66" charset="0"/>
                  </a:rPr>
                  <a:t>reply</a:t>
                </a:r>
                <a:endParaRPr lang="en-US" altLang="zh-CN">
                  <a:latin typeface="Times New Roman" panose="02020603050405020304" pitchFamily="18" charset="0"/>
                </a:endParaRPr>
              </a:p>
            </p:txBody>
          </p:sp>
        </p:grpSp>
      </p:grpSp>
    </p:spTree>
    <p:extLst>
      <p:ext uri="{BB962C8B-B14F-4D97-AF65-F5344CB8AC3E}">
        <p14:creationId xmlns:p14="http://schemas.microsoft.com/office/powerpoint/2010/main" val="2643905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932"/>
                                        </p:tgtEl>
                                        <p:attrNameLst>
                                          <p:attrName>style.visibility</p:attrName>
                                        </p:attrNameLst>
                                      </p:cBhvr>
                                      <p:to>
                                        <p:strVal val="visible"/>
                                      </p:to>
                                    </p:set>
                                    <p:animEffect transition="in" filter="dissolve">
                                      <p:cBhvr>
                                        <p:cTn id="7" dur="500"/>
                                        <p:tgtEl>
                                          <p:spTgt spid="62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2949"/>
                                        </p:tgtEl>
                                        <p:attrNameLst>
                                          <p:attrName>style.visibility</p:attrName>
                                        </p:attrNameLst>
                                      </p:cBhvr>
                                      <p:to>
                                        <p:strVal val="visible"/>
                                      </p:to>
                                    </p:set>
                                    <p:animEffect transition="in" filter="strips(downLeft)">
                                      <p:cBhvr>
                                        <p:cTn id="12" dur="500"/>
                                        <p:tgtEl>
                                          <p:spTgt spid="629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62954"/>
                                        </p:tgtEl>
                                        <p:attrNameLst>
                                          <p:attrName>style.visibility</p:attrName>
                                        </p:attrNameLst>
                                      </p:cBhvr>
                                      <p:to>
                                        <p:strVal val="visible"/>
                                      </p:to>
                                    </p:set>
                                    <p:animEffect transition="in" filter="strips(upRight)">
                                      <p:cBhvr>
                                        <p:cTn id="17" dur="500"/>
                                        <p:tgtEl>
                                          <p:spTgt spid="6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zh-CN" b="1"/>
              <a:t>HTTP</a:t>
            </a:r>
            <a:r>
              <a:rPr lang="zh-CN" altLang="en-US" b="1"/>
              <a:t>的</a:t>
            </a:r>
            <a:r>
              <a:rPr lang="en-US" altLang="zh-CN" b="1"/>
              <a:t>URL</a:t>
            </a:r>
          </a:p>
        </p:txBody>
      </p:sp>
      <p:sp>
        <p:nvSpPr>
          <p:cNvPr id="154628" name="Rectangle 4"/>
          <p:cNvSpPr>
            <a:spLocks noChangeArrowheads="1"/>
          </p:cNvSpPr>
          <p:nvPr/>
        </p:nvSpPr>
        <p:spPr bwMode="auto">
          <a:xfrm>
            <a:off x="1403350" y="2551113"/>
            <a:ext cx="6553200" cy="792162"/>
          </a:xfrm>
          <a:prstGeom prst="rect">
            <a:avLst/>
          </a:prstGeom>
          <a:solidFill>
            <a:srgbClr val="CCE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4629" name="Rectangle 5"/>
          <p:cNvSpPr>
            <a:spLocks noChangeArrowheads="1"/>
          </p:cNvSpPr>
          <p:nvPr/>
        </p:nvSpPr>
        <p:spPr bwMode="auto">
          <a:xfrm>
            <a:off x="1042988" y="1974850"/>
            <a:ext cx="7772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Tx/>
              <a:buChar char="•"/>
            </a:pPr>
            <a:r>
              <a:rPr kumimoji="1" lang="en-US" altLang="zh-CN" sz="2800" b="1">
                <a:ea typeface="黑体" panose="02010609060101010101" pitchFamily="49" charset="-122"/>
              </a:rPr>
              <a:t>HTTP </a:t>
            </a:r>
            <a:r>
              <a:rPr kumimoji="1" lang="zh-CN" altLang="en-US" sz="2800" b="1">
                <a:ea typeface="黑体" panose="02010609060101010101" pitchFamily="49" charset="-122"/>
              </a:rPr>
              <a:t>的 </a:t>
            </a:r>
            <a:r>
              <a:rPr kumimoji="1" lang="en-US" altLang="zh-CN" sz="2800" b="1">
                <a:ea typeface="黑体" panose="02010609060101010101" pitchFamily="49" charset="-122"/>
              </a:rPr>
              <a:t>URL </a:t>
            </a:r>
            <a:r>
              <a:rPr kumimoji="1" lang="zh-CN" altLang="en-US" sz="2800" b="1">
                <a:ea typeface="黑体" panose="02010609060101010101" pitchFamily="49" charset="-122"/>
              </a:rPr>
              <a:t>的一般形式</a:t>
            </a:r>
          </a:p>
          <a:p>
            <a:pPr>
              <a:spcBef>
                <a:spcPct val="50000"/>
              </a:spcBef>
            </a:pPr>
            <a:r>
              <a:rPr kumimoji="1" lang="zh-CN" altLang="en-US" sz="3200" b="1">
                <a:ea typeface="黑体" panose="02010609060101010101" pitchFamily="49" charset="-122"/>
              </a:rPr>
              <a:t>       </a:t>
            </a:r>
            <a:r>
              <a:rPr kumimoji="1" lang="en-US" altLang="zh-CN" sz="2800" b="1">
                <a:ea typeface="黑体" panose="02010609060101010101" pitchFamily="49" charset="-122"/>
              </a:rPr>
              <a:t>http://abc.com:8080/tech/index.htm</a:t>
            </a:r>
          </a:p>
        </p:txBody>
      </p:sp>
      <p:grpSp>
        <p:nvGrpSpPr>
          <p:cNvPr id="154630" name="Group 6"/>
          <p:cNvGrpSpPr>
            <a:grpSpLocks/>
          </p:cNvGrpSpPr>
          <p:nvPr/>
        </p:nvGrpSpPr>
        <p:grpSpPr bwMode="auto">
          <a:xfrm>
            <a:off x="539750" y="2641600"/>
            <a:ext cx="3810000" cy="1522413"/>
            <a:chOff x="340" y="1664"/>
            <a:chExt cx="2400" cy="959"/>
          </a:xfrm>
        </p:grpSpPr>
        <p:grpSp>
          <p:nvGrpSpPr>
            <p:cNvPr id="154631" name="Group 7"/>
            <p:cNvGrpSpPr>
              <a:grpSpLocks/>
            </p:cNvGrpSpPr>
            <p:nvPr/>
          </p:nvGrpSpPr>
          <p:grpSpPr bwMode="auto">
            <a:xfrm>
              <a:off x="1156" y="1664"/>
              <a:ext cx="524" cy="681"/>
              <a:chOff x="1156" y="1570"/>
              <a:chExt cx="335" cy="681"/>
            </a:xfrm>
          </p:grpSpPr>
          <p:sp>
            <p:nvSpPr>
              <p:cNvPr id="154632" name="Rectangle 8"/>
              <p:cNvSpPr>
                <a:spLocks noChangeArrowheads="1"/>
              </p:cNvSpPr>
              <p:nvPr/>
            </p:nvSpPr>
            <p:spPr bwMode="auto">
              <a:xfrm>
                <a:off x="1156" y="1570"/>
                <a:ext cx="335" cy="36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4633" name="Line 9"/>
              <p:cNvSpPr>
                <a:spLocks noChangeShapeType="1"/>
              </p:cNvSpPr>
              <p:nvPr/>
            </p:nvSpPr>
            <p:spPr bwMode="auto">
              <a:xfrm flipV="1">
                <a:off x="1338" y="1933"/>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4634" name="Text Box 10"/>
            <p:cNvSpPr txBox="1">
              <a:spLocks noChangeArrowheads="1"/>
            </p:cNvSpPr>
            <p:nvPr/>
          </p:nvSpPr>
          <p:spPr bwMode="auto">
            <a:xfrm>
              <a:off x="340" y="2296"/>
              <a:ext cx="2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latin typeface="Arial" panose="020B0604020202020204" pitchFamily="34" charset="0"/>
                  <a:ea typeface="黑体" panose="02010609060101010101" pitchFamily="49" charset="-122"/>
                </a:rPr>
                <a:t>这表示使用 </a:t>
              </a:r>
              <a:r>
                <a:rPr lang="en-US" altLang="zh-CN" sz="2800" b="1">
                  <a:latin typeface="Arial" panose="020B0604020202020204" pitchFamily="34" charset="0"/>
                  <a:ea typeface="黑体" panose="02010609060101010101" pitchFamily="49" charset="-122"/>
                </a:rPr>
                <a:t>HTTP </a:t>
              </a:r>
              <a:r>
                <a:rPr lang="zh-CN" altLang="en-US" sz="2800" b="1">
                  <a:latin typeface="Arial" panose="020B0604020202020204" pitchFamily="34" charset="0"/>
                  <a:ea typeface="黑体" panose="02010609060101010101" pitchFamily="49" charset="-122"/>
                </a:rPr>
                <a:t>协议</a:t>
              </a:r>
            </a:p>
          </p:txBody>
        </p:sp>
      </p:grpSp>
    </p:spTree>
    <p:extLst>
      <p:ext uri="{BB962C8B-B14F-4D97-AF65-F5344CB8AC3E}">
        <p14:creationId xmlns:p14="http://schemas.microsoft.com/office/powerpoint/2010/main" val="1571006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blinds(horizontal)">
                                      <p:cBhvr>
                                        <p:cTn id="7" dur="5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zh-CN" b="1"/>
              <a:t>HTTP</a:t>
            </a:r>
            <a:r>
              <a:rPr lang="zh-CN" altLang="en-US" b="1"/>
              <a:t>的</a:t>
            </a:r>
            <a:r>
              <a:rPr lang="en-US" altLang="zh-CN" b="1"/>
              <a:t>URL</a:t>
            </a:r>
          </a:p>
        </p:txBody>
      </p:sp>
      <p:sp>
        <p:nvSpPr>
          <p:cNvPr id="155651" name="Rectangle 3"/>
          <p:cNvSpPr>
            <a:spLocks noChangeArrowheads="1"/>
          </p:cNvSpPr>
          <p:nvPr/>
        </p:nvSpPr>
        <p:spPr bwMode="auto">
          <a:xfrm>
            <a:off x="1403350" y="2551113"/>
            <a:ext cx="6553200" cy="792162"/>
          </a:xfrm>
          <a:prstGeom prst="rect">
            <a:avLst/>
          </a:prstGeom>
          <a:solidFill>
            <a:srgbClr val="CCE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52" name="Rectangle 4"/>
          <p:cNvSpPr>
            <a:spLocks noChangeArrowheads="1"/>
          </p:cNvSpPr>
          <p:nvPr/>
        </p:nvSpPr>
        <p:spPr bwMode="auto">
          <a:xfrm>
            <a:off x="1042988" y="1974850"/>
            <a:ext cx="7772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Tx/>
              <a:buChar char="•"/>
            </a:pPr>
            <a:r>
              <a:rPr kumimoji="1" lang="en-US" altLang="zh-CN" sz="2800" b="1">
                <a:ea typeface="黑体" panose="02010609060101010101" pitchFamily="49" charset="-122"/>
              </a:rPr>
              <a:t>HTTP </a:t>
            </a:r>
            <a:r>
              <a:rPr kumimoji="1" lang="zh-CN" altLang="en-US" sz="2800" b="1">
                <a:ea typeface="黑体" panose="02010609060101010101" pitchFamily="49" charset="-122"/>
              </a:rPr>
              <a:t>的 </a:t>
            </a:r>
            <a:r>
              <a:rPr kumimoji="1" lang="en-US" altLang="zh-CN" sz="2800" b="1">
                <a:ea typeface="黑体" panose="02010609060101010101" pitchFamily="49" charset="-122"/>
              </a:rPr>
              <a:t>URL </a:t>
            </a:r>
            <a:r>
              <a:rPr kumimoji="1" lang="zh-CN" altLang="en-US" sz="2800" b="1">
                <a:ea typeface="黑体" panose="02010609060101010101" pitchFamily="49" charset="-122"/>
              </a:rPr>
              <a:t>的一般形式</a:t>
            </a:r>
          </a:p>
          <a:p>
            <a:pPr>
              <a:spcBef>
                <a:spcPct val="50000"/>
              </a:spcBef>
            </a:pPr>
            <a:r>
              <a:rPr kumimoji="1" lang="zh-CN" altLang="en-US" sz="3200" b="1">
                <a:ea typeface="黑体" panose="02010609060101010101" pitchFamily="49" charset="-122"/>
              </a:rPr>
              <a:t>       </a:t>
            </a:r>
            <a:r>
              <a:rPr kumimoji="1" lang="en-US" altLang="zh-CN" sz="2800" b="1">
                <a:ea typeface="黑体" panose="02010609060101010101" pitchFamily="49" charset="-122"/>
              </a:rPr>
              <a:t>http://abc.com:8080/tech/index.htm</a:t>
            </a:r>
          </a:p>
        </p:txBody>
      </p:sp>
      <p:grpSp>
        <p:nvGrpSpPr>
          <p:cNvPr id="155653" name="Group 5"/>
          <p:cNvGrpSpPr>
            <a:grpSpLocks/>
          </p:cNvGrpSpPr>
          <p:nvPr/>
        </p:nvGrpSpPr>
        <p:grpSpPr bwMode="auto">
          <a:xfrm>
            <a:off x="527050" y="2641600"/>
            <a:ext cx="4827588" cy="1501775"/>
            <a:chOff x="332" y="1664"/>
            <a:chExt cx="3041" cy="946"/>
          </a:xfrm>
        </p:grpSpPr>
        <p:grpSp>
          <p:nvGrpSpPr>
            <p:cNvPr id="155654" name="Group 6"/>
            <p:cNvGrpSpPr>
              <a:grpSpLocks/>
            </p:cNvGrpSpPr>
            <p:nvPr/>
          </p:nvGrpSpPr>
          <p:grpSpPr bwMode="auto">
            <a:xfrm>
              <a:off x="1644" y="1664"/>
              <a:ext cx="235" cy="681"/>
              <a:chOff x="1156" y="1570"/>
              <a:chExt cx="335" cy="681"/>
            </a:xfrm>
          </p:grpSpPr>
          <p:sp>
            <p:nvSpPr>
              <p:cNvPr id="155655" name="Rectangle 7"/>
              <p:cNvSpPr>
                <a:spLocks noChangeArrowheads="1"/>
              </p:cNvSpPr>
              <p:nvPr/>
            </p:nvSpPr>
            <p:spPr bwMode="auto">
              <a:xfrm>
                <a:off x="1156" y="1570"/>
                <a:ext cx="335" cy="36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56" name="Line 8"/>
              <p:cNvSpPr>
                <a:spLocks noChangeShapeType="1"/>
              </p:cNvSpPr>
              <p:nvPr/>
            </p:nvSpPr>
            <p:spPr bwMode="auto">
              <a:xfrm flipV="1">
                <a:off x="1338" y="1933"/>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5657" name="Text Box 9"/>
            <p:cNvSpPr txBox="1">
              <a:spLocks noChangeArrowheads="1"/>
            </p:cNvSpPr>
            <p:nvPr/>
          </p:nvSpPr>
          <p:spPr bwMode="auto">
            <a:xfrm>
              <a:off x="332" y="2283"/>
              <a:ext cx="30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ea typeface="黑体" panose="02010609060101010101" pitchFamily="49" charset="-122"/>
                </a:rPr>
                <a:t>冒号和两个斜线是规定的格式</a:t>
              </a:r>
            </a:p>
          </p:txBody>
        </p:sp>
      </p:grpSp>
    </p:spTree>
    <p:extLst>
      <p:ext uri="{BB962C8B-B14F-4D97-AF65-F5344CB8AC3E}">
        <p14:creationId xmlns:p14="http://schemas.microsoft.com/office/powerpoint/2010/main" val="339690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blinds(horizontal)">
                                      <p:cBhvr>
                                        <p:cTn id="7"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zh-CN" b="1"/>
              <a:t>HTTP</a:t>
            </a:r>
            <a:r>
              <a:rPr lang="zh-CN" altLang="en-US" b="1"/>
              <a:t>的</a:t>
            </a:r>
            <a:r>
              <a:rPr lang="en-US" altLang="zh-CN" b="1"/>
              <a:t>URL</a:t>
            </a:r>
          </a:p>
        </p:txBody>
      </p:sp>
      <p:sp>
        <p:nvSpPr>
          <p:cNvPr id="156675" name="Rectangle 3"/>
          <p:cNvSpPr>
            <a:spLocks noChangeArrowheads="1"/>
          </p:cNvSpPr>
          <p:nvPr/>
        </p:nvSpPr>
        <p:spPr bwMode="auto">
          <a:xfrm>
            <a:off x="1403350" y="2551113"/>
            <a:ext cx="6553200" cy="792162"/>
          </a:xfrm>
          <a:prstGeom prst="rect">
            <a:avLst/>
          </a:prstGeom>
          <a:solidFill>
            <a:srgbClr val="CCE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676" name="Rectangle 4"/>
          <p:cNvSpPr>
            <a:spLocks noChangeArrowheads="1"/>
          </p:cNvSpPr>
          <p:nvPr/>
        </p:nvSpPr>
        <p:spPr bwMode="auto">
          <a:xfrm>
            <a:off x="1042988" y="1974850"/>
            <a:ext cx="7772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Tx/>
              <a:buChar char="•"/>
            </a:pPr>
            <a:r>
              <a:rPr kumimoji="1" lang="en-US" altLang="zh-CN" sz="2800" b="1">
                <a:ea typeface="黑体" panose="02010609060101010101" pitchFamily="49" charset="-122"/>
              </a:rPr>
              <a:t>HTTP </a:t>
            </a:r>
            <a:r>
              <a:rPr kumimoji="1" lang="zh-CN" altLang="en-US" sz="2800" b="1">
                <a:ea typeface="黑体" panose="02010609060101010101" pitchFamily="49" charset="-122"/>
              </a:rPr>
              <a:t>的 </a:t>
            </a:r>
            <a:r>
              <a:rPr kumimoji="1" lang="en-US" altLang="zh-CN" sz="2800" b="1">
                <a:ea typeface="黑体" panose="02010609060101010101" pitchFamily="49" charset="-122"/>
              </a:rPr>
              <a:t>URL </a:t>
            </a:r>
            <a:r>
              <a:rPr kumimoji="1" lang="zh-CN" altLang="en-US" sz="2800" b="1">
                <a:ea typeface="黑体" panose="02010609060101010101" pitchFamily="49" charset="-122"/>
              </a:rPr>
              <a:t>的一般形式</a:t>
            </a:r>
          </a:p>
          <a:p>
            <a:pPr>
              <a:spcBef>
                <a:spcPct val="50000"/>
              </a:spcBef>
            </a:pPr>
            <a:r>
              <a:rPr kumimoji="1" lang="zh-CN" altLang="en-US" sz="3200" b="1">
                <a:ea typeface="黑体" panose="02010609060101010101" pitchFamily="49" charset="-122"/>
              </a:rPr>
              <a:t>       </a:t>
            </a:r>
            <a:r>
              <a:rPr kumimoji="1" lang="en-US" altLang="zh-CN" sz="2800" b="1">
                <a:ea typeface="黑体" panose="02010609060101010101" pitchFamily="49" charset="-122"/>
              </a:rPr>
              <a:t>http://abc.com:8080/tech/index.htm</a:t>
            </a:r>
            <a:r>
              <a:rPr kumimoji="1" lang="en-US" altLang="zh-CN" sz="3200" b="1">
                <a:ea typeface="黑体" panose="02010609060101010101" pitchFamily="49" charset="-122"/>
              </a:rPr>
              <a:t> </a:t>
            </a:r>
          </a:p>
        </p:txBody>
      </p:sp>
      <p:grpSp>
        <p:nvGrpSpPr>
          <p:cNvPr id="156677" name="Group 5"/>
          <p:cNvGrpSpPr>
            <a:grpSpLocks/>
          </p:cNvGrpSpPr>
          <p:nvPr/>
        </p:nvGrpSpPr>
        <p:grpSpPr bwMode="auto">
          <a:xfrm>
            <a:off x="1717675" y="2641600"/>
            <a:ext cx="3071813" cy="1514475"/>
            <a:chOff x="1260" y="1664"/>
            <a:chExt cx="1437" cy="954"/>
          </a:xfrm>
        </p:grpSpPr>
        <p:grpSp>
          <p:nvGrpSpPr>
            <p:cNvPr id="156678" name="Group 6"/>
            <p:cNvGrpSpPr>
              <a:grpSpLocks/>
            </p:cNvGrpSpPr>
            <p:nvPr/>
          </p:nvGrpSpPr>
          <p:grpSpPr bwMode="auto">
            <a:xfrm>
              <a:off x="1799" y="1664"/>
              <a:ext cx="734" cy="681"/>
              <a:chOff x="1156" y="1570"/>
              <a:chExt cx="335" cy="681"/>
            </a:xfrm>
          </p:grpSpPr>
          <p:sp>
            <p:nvSpPr>
              <p:cNvPr id="156679" name="Rectangle 7"/>
              <p:cNvSpPr>
                <a:spLocks noChangeArrowheads="1"/>
              </p:cNvSpPr>
              <p:nvPr/>
            </p:nvSpPr>
            <p:spPr bwMode="auto">
              <a:xfrm>
                <a:off x="1156" y="1570"/>
                <a:ext cx="335" cy="36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680" name="Line 8"/>
              <p:cNvSpPr>
                <a:spLocks noChangeShapeType="1"/>
              </p:cNvSpPr>
              <p:nvPr/>
            </p:nvSpPr>
            <p:spPr bwMode="auto">
              <a:xfrm flipV="1">
                <a:off x="1338" y="1933"/>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6681" name="Text Box 9"/>
            <p:cNvSpPr txBox="1">
              <a:spLocks noChangeArrowheads="1"/>
            </p:cNvSpPr>
            <p:nvPr/>
          </p:nvSpPr>
          <p:spPr bwMode="auto">
            <a:xfrm>
              <a:off x="1260" y="2291"/>
              <a:ext cx="143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ea typeface="黑体" panose="02010609060101010101" pitchFamily="49" charset="-122"/>
                </a:rPr>
                <a:t>web</a:t>
              </a:r>
              <a:r>
                <a:rPr lang="zh-CN" altLang="en-US" sz="2800" b="1">
                  <a:ea typeface="黑体" panose="02010609060101010101" pitchFamily="49" charset="-122"/>
                </a:rPr>
                <a:t>服务器的域名</a:t>
              </a:r>
            </a:p>
          </p:txBody>
        </p:sp>
      </p:grpSp>
    </p:spTree>
    <p:extLst>
      <p:ext uri="{BB962C8B-B14F-4D97-AF65-F5344CB8AC3E}">
        <p14:creationId xmlns:p14="http://schemas.microsoft.com/office/powerpoint/2010/main" val="3571096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blinds(horizontal)">
                                      <p:cBhvr>
                                        <p:cTn id="7"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zh-CN" b="1"/>
              <a:t>HTTP</a:t>
            </a:r>
            <a:r>
              <a:rPr lang="zh-CN" altLang="en-US" b="1"/>
              <a:t>的</a:t>
            </a:r>
            <a:r>
              <a:rPr lang="en-US" altLang="zh-CN" b="1"/>
              <a:t>URL</a:t>
            </a:r>
          </a:p>
        </p:txBody>
      </p:sp>
      <p:sp>
        <p:nvSpPr>
          <p:cNvPr id="157699" name="Rectangle 3"/>
          <p:cNvSpPr>
            <a:spLocks noChangeArrowheads="1"/>
          </p:cNvSpPr>
          <p:nvPr/>
        </p:nvSpPr>
        <p:spPr bwMode="auto">
          <a:xfrm>
            <a:off x="1403350" y="2551113"/>
            <a:ext cx="6553200" cy="792162"/>
          </a:xfrm>
          <a:prstGeom prst="rect">
            <a:avLst/>
          </a:prstGeom>
          <a:solidFill>
            <a:srgbClr val="CCE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7700" name="Rectangle 4"/>
          <p:cNvSpPr>
            <a:spLocks noChangeArrowheads="1"/>
          </p:cNvSpPr>
          <p:nvPr/>
        </p:nvSpPr>
        <p:spPr bwMode="auto">
          <a:xfrm>
            <a:off x="1042988" y="1974850"/>
            <a:ext cx="7772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Tx/>
              <a:buChar char="•"/>
            </a:pPr>
            <a:r>
              <a:rPr kumimoji="1" lang="en-US" altLang="zh-CN" sz="2800" b="1">
                <a:ea typeface="黑体" panose="02010609060101010101" pitchFamily="49" charset="-122"/>
              </a:rPr>
              <a:t>HTTP </a:t>
            </a:r>
            <a:r>
              <a:rPr kumimoji="1" lang="zh-CN" altLang="en-US" sz="2800" b="1">
                <a:ea typeface="黑体" panose="02010609060101010101" pitchFamily="49" charset="-122"/>
              </a:rPr>
              <a:t>的 </a:t>
            </a:r>
            <a:r>
              <a:rPr kumimoji="1" lang="en-US" altLang="zh-CN" sz="2800" b="1">
                <a:ea typeface="黑体" panose="02010609060101010101" pitchFamily="49" charset="-122"/>
              </a:rPr>
              <a:t>URL </a:t>
            </a:r>
            <a:r>
              <a:rPr kumimoji="1" lang="zh-CN" altLang="en-US" sz="2800" b="1">
                <a:ea typeface="黑体" panose="02010609060101010101" pitchFamily="49" charset="-122"/>
              </a:rPr>
              <a:t>的一般形式</a:t>
            </a:r>
          </a:p>
          <a:p>
            <a:pPr>
              <a:spcBef>
                <a:spcPct val="50000"/>
              </a:spcBef>
            </a:pPr>
            <a:r>
              <a:rPr kumimoji="1" lang="zh-CN" altLang="en-US" sz="3200" b="1">
                <a:ea typeface="黑体" panose="02010609060101010101" pitchFamily="49" charset="-122"/>
              </a:rPr>
              <a:t>       </a:t>
            </a:r>
            <a:r>
              <a:rPr kumimoji="1" lang="en-US" altLang="zh-CN" sz="2800" b="1">
                <a:ea typeface="黑体" panose="02010609060101010101" pitchFamily="49" charset="-122"/>
              </a:rPr>
              <a:t>http://abc.com:8080/tech/index.htm</a:t>
            </a:r>
          </a:p>
        </p:txBody>
      </p:sp>
      <p:grpSp>
        <p:nvGrpSpPr>
          <p:cNvPr id="157701" name="Group 5"/>
          <p:cNvGrpSpPr>
            <a:grpSpLocks/>
          </p:cNvGrpSpPr>
          <p:nvPr/>
        </p:nvGrpSpPr>
        <p:grpSpPr bwMode="auto">
          <a:xfrm>
            <a:off x="2555875" y="2641600"/>
            <a:ext cx="5895975" cy="1514475"/>
            <a:chOff x="1188" y="1664"/>
            <a:chExt cx="4528" cy="954"/>
          </a:xfrm>
        </p:grpSpPr>
        <p:grpSp>
          <p:nvGrpSpPr>
            <p:cNvPr id="157702" name="Group 6"/>
            <p:cNvGrpSpPr>
              <a:grpSpLocks/>
            </p:cNvGrpSpPr>
            <p:nvPr/>
          </p:nvGrpSpPr>
          <p:grpSpPr bwMode="auto">
            <a:xfrm>
              <a:off x="2541" y="1664"/>
              <a:ext cx="811" cy="681"/>
              <a:chOff x="1156" y="1570"/>
              <a:chExt cx="335" cy="681"/>
            </a:xfrm>
          </p:grpSpPr>
          <p:sp>
            <p:nvSpPr>
              <p:cNvPr id="157703" name="Rectangle 7"/>
              <p:cNvSpPr>
                <a:spLocks noChangeArrowheads="1"/>
              </p:cNvSpPr>
              <p:nvPr/>
            </p:nvSpPr>
            <p:spPr bwMode="auto">
              <a:xfrm>
                <a:off x="1156" y="1570"/>
                <a:ext cx="335" cy="36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7704" name="Line 8"/>
              <p:cNvSpPr>
                <a:spLocks noChangeShapeType="1"/>
              </p:cNvSpPr>
              <p:nvPr/>
            </p:nvSpPr>
            <p:spPr bwMode="auto">
              <a:xfrm flipV="1">
                <a:off x="1338" y="1933"/>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7705" name="Text Box 9"/>
            <p:cNvSpPr txBox="1">
              <a:spLocks noChangeArrowheads="1"/>
            </p:cNvSpPr>
            <p:nvPr/>
          </p:nvSpPr>
          <p:spPr bwMode="auto">
            <a:xfrm>
              <a:off x="1188" y="2291"/>
              <a:ext cx="4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ea typeface="黑体" panose="02010609060101010101" pitchFamily="49" charset="-122"/>
                </a:rPr>
                <a:t>HTTP </a:t>
              </a:r>
              <a:r>
                <a:rPr lang="zh-CN" altLang="en-US" sz="2800" b="1">
                  <a:ea typeface="黑体" panose="02010609060101010101" pitchFamily="49" charset="-122"/>
                </a:rPr>
                <a:t>的端口号是 </a:t>
              </a:r>
              <a:r>
                <a:rPr lang="en-US" altLang="zh-CN" sz="2800" b="1">
                  <a:ea typeface="黑体" panose="02010609060101010101" pitchFamily="49" charset="-122"/>
                </a:rPr>
                <a:t>8080</a:t>
              </a:r>
              <a:r>
                <a:rPr lang="zh-CN" altLang="en-US" sz="2800" b="1">
                  <a:ea typeface="黑体" panose="02010609060101010101" pitchFamily="49" charset="-122"/>
                </a:rPr>
                <a:t>，默认为</a:t>
              </a:r>
              <a:r>
                <a:rPr lang="en-US" altLang="zh-CN" sz="2800" b="1">
                  <a:ea typeface="黑体" panose="02010609060101010101" pitchFamily="49" charset="-122"/>
                </a:rPr>
                <a:t>80</a:t>
              </a:r>
            </a:p>
          </p:txBody>
        </p:sp>
      </p:grpSp>
    </p:spTree>
    <p:extLst>
      <p:ext uri="{BB962C8B-B14F-4D97-AF65-F5344CB8AC3E}">
        <p14:creationId xmlns:p14="http://schemas.microsoft.com/office/powerpoint/2010/main" val="277318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Effect transition="in" filter="blinds(horizontal)">
                                      <p:cBhvr>
                                        <p:cTn id="7" dur="500"/>
                                        <p:tgtEl>
                                          <p:spTgt spid="15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zh-CN" b="1"/>
              <a:t>HTTP</a:t>
            </a:r>
            <a:r>
              <a:rPr lang="zh-CN" altLang="en-US" b="1"/>
              <a:t>的</a:t>
            </a:r>
            <a:r>
              <a:rPr lang="en-US" altLang="zh-CN" b="1"/>
              <a:t>URL</a:t>
            </a:r>
          </a:p>
        </p:txBody>
      </p:sp>
      <p:sp>
        <p:nvSpPr>
          <p:cNvPr id="158730" name="Rectangle 10"/>
          <p:cNvSpPr>
            <a:spLocks noChangeArrowheads="1"/>
          </p:cNvSpPr>
          <p:nvPr/>
        </p:nvSpPr>
        <p:spPr bwMode="auto">
          <a:xfrm>
            <a:off x="1403350" y="2551113"/>
            <a:ext cx="6624638" cy="792162"/>
          </a:xfrm>
          <a:prstGeom prst="rect">
            <a:avLst/>
          </a:prstGeom>
          <a:solidFill>
            <a:srgbClr val="CCEC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8731" name="Rectangle 11"/>
          <p:cNvSpPr>
            <a:spLocks noChangeArrowheads="1"/>
          </p:cNvSpPr>
          <p:nvPr/>
        </p:nvSpPr>
        <p:spPr bwMode="auto">
          <a:xfrm>
            <a:off x="1042988" y="1974850"/>
            <a:ext cx="7772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Tx/>
              <a:buChar char="•"/>
            </a:pPr>
            <a:r>
              <a:rPr kumimoji="1" lang="en-US" altLang="zh-CN" sz="2800" b="1">
                <a:ea typeface="黑体" panose="02010609060101010101" pitchFamily="49" charset="-122"/>
              </a:rPr>
              <a:t>HTTP </a:t>
            </a:r>
            <a:r>
              <a:rPr kumimoji="1" lang="zh-CN" altLang="en-US" sz="2800" b="1">
                <a:ea typeface="黑体" panose="02010609060101010101" pitchFamily="49" charset="-122"/>
              </a:rPr>
              <a:t>的 </a:t>
            </a:r>
            <a:r>
              <a:rPr kumimoji="1" lang="en-US" altLang="zh-CN" sz="2800" b="1">
                <a:ea typeface="黑体" panose="02010609060101010101" pitchFamily="49" charset="-122"/>
              </a:rPr>
              <a:t>URL </a:t>
            </a:r>
            <a:r>
              <a:rPr kumimoji="1" lang="zh-CN" altLang="en-US" sz="2800" b="1">
                <a:ea typeface="黑体" panose="02010609060101010101" pitchFamily="49" charset="-122"/>
              </a:rPr>
              <a:t>的一般形式</a:t>
            </a:r>
          </a:p>
          <a:p>
            <a:pPr>
              <a:spcBef>
                <a:spcPct val="50000"/>
              </a:spcBef>
            </a:pPr>
            <a:r>
              <a:rPr kumimoji="1" lang="zh-CN" altLang="en-US" sz="3200" b="1">
                <a:ea typeface="黑体" panose="02010609060101010101" pitchFamily="49" charset="-122"/>
              </a:rPr>
              <a:t>       </a:t>
            </a:r>
            <a:r>
              <a:rPr kumimoji="1" lang="en-US" altLang="zh-CN" sz="2800" b="1">
                <a:ea typeface="黑体" panose="02010609060101010101" pitchFamily="49" charset="-122"/>
              </a:rPr>
              <a:t>http://abc.com:8080/tech/index.htm</a:t>
            </a:r>
            <a:r>
              <a:rPr kumimoji="1" lang="en-US" altLang="zh-CN" sz="3200" b="1">
                <a:ea typeface="黑体" panose="02010609060101010101" pitchFamily="49" charset="-122"/>
              </a:rPr>
              <a:t> </a:t>
            </a:r>
          </a:p>
        </p:txBody>
      </p:sp>
      <p:grpSp>
        <p:nvGrpSpPr>
          <p:cNvPr id="158737" name="Group 17"/>
          <p:cNvGrpSpPr>
            <a:grpSpLocks/>
          </p:cNvGrpSpPr>
          <p:nvPr/>
        </p:nvGrpSpPr>
        <p:grpSpPr bwMode="auto">
          <a:xfrm>
            <a:off x="2771775" y="2636838"/>
            <a:ext cx="5915025" cy="1946275"/>
            <a:chOff x="1746" y="1661"/>
            <a:chExt cx="3726" cy="1226"/>
          </a:xfrm>
        </p:grpSpPr>
        <p:grpSp>
          <p:nvGrpSpPr>
            <p:cNvPr id="158733" name="Group 13"/>
            <p:cNvGrpSpPr>
              <a:grpSpLocks/>
            </p:cNvGrpSpPr>
            <p:nvPr/>
          </p:nvGrpSpPr>
          <p:grpSpPr bwMode="auto">
            <a:xfrm>
              <a:off x="3391" y="1661"/>
              <a:ext cx="1621" cy="684"/>
              <a:chOff x="1156" y="1570"/>
              <a:chExt cx="335" cy="681"/>
            </a:xfrm>
          </p:grpSpPr>
          <p:sp>
            <p:nvSpPr>
              <p:cNvPr id="158734" name="Rectangle 14"/>
              <p:cNvSpPr>
                <a:spLocks noChangeArrowheads="1"/>
              </p:cNvSpPr>
              <p:nvPr/>
            </p:nvSpPr>
            <p:spPr bwMode="auto">
              <a:xfrm>
                <a:off x="1156" y="1570"/>
                <a:ext cx="335" cy="36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8735" name="Line 15"/>
              <p:cNvSpPr>
                <a:spLocks noChangeShapeType="1"/>
              </p:cNvSpPr>
              <p:nvPr/>
            </p:nvSpPr>
            <p:spPr bwMode="auto">
              <a:xfrm flipV="1">
                <a:off x="1338" y="1933"/>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8736" name="Text Box 16"/>
            <p:cNvSpPr txBox="1">
              <a:spLocks noChangeArrowheads="1"/>
            </p:cNvSpPr>
            <p:nvPr/>
          </p:nvSpPr>
          <p:spPr bwMode="auto">
            <a:xfrm>
              <a:off x="1746" y="2291"/>
              <a:ext cx="372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latin typeface="Arial" panose="020B0604020202020204" pitchFamily="34" charset="0"/>
                  <a:ea typeface="黑体" panose="02010609060101010101" pitchFamily="49" charset="-122"/>
                </a:rPr>
                <a:t>路径及文件名，若省略，则 </a:t>
              </a:r>
              <a:r>
                <a:rPr lang="en-US" altLang="zh-CN" sz="2800" b="1">
                  <a:latin typeface="Arial" panose="020B0604020202020204" pitchFamily="34" charset="0"/>
                  <a:ea typeface="黑体" panose="02010609060101010101" pitchFamily="49" charset="-122"/>
                </a:rPr>
                <a:t>URL </a:t>
              </a:r>
              <a:r>
                <a:rPr lang="zh-CN" altLang="en-US" sz="2800" b="1">
                  <a:latin typeface="Arial" panose="020B0604020202020204" pitchFamily="34" charset="0"/>
                  <a:ea typeface="黑体" panose="02010609060101010101" pitchFamily="49" charset="-122"/>
                </a:rPr>
                <a:t>指向某个名为</a:t>
              </a:r>
              <a:r>
                <a:rPr lang="en-US" altLang="zh-CN" sz="2800" b="1">
                  <a:latin typeface="Arial" panose="020B0604020202020204" pitchFamily="34" charset="0"/>
                  <a:ea typeface="黑体" panose="02010609060101010101" pitchFamily="49" charset="-122"/>
                </a:rPr>
                <a:t>index.html</a:t>
              </a:r>
              <a:r>
                <a:rPr lang="zh-CN" altLang="en-US" sz="2800" b="1">
                  <a:latin typeface="Arial" panose="020B0604020202020204" pitchFamily="34" charset="0"/>
                  <a:ea typeface="黑体" panose="02010609060101010101" pitchFamily="49" charset="-122"/>
                </a:rPr>
                <a:t>的缺省页面</a:t>
              </a:r>
            </a:p>
          </p:txBody>
        </p:sp>
      </p:grpSp>
      <p:sp>
        <p:nvSpPr>
          <p:cNvPr id="158738" name="Text Box 18"/>
          <p:cNvSpPr txBox="1">
            <a:spLocks noChangeArrowheads="1"/>
          </p:cNvSpPr>
          <p:nvPr/>
        </p:nvSpPr>
        <p:spPr bwMode="auto">
          <a:xfrm>
            <a:off x="900113" y="5348288"/>
            <a:ext cx="6767512"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dirty="0"/>
              <a:t>例如：</a:t>
            </a:r>
            <a:r>
              <a:rPr lang="en-US" altLang="zh-CN" b="1" dirty="0">
                <a:hlinkClick r:id="rId2"/>
              </a:rPr>
              <a:t>http://www.ustc.edu.cn/index.html</a:t>
            </a:r>
            <a:endParaRPr lang="en-US" altLang="zh-CN" b="1" dirty="0"/>
          </a:p>
          <a:p>
            <a:pPr>
              <a:spcBef>
                <a:spcPct val="50000"/>
              </a:spcBef>
            </a:pPr>
            <a:r>
              <a:rPr lang="en-US" altLang="zh-CN" b="1" dirty="0"/>
              <a:t>          = http://www.ustc.edu.cn/</a:t>
            </a:r>
          </a:p>
        </p:txBody>
      </p:sp>
    </p:spTree>
    <p:extLst>
      <p:ext uri="{BB962C8B-B14F-4D97-AF65-F5344CB8AC3E}">
        <p14:creationId xmlns:p14="http://schemas.microsoft.com/office/powerpoint/2010/main" val="226856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8737"/>
                                        </p:tgtEl>
                                        <p:attrNameLst>
                                          <p:attrName>style.visibility</p:attrName>
                                        </p:attrNameLst>
                                      </p:cBhvr>
                                      <p:to>
                                        <p:strVal val="visible"/>
                                      </p:to>
                                    </p:set>
                                    <p:animEffect transition="in" filter="blinds(horizontal)">
                                      <p:cBhvr>
                                        <p:cTn id="7" dur="500"/>
                                        <p:tgtEl>
                                          <p:spTgt spid="1587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38"/>
                                        </p:tgtEl>
                                        <p:attrNameLst>
                                          <p:attrName>style.visibility</p:attrName>
                                        </p:attrNameLst>
                                      </p:cBhvr>
                                      <p:to>
                                        <p:strVal val="visible"/>
                                      </p:to>
                                    </p:set>
                                    <p:animEffect transition="in" filter="blinds(horizontal)">
                                      <p:cBhvr>
                                        <p:cTn id="12" dur="500"/>
                                        <p:tgtEl>
                                          <p:spTgt spid="15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WWW</a:t>
            </a:r>
            <a:r>
              <a:rPr lang="zh-CN" altLang="en-US" b="1" dirty="0" smtClean="0"/>
              <a:t>应用</a:t>
            </a:r>
            <a:endParaRPr lang="zh-CN" altLang="en-US" b="1" dirty="0"/>
          </a:p>
        </p:txBody>
      </p:sp>
      <p:sp>
        <p:nvSpPr>
          <p:cNvPr id="3" name="内容占位符 2"/>
          <p:cNvSpPr>
            <a:spLocks noGrp="1"/>
          </p:cNvSpPr>
          <p:nvPr>
            <p:ph idx="1"/>
          </p:nvPr>
        </p:nvSpPr>
        <p:spPr/>
        <p:txBody>
          <a:bodyPr/>
          <a:lstStyle/>
          <a:p>
            <a:r>
              <a:rPr lang="zh-CN" altLang="en-US" b="1" dirty="0">
                <a:latin typeface="黑体" pitchFamily="49" charset="-122"/>
                <a:ea typeface="黑体" pitchFamily="49" charset="-122"/>
              </a:rPr>
              <a:t>最</a:t>
            </a:r>
            <a:r>
              <a:rPr lang="zh-CN" altLang="en-US" b="1" dirty="0" smtClean="0">
                <a:latin typeface="黑体" pitchFamily="49" charset="-122"/>
                <a:ea typeface="黑体" pitchFamily="49" charset="-122"/>
              </a:rPr>
              <a:t>重要的特色是引入</a:t>
            </a:r>
            <a:r>
              <a:rPr lang="zh-CN" altLang="en-US" b="1" dirty="0" smtClean="0">
                <a:solidFill>
                  <a:srgbClr val="FF0000"/>
                </a:solidFill>
                <a:latin typeface="黑体" pitchFamily="49" charset="-122"/>
                <a:ea typeface="黑体" pitchFamily="49" charset="-122"/>
              </a:rPr>
              <a:t>超链接</a:t>
            </a:r>
            <a:r>
              <a:rPr lang="zh-CN" altLang="en-US" b="1" dirty="0" smtClean="0">
                <a:latin typeface="黑体" pitchFamily="49" charset="-122"/>
                <a:ea typeface="黑体" pitchFamily="49" charset="-122"/>
              </a:rPr>
              <a:t>的概念</a:t>
            </a:r>
            <a:endParaRPr lang="en-US" altLang="zh-CN" b="1" dirty="0" smtClean="0">
              <a:latin typeface="黑体" pitchFamily="49" charset="-122"/>
              <a:ea typeface="黑体" pitchFamily="49" charset="-122"/>
            </a:endParaRPr>
          </a:p>
          <a:p>
            <a:pPr lvl="1"/>
            <a:r>
              <a:rPr lang="zh-CN" altLang="en-US" b="1" dirty="0">
                <a:latin typeface="黑体" pitchFamily="49" charset="-122"/>
                <a:ea typeface="黑体" pitchFamily="49" charset="-122"/>
              </a:rPr>
              <a:t>超</a:t>
            </a:r>
            <a:r>
              <a:rPr lang="zh-CN" altLang="en-US" b="1" dirty="0" smtClean="0">
                <a:latin typeface="黑体" pitchFamily="49" charset="-122"/>
                <a:ea typeface="黑体" pitchFamily="49" charset="-122"/>
              </a:rPr>
              <a:t>链接用</a:t>
            </a:r>
            <a:r>
              <a:rPr lang="en-US" altLang="zh-CN" b="1" dirty="0" smtClean="0">
                <a:latin typeface="黑体" pitchFamily="49" charset="-122"/>
                <a:ea typeface="黑体" pitchFamily="49" charset="-122"/>
              </a:rPr>
              <a:t>URL</a:t>
            </a:r>
            <a:r>
              <a:rPr lang="zh-CN" altLang="en-US" b="1" dirty="0" smtClean="0">
                <a:latin typeface="黑体" pitchFamily="49" charset="-122"/>
                <a:ea typeface="黑体" pitchFamily="49" charset="-122"/>
              </a:rPr>
              <a:t>来表示，</a:t>
            </a:r>
            <a:r>
              <a:rPr lang="en-US" altLang="zh-CN" b="1" dirty="0" smtClean="0">
                <a:latin typeface="黑体" pitchFamily="49" charset="-122"/>
                <a:ea typeface="黑体" pitchFamily="49" charset="-122"/>
              </a:rPr>
              <a:t>URL</a:t>
            </a:r>
            <a:r>
              <a:rPr lang="zh-CN" altLang="en-US" b="1" dirty="0">
                <a:latin typeface="黑体" pitchFamily="49" charset="-122"/>
                <a:ea typeface="黑体" pitchFamily="49" charset="-122"/>
              </a:rPr>
              <a:t>由</a:t>
            </a:r>
            <a:r>
              <a:rPr lang="zh-CN" altLang="en-US" b="1" dirty="0">
                <a:solidFill>
                  <a:srgbClr val="FF0000"/>
                </a:solidFill>
                <a:latin typeface="黑体" pitchFamily="49" charset="-122"/>
                <a:ea typeface="黑体" pitchFamily="49" charset="-122"/>
              </a:rPr>
              <a:t>协议、主机域名、路径及文件名</a:t>
            </a:r>
            <a:r>
              <a:rPr lang="zh-CN" altLang="en-US" b="1" dirty="0">
                <a:latin typeface="黑体" pitchFamily="49" charset="-122"/>
                <a:ea typeface="黑体" pitchFamily="49" charset="-122"/>
              </a:rPr>
              <a:t>三部分</a:t>
            </a:r>
            <a:r>
              <a:rPr lang="zh-CN" altLang="en-US" b="1" dirty="0" smtClean="0">
                <a:latin typeface="黑体" pitchFamily="49" charset="-122"/>
                <a:ea typeface="黑体" pitchFamily="49" charset="-122"/>
              </a:rPr>
              <a:t>组成</a:t>
            </a:r>
            <a:endParaRPr lang="en-US" altLang="zh-CN" b="1" dirty="0">
              <a:latin typeface="黑体" pitchFamily="49" charset="-122"/>
              <a:ea typeface="黑体" pitchFamily="49" charset="-122"/>
            </a:endParaRPr>
          </a:p>
          <a:p>
            <a:pPr marL="457200" lvl="1" indent="0">
              <a:buNone/>
            </a:pPr>
            <a:endParaRPr lang="en-US" altLang="zh-CN" b="1" dirty="0" smtClean="0">
              <a:latin typeface="黑体" pitchFamily="49" charset="-122"/>
              <a:ea typeface="黑体" pitchFamily="49" charset="-122"/>
            </a:endParaRPr>
          </a:p>
          <a:p>
            <a:pPr marL="457200" lvl="1" indent="0">
              <a:buNone/>
            </a:pPr>
            <a:r>
              <a:rPr lang="en-US" altLang="zh-CN" b="1" dirty="0">
                <a:hlinkClick r:id="rId2"/>
              </a:rPr>
              <a:t>http://</a:t>
            </a:r>
            <a:r>
              <a:rPr lang="en-US" altLang="zh-CN" b="1" dirty="0" smtClean="0">
                <a:hlinkClick r:id="rId2"/>
              </a:rPr>
              <a:t>www.ustc.edu.cn/index.html</a:t>
            </a:r>
            <a:endParaRPr lang="en-US" altLang="zh-CN" b="1" dirty="0">
              <a:latin typeface="黑体" pitchFamily="49" charset="-122"/>
              <a:ea typeface="黑体" pitchFamily="49" charset="-122"/>
            </a:endParaRPr>
          </a:p>
          <a:p>
            <a:pPr marL="457200" lvl="1" indent="0">
              <a:buNone/>
            </a:pPr>
            <a:endParaRPr lang="en-US" altLang="zh-CN" b="1" dirty="0" smtClean="0">
              <a:latin typeface="黑体" pitchFamily="49" charset="-122"/>
              <a:ea typeface="黑体" pitchFamily="49" charset="-122"/>
            </a:endParaRPr>
          </a:p>
          <a:p>
            <a:r>
              <a:rPr lang="zh-CN" altLang="en-US" b="1" dirty="0" smtClean="0">
                <a:latin typeface="黑体" pitchFamily="49" charset="-122"/>
                <a:ea typeface="黑体" pitchFamily="49" charset="-122"/>
              </a:rPr>
              <a:t>基于的应用层协议是</a:t>
            </a:r>
            <a:r>
              <a:rPr lang="en-US" altLang="zh-CN" b="1" dirty="0" smtClean="0">
                <a:latin typeface="黑体" pitchFamily="49" charset="-122"/>
                <a:ea typeface="黑体" pitchFamily="49" charset="-122"/>
              </a:rPr>
              <a:t>HTTP</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857456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zh-CN" altLang="en-US" b="1" smtClean="0"/>
              <a:t>超文本传输协议</a:t>
            </a:r>
            <a:r>
              <a:rPr lang="en-US" altLang="zh-CN" b="1" smtClean="0"/>
              <a:t>HTTP</a:t>
            </a:r>
          </a:p>
        </p:txBody>
      </p:sp>
      <p:sp>
        <p:nvSpPr>
          <p:cNvPr id="36867" name="Rectangle 3"/>
          <p:cNvSpPr>
            <a:spLocks noGrp="1" noChangeArrowheads="1"/>
          </p:cNvSpPr>
          <p:nvPr>
            <p:ph type="body" idx="4294967295"/>
          </p:nvPr>
        </p:nvSpPr>
        <p:spPr>
          <a:xfrm>
            <a:off x="838200" y="2209800"/>
            <a:ext cx="7772400" cy="4387850"/>
          </a:xfrm>
        </p:spPr>
        <p:txBody>
          <a:bodyPr/>
          <a:lstStyle/>
          <a:p>
            <a:pPr eaLnBrk="1" hangingPunct="1">
              <a:lnSpc>
                <a:spcPct val="120000"/>
              </a:lnSpc>
              <a:spcBef>
                <a:spcPct val="0"/>
              </a:spcBef>
              <a:buClrTx/>
              <a:buSzTx/>
              <a:buFontTx/>
              <a:buChar char="•"/>
            </a:pPr>
            <a:r>
              <a:rPr lang="en-US" altLang="zh-CN" sz="2600" b="1" dirty="0"/>
              <a:t>HTTP </a:t>
            </a:r>
            <a:r>
              <a:rPr lang="zh-CN" altLang="en-US" sz="2600" b="1" dirty="0"/>
              <a:t>是万维网上能够可靠地交换文件（包括文本、声音、图像等各种多媒体文件）的重要</a:t>
            </a:r>
            <a:r>
              <a:rPr lang="zh-CN" altLang="en-US" sz="2600" b="1" dirty="0" smtClean="0"/>
              <a:t>基础</a:t>
            </a:r>
            <a:endParaRPr lang="en-US" altLang="zh-CN" sz="2600" b="1" dirty="0" smtClean="0"/>
          </a:p>
          <a:p>
            <a:pPr eaLnBrk="1" hangingPunct="1">
              <a:lnSpc>
                <a:spcPct val="120000"/>
              </a:lnSpc>
              <a:spcBef>
                <a:spcPct val="0"/>
              </a:spcBef>
              <a:buClrTx/>
              <a:buSzTx/>
              <a:buFontTx/>
              <a:buChar char="•"/>
            </a:pPr>
            <a:r>
              <a:rPr lang="zh-CN" altLang="en-US" sz="2600" b="1" dirty="0" smtClean="0"/>
              <a:t>传输层使用</a:t>
            </a:r>
            <a:r>
              <a:rPr lang="en-US" altLang="zh-CN" sz="2600" b="1" dirty="0" smtClean="0">
                <a:solidFill>
                  <a:srgbClr val="FF0000"/>
                </a:solidFill>
              </a:rPr>
              <a:t>TCP</a:t>
            </a:r>
            <a:r>
              <a:rPr lang="zh-CN" altLang="en-US" sz="2600" b="1" dirty="0" smtClean="0"/>
              <a:t>协议</a:t>
            </a:r>
          </a:p>
          <a:p>
            <a:pPr eaLnBrk="1" hangingPunct="1">
              <a:lnSpc>
                <a:spcPct val="120000"/>
              </a:lnSpc>
              <a:spcBef>
                <a:spcPct val="0"/>
              </a:spcBef>
              <a:buClrTx/>
              <a:buSzTx/>
              <a:buFontTx/>
              <a:buChar char="•"/>
            </a:pPr>
            <a:r>
              <a:rPr lang="zh-CN" altLang="en-US" sz="2600" b="1" dirty="0" smtClean="0"/>
              <a:t>工作在</a:t>
            </a:r>
            <a:r>
              <a:rPr lang="zh-CN" altLang="en-US" sz="2600" b="1" dirty="0" smtClean="0">
                <a:solidFill>
                  <a:srgbClr val="FF0000"/>
                </a:solidFill>
              </a:rPr>
              <a:t>客户</a:t>
            </a:r>
            <a:r>
              <a:rPr lang="en-US" altLang="zh-CN" sz="2600" b="1" dirty="0" smtClean="0">
                <a:solidFill>
                  <a:srgbClr val="FF0000"/>
                </a:solidFill>
              </a:rPr>
              <a:t>/</a:t>
            </a:r>
            <a:r>
              <a:rPr lang="zh-CN" altLang="en-US" sz="2600" b="1" dirty="0" smtClean="0">
                <a:solidFill>
                  <a:srgbClr val="FF0000"/>
                </a:solidFill>
              </a:rPr>
              <a:t>服务器</a:t>
            </a:r>
            <a:r>
              <a:rPr lang="zh-CN" altLang="en-US" sz="2600" b="1" dirty="0" smtClean="0"/>
              <a:t>模式，指定客户可以向服务器发送什么样的消息，并且得到什么样的响应消息</a:t>
            </a:r>
            <a:endParaRPr lang="en-US" altLang="zh-CN" sz="2600" b="1" dirty="0" smtClean="0"/>
          </a:p>
          <a:p>
            <a:pPr lvl="1" eaLnBrk="1" hangingPunct="1">
              <a:lnSpc>
                <a:spcPct val="120000"/>
              </a:lnSpc>
              <a:spcBef>
                <a:spcPct val="0"/>
              </a:spcBef>
              <a:buClrTx/>
              <a:buSzTx/>
              <a:buFontTx/>
              <a:buChar char="•"/>
            </a:pPr>
            <a:r>
              <a:rPr lang="zh-CN" altLang="en-US" sz="2000" b="1" dirty="0" smtClean="0"/>
              <a:t>由客户向服务器发出</a:t>
            </a:r>
            <a:r>
              <a:rPr lang="en-US" altLang="zh-CN" sz="2000" b="1" dirty="0" smtClean="0"/>
              <a:t>TCP</a:t>
            </a:r>
            <a:r>
              <a:rPr lang="zh-CN" altLang="en-US" sz="2000" b="1" dirty="0" smtClean="0"/>
              <a:t>连接请求，服务器缺省工作在</a:t>
            </a:r>
            <a:r>
              <a:rPr lang="en-US" altLang="zh-CN" sz="2000" b="1" dirty="0" smtClean="0"/>
              <a:t>80</a:t>
            </a:r>
            <a:r>
              <a:rPr lang="zh-CN" altLang="en-US" sz="2000" b="1" dirty="0" smtClean="0"/>
              <a:t>端口，服务器接受连接请求并与客户建立</a:t>
            </a:r>
            <a:r>
              <a:rPr lang="en-US" altLang="zh-CN" sz="2000" b="1" dirty="0" smtClean="0"/>
              <a:t>TCP</a:t>
            </a:r>
            <a:r>
              <a:rPr lang="zh-CN" altLang="en-US" sz="2000" b="1" dirty="0" smtClean="0"/>
              <a:t>连接</a:t>
            </a:r>
          </a:p>
          <a:p>
            <a:pPr lvl="1" eaLnBrk="1" hangingPunct="1">
              <a:lnSpc>
                <a:spcPct val="120000"/>
              </a:lnSpc>
              <a:spcBef>
                <a:spcPct val="0"/>
              </a:spcBef>
              <a:buClrTx/>
              <a:buSzTx/>
              <a:buFontTx/>
              <a:buChar char="•"/>
            </a:pPr>
            <a:r>
              <a:rPr lang="zh-CN" altLang="en-US" sz="2000" b="1" dirty="0" smtClean="0"/>
              <a:t>在客户与服务器之间交互</a:t>
            </a:r>
            <a:r>
              <a:rPr lang="en-US" altLang="zh-CN" sz="2000" b="1" dirty="0" smtClean="0"/>
              <a:t>HTTP</a:t>
            </a:r>
            <a:r>
              <a:rPr lang="zh-CN" altLang="en-US" sz="2000" b="1" dirty="0" smtClean="0"/>
              <a:t>消息</a:t>
            </a:r>
          </a:p>
          <a:p>
            <a:pPr lvl="1" eaLnBrk="1" hangingPunct="1">
              <a:lnSpc>
                <a:spcPct val="120000"/>
              </a:lnSpc>
              <a:spcBef>
                <a:spcPct val="0"/>
              </a:spcBef>
              <a:buClrTx/>
              <a:buSzTx/>
              <a:buFontTx/>
              <a:buChar char="•"/>
            </a:pPr>
            <a:r>
              <a:rPr lang="zh-CN" altLang="en-US" sz="2000" b="1" dirty="0" smtClean="0"/>
              <a:t>客户或者服务器发起关闭</a:t>
            </a:r>
            <a:r>
              <a:rPr lang="en-US" altLang="zh-CN" sz="2000" b="1" dirty="0" smtClean="0"/>
              <a:t>TCP</a:t>
            </a:r>
            <a:r>
              <a:rPr lang="zh-CN" altLang="en-US" sz="2000" b="1" dirty="0" smtClean="0"/>
              <a:t>连接</a:t>
            </a:r>
          </a:p>
          <a:p>
            <a:pPr eaLnBrk="1" hangingPunct="1">
              <a:lnSpc>
                <a:spcPct val="70000"/>
              </a:lnSpc>
              <a:spcBef>
                <a:spcPct val="0"/>
              </a:spcBef>
              <a:buClrTx/>
              <a:buSzTx/>
              <a:buFontTx/>
              <a:buChar char="•"/>
            </a:pPr>
            <a:endParaRPr lang="zh-CN" altLang="en-US" sz="2100"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1150938" y="214313"/>
            <a:ext cx="7793037" cy="550862"/>
          </a:xfrm>
        </p:spPr>
        <p:txBody>
          <a:bodyPr/>
          <a:lstStyle/>
          <a:p>
            <a:pPr eaLnBrk="1" hangingPunct="1"/>
            <a:r>
              <a:rPr lang="en-US" altLang="zh-CN" sz="4000" b="1" smtClean="0"/>
              <a:t>HTTP</a:t>
            </a:r>
            <a:r>
              <a:rPr lang="zh-CN" altLang="en-US" sz="4000" b="1" smtClean="0"/>
              <a:t>消息传输过程</a:t>
            </a:r>
          </a:p>
        </p:txBody>
      </p:sp>
      <p:graphicFrame>
        <p:nvGraphicFramePr>
          <p:cNvPr id="1026" name="Object 3"/>
          <p:cNvGraphicFramePr>
            <a:graphicFrameLocks noChangeAspect="1"/>
          </p:cNvGraphicFramePr>
          <p:nvPr/>
        </p:nvGraphicFramePr>
        <p:xfrm>
          <a:off x="2524125" y="2822575"/>
          <a:ext cx="3844925" cy="1692275"/>
        </p:xfrm>
        <a:graphic>
          <a:graphicData uri="http://schemas.openxmlformats.org/presentationml/2006/ole">
            <mc:AlternateContent xmlns:mc="http://schemas.openxmlformats.org/markup-compatibility/2006">
              <mc:Choice xmlns:v="urn:schemas-microsoft-com:vml" Requires="v">
                <p:oleObj spid="_x0000_s1186" name="VISIO" r:id="rId4" imgW="1687068" imgH="964692" progId="">
                  <p:embed/>
                </p:oleObj>
              </mc:Choice>
              <mc:Fallback>
                <p:oleObj name="VISIO" r:id="rId4" imgW="1687068" imgH="964692"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2822575"/>
                        <a:ext cx="3844925" cy="169227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7913" y="1336675"/>
            <a:ext cx="16652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5"/>
          <p:cNvSpPr>
            <a:spLocks/>
          </p:cNvSpPr>
          <p:nvPr/>
        </p:nvSpPr>
        <p:spPr bwMode="auto">
          <a:xfrm>
            <a:off x="3614738" y="3149600"/>
            <a:ext cx="449262" cy="266700"/>
          </a:xfrm>
          <a:custGeom>
            <a:avLst/>
            <a:gdLst>
              <a:gd name="T0" fmla="*/ 2147483647 w 117"/>
              <a:gd name="T1" fmla="*/ 2147483647 h 118"/>
              <a:gd name="T2" fmla="*/ 0 w 117"/>
              <a:gd name="T3" fmla="*/ 2147483647 h 118"/>
              <a:gd name="T4" fmla="*/ 0 w 117"/>
              <a:gd name="T5" fmla="*/ 2147483647 h 118"/>
              <a:gd name="T6" fmla="*/ 2147483647 w 117"/>
              <a:gd name="T7" fmla="*/ 2147483647 h 118"/>
              <a:gd name="T8" fmla="*/ 2147483647 w 117"/>
              <a:gd name="T9" fmla="*/ 2147483647 h 118"/>
              <a:gd name="T10" fmla="*/ 2147483647 w 117"/>
              <a:gd name="T11" fmla="*/ 0 h 118"/>
              <a:gd name="T12" fmla="*/ 2147483647 w 117"/>
              <a:gd name="T13" fmla="*/ 0 h 118"/>
              <a:gd name="T14" fmla="*/ 2147483647 w 117"/>
              <a:gd name="T15" fmla="*/ 0 h 118"/>
              <a:gd name="T16" fmla="*/ 2147483647 w 117"/>
              <a:gd name="T17" fmla="*/ 2147483647 h 118"/>
              <a:gd name="T18" fmla="*/ 2147483647 w 117"/>
              <a:gd name="T19" fmla="*/ 2147483647 h 118"/>
              <a:gd name="T20" fmla="*/ 2147483647 w 117"/>
              <a:gd name="T21" fmla="*/ 2147483647 h 118"/>
              <a:gd name="T22" fmla="*/ 2147483647 w 117"/>
              <a:gd name="T23" fmla="*/ 2147483647 h 118"/>
              <a:gd name="T24" fmla="*/ 2147483647 w 117"/>
              <a:gd name="T25" fmla="*/ 2147483647 h 118"/>
              <a:gd name="T26" fmla="*/ 2147483647 w 117"/>
              <a:gd name="T27" fmla="*/ 2147483647 h 118"/>
              <a:gd name="T28" fmla="*/ 2147483647 w 117"/>
              <a:gd name="T29" fmla="*/ 2147483647 h 118"/>
              <a:gd name="T30" fmla="*/ 2147483647 w 117"/>
              <a:gd name="T31" fmla="*/ 2147483647 h 118"/>
              <a:gd name="T32" fmla="*/ 2147483647 w 117"/>
              <a:gd name="T33" fmla="*/ 2147483647 h 118"/>
              <a:gd name="T34" fmla="*/ 2147483647 w 117"/>
              <a:gd name="T35" fmla="*/ 2147483647 h 118"/>
              <a:gd name="T36" fmla="*/ 2147483647 w 117"/>
              <a:gd name="T37" fmla="*/ 2147483647 h 118"/>
              <a:gd name="T38" fmla="*/ 2147483647 w 117"/>
              <a:gd name="T39" fmla="*/ 2147483647 h 118"/>
              <a:gd name="T40" fmla="*/ 2147483647 w 117"/>
              <a:gd name="T41" fmla="*/ 2147483647 h 118"/>
              <a:gd name="T42" fmla="*/ 2147483647 w 117"/>
              <a:gd name="T43" fmla="*/ 2147483647 h 118"/>
              <a:gd name="T44" fmla="*/ 2147483647 w 117"/>
              <a:gd name="T45" fmla="*/ 2147483647 h 118"/>
              <a:gd name="T46" fmla="*/ 2147483647 w 117"/>
              <a:gd name="T47" fmla="*/ 2147483647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1030" name="Freeform 6"/>
          <p:cNvSpPr>
            <a:spLocks/>
          </p:cNvSpPr>
          <p:nvPr/>
        </p:nvSpPr>
        <p:spPr bwMode="auto">
          <a:xfrm>
            <a:off x="4672013" y="3079750"/>
            <a:ext cx="315912" cy="196850"/>
          </a:xfrm>
          <a:custGeom>
            <a:avLst/>
            <a:gdLst>
              <a:gd name="T0" fmla="*/ 0 w 82"/>
              <a:gd name="T1" fmla="*/ 0 h 87"/>
              <a:gd name="T2" fmla="*/ 2147483647 w 82"/>
              <a:gd name="T3" fmla="*/ 2147483647 h 87"/>
              <a:gd name="T4" fmla="*/ 2147483647 w 82"/>
              <a:gd name="T5" fmla="*/ 2147483647 h 87"/>
              <a:gd name="T6" fmla="*/ 2147483647 w 82"/>
              <a:gd name="T7" fmla="*/ 2147483647 h 87"/>
              <a:gd name="T8" fmla="*/ 2147483647 w 82"/>
              <a:gd name="T9" fmla="*/ 2147483647 h 87"/>
              <a:gd name="T10" fmla="*/ 2147483647 w 82"/>
              <a:gd name="T11" fmla="*/ 2147483647 h 87"/>
              <a:gd name="T12" fmla="*/ 2147483647 w 82"/>
              <a:gd name="T13" fmla="*/ 2147483647 h 87"/>
              <a:gd name="T14" fmla="*/ 2147483647 w 82"/>
              <a:gd name="T15" fmla="*/ 2147483647 h 87"/>
              <a:gd name="T16" fmla="*/ 2147483647 w 82"/>
              <a:gd name="T17" fmla="*/ 2147483647 h 87"/>
              <a:gd name="T18" fmla="*/ 2147483647 w 82"/>
              <a:gd name="T19" fmla="*/ 2147483647 h 87"/>
              <a:gd name="T20" fmla="*/ 2147483647 w 82"/>
              <a:gd name="T21" fmla="*/ 2147483647 h 87"/>
              <a:gd name="T22" fmla="*/ 2147483647 w 82"/>
              <a:gd name="T23" fmla="*/ 2147483647 h 87"/>
              <a:gd name="T24" fmla="*/ 2147483647 w 82"/>
              <a:gd name="T25" fmla="*/ 2147483647 h 87"/>
              <a:gd name="T26" fmla="*/ 0 w 82"/>
              <a:gd name="T27" fmla="*/ 2147483647 h 87"/>
              <a:gd name="T28" fmla="*/ 0 w 82"/>
              <a:gd name="T29" fmla="*/ 2147483647 h 87"/>
              <a:gd name="T30" fmla="*/ 2147483647 w 82"/>
              <a:gd name="T31" fmla="*/ 2147483647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1031" name="Freeform 7"/>
          <p:cNvSpPr>
            <a:spLocks/>
          </p:cNvSpPr>
          <p:nvPr/>
        </p:nvSpPr>
        <p:spPr bwMode="auto">
          <a:xfrm>
            <a:off x="5916613" y="3179763"/>
            <a:ext cx="1016000" cy="744537"/>
          </a:xfrm>
          <a:custGeom>
            <a:avLst/>
            <a:gdLst>
              <a:gd name="T0" fmla="*/ 2147483647 w 567"/>
              <a:gd name="T1" fmla="*/ 0 h 371"/>
              <a:gd name="T2" fmla="*/ 2147483647 w 567"/>
              <a:gd name="T3" fmla="*/ 2147483647 h 371"/>
              <a:gd name="T4" fmla="*/ 2147483647 w 567"/>
              <a:gd name="T5" fmla="*/ 2147483647 h 371"/>
              <a:gd name="T6" fmla="*/ 2147483647 w 567"/>
              <a:gd name="T7" fmla="*/ 2147483647 h 371"/>
              <a:gd name="T8" fmla="*/ 0 w 567"/>
              <a:gd name="T9" fmla="*/ 2147483647 h 371"/>
              <a:gd name="T10" fmla="*/ 0 60000 65536"/>
              <a:gd name="T11" fmla="*/ 0 60000 65536"/>
              <a:gd name="T12" fmla="*/ 0 60000 65536"/>
              <a:gd name="T13" fmla="*/ 0 60000 65536"/>
              <a:gd name="T14" fmla="*/ 0 60000 65536"/>
              <a:gd name="T15" fmla="*/ 0 w 567"/>
              <a:gd name="T16" fmla="*/ 0 h 371"/>
              <a:gd name="T17" fmla="*/ 567 w 567"/>
              <a:gd name="T18" fmla="*/ 371 h 371"/>
            </a:gdLst>
            <a:ahLst/>
            <a:cxnLst>
              <a:cxn ang="T10">
                <a:pos x="T0" y="T1"/>
              </a:cxn>
              <a:cxn ang="T11">
                <a:pos x="T2" y="T3"/>
              </a:cxn>
              <a:cxn ang="T12">
                <a:pos x="T4" y="T5"/>
              </a:cxn>
              <a:cxn ang="T13">
                <a:pos x="T6" y="T7"/>
              </a:cxn>
              <a:cxn ang="T14">
                <a:pos x="T8" y="T9"/>
              </a:cxn>
            </a:cxnLst>
            <a:rect l="T15" t="T16" r="T17" b="T18"/>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32" name="Freeform 8"/>
          <p:cNvSpPr>
            <a:spLocks/>
          </p:cNvSpPr>
          <p:nvPr/>
        </p:nvSpPr>
        <p:spPr bwMode="auto">
          <a:xfrm>
            <a:off x="1908175" y="2828925"/>
            <a:ext cx="1047750" cy="1081088"/>
          </a:xfrm>
          <a:custGeom>
            <a:avLst/>
            <a:gdLst>
              <a:gd name="T0" fmla="*/ 2147483647 w 759"/>
              <a:gd name="T1" fmla="*/ 0 h 664"/>
              <a:gd name="T2" fmla="*/ 2147483647 w 759"/>
              <a:gd name="T3" fmla="*/ 2147483647 h 664"/>
              <a:gd name="T4" fmla="*/ 2147483647 w 759"/>
              <a:gd name="T5" fmla="*/ 2147483647 h 664"/>
              <a:gd name="T6" fmla="*/ 2147483647 w 759"/>
              <a:gd name="T7" fmla="*/ 2147483647 h 664"/>
              <a:gd name="T8" fmla="*/ 2147483647 w 759"/>
              <a:gd name="T9" fmla="*/ 2147483647 h 664"/>
              <a:gd name="T10" fmla="*/ 2147483647 w 759"/>
              <a:gd name="T11" fmla="*/ 2147483647 h 664"/>
              <a:gd name="T12" fmla="*/ 2147483647 w 759"/>
              <a:gd name="T13" fmla="*/ 2147483647 h 664"/>
              <a:gd name="T14" fmla="*/ 2147483647 w 759"/>
              <a:gd name="T15" fmla="*/ 2147483647 h 664"/>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664"/>
              <a:gd name="T26" fmla="*/ 759 w 759"/>
              <a:gd name="T27" fmla="*/ 664 h 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3" name="Rectangle 9"/>
          <p:cNvSpPr>
            <a:spLocks noChangeArrowheads="1"/>
          </p:cNvSpPr>
          <p:nvPr/>
        </p:nvSpPr>
        <p:spPr bwMode="auto">
          <a:xfrm>
            <a:off x="3998913" y="3762375"/>
            <a:ext cx="11112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en-US" altLang="zh-CN" sz="2000" b="1">
                <a:latin typeface="Arial" panose="020B0604020202020204" pitchFamily="34" charset="0"/>
                <a:ea typeface="黑体" panose="02010609060101010101" pitchFamily="49" charset="-122"/>
              </a:rPr>
              <a:t>Internet</a:t>
            </a:r>
          </a:p>
        </p:txBody>
      </p:sp>
      <p:sp>
        <p:nvSpPr>
          <p:cNvPr id="1034" name="Rectangle 10"/>
          <p:cNvSpPr>
            <a:spLocks noChangeArrowheads="1"/>
          </p:cNvSpPr>
          <p:nvPr/>
        </p:nvSpPr>
        <p:spPr bwMode="auto">
          <a:xfrm>
            <a:off x="6677025" y="973138"/>
            <a:ext cx="169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a:lnSpc>
                <a:spcPct val="80000"/>
              </a:lnSpc>
            </a:pPr>
            <a:r>
              <a:rPr kumimoji="1" lang="en-US" altLang="zh-CN" b="1">
                <a:latin typeface="Arial" panose="020B0604020202020204" pitchFamily="34" charset="0"/>
                <a:ea typeface="黑体" panose="02010609060101010101" pitchFamily="49" charset="-122"/>
              </a:rPr>
              <a:t>web</a:t>
            </a:r>
            <a:r>
              <a:rPr kumimoji="1" lang="zh-CN" altLang="en-US" b="1">
                <a:latin typeface="Arial" panose="020B0604020202020204" pitchFamily="34" charset="0"/>
                <a:ea typeface="黑体" panose="02010609060101010101" pitchFamily="49" charset="-122"/>
              </a:rPr>
              <a:t>服务器</a:t>
            </a:r>
          </a:p>
        </p:txBody>
      </p:sp>
      <p:sp>
        <p:nvSpPr>
          <p:cNvPr id="1035" name="Rectangle 11"/>
          <p:cNvSpPr>
            <a:spLocks noChangeArrowheads="1"/>
          </p:cNvSpPr>
          <p:nvPr/>
        </p:nvSpPr>
        <p:spPr bwMode="auto">
          <a:xfrm>
            <a:off x="2895600" y="1050925"/>
            <a:ext cx="2952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zh-CN" altLang="zh-CN" b="1">
                <a:latin typeface="Arial" panose="020B0604020202020204" pitchFamily="34" charset="0"/>
                <a:ea typeface="黑体" panose="02010609060101010101" pitchFamily="49" charset="-122"/>
              </a:rPr>
              <a:t>链接到</a:t>
            </a:r>
            <a:r>
              <a:rPr kumimoji="1" lang="en-US" altLang="zh-CN" b="1">
                <a:latin typeface="Arial" panose="020B0604020202020204" pitchFamily="34" charset="0"/>
                <a:ea typeface="黑体" panose="02010609060101010101" pitchFamily="49" charset="-122"/>
              </a:rPr>
              <a:t>URL</a:t>
            </a:r>
            <a:r>
              <a:rPr kumimoji="1" lang="zh-CN" altLang="en-US" b="1">
                <a:latin typeface="Arial" panose="020B0604020202020204" pitchFamily="34" charset="0"/>
                <a:ea typeface="黑体" panose="02010609060101010101" pitchFamily="49" charset="-122"/>
              </a:rPr>
              <a:t>的超链接</a:t>
            </a:r>
          </a:p>
        </p:txBody>
      </p:sp>
      <p:sp>
        <p:nvSpPr>
          <p:cNvPr id="1036" name="Rectangle 12"/>
          <p:cNvSpPr>
            <a:spLocks noChangeArrowheads="1"/>
          </p:cNvSpPr>
          <p:nvPr/>
        </p:nvSpPr>
        <p:spPr bwMode="auto">
          <a:xfrm>
            <a:off x="3073400" y="3235325"/>
            <a:ext cx="2843213" cy="3937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en-US" altLang="zh-CN" sz="2000" b="1">
                <a:latin typeface="Arial" panose="020B0604020202020204" pitchFamily="34" charset="0"/>
                <a:ea typeface="黑体" panose="02010609060101010101" pitchFamily="49" charset="-122"/>
              </a:rPr>
              <a:t>HTTP </a:t>
            </a:r>
            <a:r>
              <a:rPr kumimoji="1" lang="zh-CN" altLang="en-US" sz="2000" b="1">
                <a:latin typeface="Arial" panose="020B0604020202020204" pitchFamily="34" charset="0"/>
                <a:ea typeface="黑体" panose="02010609060101010101" pitchFamily="49" charset="-122"/>
              </a:rPr>
              <a:t>使用此 </a:t>
            </a:r>
            <a:r>
              <a:rPr kumimoji="1" lang="en-US" altLang="zh-CN" sz="2000" b="1">
                <a:latin typeface="Arial" panose="020B0604020202020204" pitchFamily="34" charset="0"/>
                <a:ea typeface="黑体" panose="02010609060101010101" pitchFamily="49" charset="-122"/>
              </a:rPr>
              <a:t>TCP </a:t>
            </a:r>
            <a:r>
              <a:rPr kumimoji="1" lang="zh-CN" altLang="en-US" sz="2000" b="1">
                <a:latin typeface="Arial" panose="020B0604020202020204" pitchFamily="34" charset="0"/>
                <a:ea typeface="黑体" panose="02010609060101010101" pitchFamily="49" charset="-122"/>
              </a:rPr>
              <a:t>连接</a:t>
            </a:r>
          </a:p>
        </p:txBody>
      </p:sp>
      <p:sp>
        <p:nvSpPr>
          <p:cNvPr id="1037" name="Rectangle 13"/>
          <p:cNvSpPr>
            <a:spLocks noChangeArrowheads="1"/>
          </p:cNvSpPr>
          <p:nvPr/>
        </p:nvSpPr>
        <p:spPr bwMode="auto">
          <a:xfrm>
            <a:off x="2673350" y="1971675"/>
            <a:ext cx="9477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nSpc>
                <a:spcPct val="90000"/>
              </a:lnSpc>
            </a:pPr>
            <a:r>
              <a:rPr kumimoji="1" lang="zh-CN" altLang="en-US" sz="2000" b="1">
                <a:latin typeface="Arial" panose="020B0604020202020204" pitchFamily="34" charset="0"/>
                <a:ea typeface="黑体" panose="02010609060101010101" pitchFamily="49" charset="-122"/>
              </a:rPr>
              <a:t>浏览器</a:t>
            </a:r>
          </a:p>
          <a:p>
            <a:pPr>
              <a:lnSpc>
                <a:spcPct val="90000"/>
              </a:lnSpc>
            </a:pPr>
            <a:r>
              <a:rPr kumimoji="1" lang="zh-CN" altLang="en-US" sz="2000" b="1">
                <a:latin typeface="Arial" panose="020B0604020202020204" pitchFamily="34" charset="0"/>
                <a:ea typeface="黑体" panose="02010609060101010101" pitchFamily="49" charset="-122"/>
              </a:rPr>
              <a:t> 程序</a:t>
            </a:r>
          </a:p>
        </p:txBody>
      </p:sp>
      <p:sp>
        <p:nvSpPr>
          <p:cNvPr id="1038" name="Rectangle 14"/>
          <p:cNvSpPr>
            <a:spLocks noChangeArrowheads="1"/>
          </p:cNvSpPr>
          <p:nvPr/>
        </p:nvSpPr>
        <p:spPr bwMode="auto">
          <a:xfrm>
            <a:off x="5051425" y="1971675"/>
            <a:ext cx="9477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nSpc>
                <a:spcPct val="90000"/>
              </a:lnSpc>
            </a:pPr>
            <a:r>
              <a:rPr kumimoji="1" lang="zh-CN" altLang="en-US" sz="2000" b="1">
                <a:latin typeface="Arial" panose="020B0604020202020204" pitchFamily="34" charset="0"/>
                <a:ea typeface="黑体" panose="02010609060101010101" pitchFamily="49" charset="-122"/>
              </a:rPr>
              <a:t>服务器</a:t>
            </a:r>
          </a:p>
          <a:p>
            <a:pPr>
              <a:lnSpc>
                <a:spcPct val="90000"/>
              </a:lnSpc>
            </a:pPr>
            <a:r>
              <a:rPr kumimoji="1" lang="zh-CN" altLang="en-US" sz="2000" b="1">
                <a:latin typeface="Arial" panose="020B0604020202020204" pitchFamily="34" charset="0"/>
                <a:ea typeface="黑体" panose="02010609060101010101" pitchFamily="49" charset="-122"/>
              </a:rPr>
              <a:t> 程序</a:t>
            </a:r>
          </a:p>
        </p:txBody>
      </p:sp>
      <p:sp>
        <p:nvSpPr>
          <p:cNvPr id="1039" name="Rectangle 15"/>
          <p:cNvSpPr>
            <a:spLocks noChangeArrowheads="1"/>
          </p:cNvSpPr>
          <p:nvPr/>
        </p:nvSpPr>
        <p:spPr bwMode="auto">
          <a:xfrm>
            <a:off x="3946525" y="2344738"/>
            <a:ext cx="8461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nSpc>
                <a:spcPct val="90000"/>
              </a:lnSpc>
            </a:pPr>
            <a:r>
              <a:rPr kumimoji="1" lang="en-US" altLang="zh-CN" sz="2000" b="1">
                <a:latin typeface="Arial" panose="020B0604020202020204" pitchFamily="34" charset="0"/>
                <a:ea typeface="黑体" panose="02010609060101010101" pitchFamily="49" charset="-122"/>
              </a:rPr>
              <a:t>HTTP</a:t>
            </a:r>
          </a:p>
        </p:txBody>
      </p:sp>
      <p:sp>
        <p:nvSpPr>
          <p:cNvPr id="1040" name="Rectangle 16"/>
          <p:cNvSpPr>
            <a:spLocks noChangeArrowheads="1"/>
          </p:cNvSpPr>
          <p:nvPr/>
        </p:nvSpPr>
        <p:spPr bwMode="auto">
          <a:xfrm>
            <a:off x="1403350" y="1266825"/>
            <a:ext cx="793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zh-CN" altLang="en-US" b="1">
                <a:latin typeface="Arial" panose="020B0604020202020204" pitchFamily="34" charset="0"/>
                <a:ea typeface="黑体" panose="02010609060101010101" pitchFamily="49" charset="-122"/>
              </a:rPr>
              <a:t>客户</a:t>
            </a:r>
          </a:p>
        </p:txBody>
      </p:sp>
      <p:pic>
        <p:nvPicPr>
          <p:cNvPr id="1041"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588" y="1717675"/>
            <a:ext cx="14319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Freeform 18"/>
          <p:cNvSpPr>
            <a:spLocks/>
          </p:cNvSpPr>
          <p:nvPr/>
        </p:nvSpPr>
        <p:spPr bwMode="auto">
          <a:xfrm>
            <a:off x="1484313" y="1949450"/>
            <a:ext cx="741362" cy="555625"/>
          </a:xfrm>
          <a:custGeom>
            <a:avLst/>
            <a:gdLst>
              <a:gd name="T0" fmla="*/ 2147483647 w 463"/>
              <a:gd name="T1" fmla="*/ 0 h 322"/>
              <a:gd name="T2" fmla="*/ 2147483647 w 463"/>
              <a:gd name="T3" fmla="*/ 0 h 322"/>
              <a:gd name="T4" fmla="*/ 2147483647 w 463"/>
              <a:gd name="T5" fmla="*/ 2147483647 h 322"/>
              <a:gd name="T6" fmla="*/ 0 w 463"/>
              <a:gd name="T7" fmla="*/ 2147483647 h 322"/>
              <a:gd name="T8" fmla="*/ 2147483647 w 463"/>
              <a:gd name="T9" fmla="*/ 0 h 322"/>
              <a:gd name="T10" fmla="*/ 0 60000 65536"/>
              <a:gd name="T11" fmla="*/ 0 60000 65536"/>
              <a:gd name="T12" fmla="*/ 0 60000 65536"/>
              <a:gd name="T13" fmla="*/ 0 60000 65536"/>
              <a:gd name="T14" fmla="*/ 0 60000 65536"/>
              <a:gd name="T15" fmla="*/ 0 w 463"/>
              <a:gd name="T16" fmla="*/ 0 h 322"/>
              <a:gd name="T17" fmla="*/ 463 w 463"/>
              <a:gd name="T18" fmla="*/ 322 h 322"/>
            </a:gdLst>
            <a:ahLst/>
            <a:cxnLst>
              <a:cxn ang="T10">
                <a:pos x="T0" y="T1"/>
              </a:cxn>
              <a:cxn ang="T11">
                <a:pos x="T2" y="T3"/>
              </a:cxn>
              <a:cxn ang="T12">
                <a:pos x="T4" y="T5"/>
              </a:cxn>
              <a:cxn ang="T13">
                <a:pos x="T6" y="T7"/>
              </a:cxn>
              <a:cxn ang="T14">
                <a:pos x="T8" y="T9"/>
              </a:cxn>
            </a:cxnLst>
            <a:rect l="T15" t="T16" r="T17" b="T18"/>
            <a:pathLst>
              <a:path w="463" h="322">
                <a:moveTo>
                  <a:pt x="17" y="0"/>
                </a:moveTo>
                <a:lnTo>
                  <a:pt x="462" y="0"/>
                </a:lnTo>
                <a:lnTo>
                  <a:pt x="443" y="321"/>
                </a:lnTo>
                <a:lnTo>
                  <a:pt x="0" y="30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1043" name="Oval 19"/>
          <p:cNvSpPr>
            <a:spLocks noChangeArrowheads="1"/>
          </p:cNvSpPr>
          <p:nvPr/>
        </p:nvSpPr>
        <p:spPr bwMode="auto">
          <a:xfrm>
            <a:off x="1824038" y="2646363"/>
            <a:ext cx="593725" cy="252412"/>
          </a:xfrm>
          <a:prstGeom prst="ellipse">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44" name="Line 20"/>
          <p:cNvSpPr>
            <a:spLocks noChangeShapeType="1"/>
          </p:cNvSpPr>
          <p:nvPr/>
        </p:nvSpPr>
        <p:spPr bwMode="auto">
          <a:xfrm>
            <a:off x="5815013" y="2476500"/>
            <a:ext cx="509587" cy="254000"/>
          </a:xfrm>
          <a:prstGeom prst="line">
            <a:avLst/>
          </a:prstGeom>
          <a:noFill/>
          <a:ln w="28575">
            <a:solidFill>
              <a:srgbClr val="00FF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5" name="Line 21"/>
          <p:cNvSpPr>
            <a:spLocks noChangeShapeType="1"/>
          </p:cNvSpPr>
          <p:nvPr/>
        </p:nvSpPr>
        <p:spPr bwMode="auto">
          <a:xfrm flipH="1">
            <a:off x="2333625" y="2392363"/>
            <a:ext cx="509588" cy="338137"/>
          </a:xfrm>
          <a:prstGeom prst="line">
            <a:avLst/>
          </a:prstGeom>
          <a:noFill/>
          <a:ln w="28575">
            <a:solidFill>
              <a:srgbClr val="00FF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6" name="Oval 22"/>
          <p:cNvSpPr>
            <a:spLocks noChangeArrowheads="1"/>
          </p:cNvSpPr>
          <p:nvPr/>
        </p:nvSpPr>
        <p:spPr bwMode="auto">
          <a:xfrm>
            <a:off x="6238875" y="2646363"/>
            <a:ext cx="595313" cy="252412"/>
          </a:xfrm>
          <a:prstGeom prst="ellipse">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47" name="Freeform 23"/>
          <p:cNvSpPr>
            <a:spLocks/>
          </p:cNvSpPr>
          <p:nvPr/>
        </p:nvSpPr>
        <p:spPr bwMode="auto">
          <a:xfrm>
            <a:off x="2163763" y="2836863"/>
            <a:ext cx="4330700" cy="820737"/>
          </a:xfrm>
          <a:custGeom>
            <a:avLst/>
            <a:gdLst>
              <a:gd name="T0" fmla="*/ 0 w 2448"/>
              <a:gd name="T1" fmla="*/ 0 h 852"/>
              <a:gd name="T2" fmla="*/ 0 w 2448"/>
              <a:gd name="T3" fmla="*/ 2147483647 h 852"/>
              <a:gd name="T4" fmla="*/ 2147483647 w 2448"/>
              <a:gd name="T5" fmla="*/ 2147483647 h 852"/>
              <a:gd name="T6" fmla="*/ 2147483647 w 2448"/>
              <a:gd name="T7" fmla="*/ 2147483647 h 852"/>
              <a:gd name="T8" fmla="*/ 2147483647 w 2448"/>
              <a:gd name="T9" fmla="*/ 2147483647 h 852"/>
              <a:gd name="T10" fmla="*/ 2147483647 w 2448"/>
              <a:gd name="T11" fmla="*/ 2147483647 h 852"/>
              <a:gd name="T12" fmla="*/ 2147483647 w 2448"/>
              <a:gd name="T13" fmla="*/ 2147483647 h 852"/>
              <a:gd name="T14" fmla="*/ 2147483647 w 2448"/>
              <a:gd name="T15" fmla="*/ 2147483647 h 852"/>
              <a:gd name="T16" fmla="*/ 2147483647 w 2448"/>
              <a:gd name="T17" fmla="*/ 2147483647 h 852"/>
              <a:gd name="T18" fmla="*/ 2147483647 w 2448"/>
              <a:gd name="T19" fmla="*/ 2147483647 h 852"/>
              <a:gd name="T20" fmla="*/ 2147483647 w 2448"/>
              <a:gd name="T21" fmla="*/ 2147483647 h 852"/>
              <a:gd name="T22" fmla="*/ 2147483647 w 2448"/>
              <a:gd name="T23" fmla="*/ 2147483647 h 852"/>
              <a:gd name="T24" fmla="*/ 2147483647 w 2448"/>
              <a:gd name="T25" fmla="*/ 2147483647 h 852"/>
              <a:gd name="T26" fmla="*/ 2147483647 w 2448"/>
              <a:gd name="T27" fmla="*/ 2147483647 h 852"/>
              <a:gd name="T28" fmla="*/ 2147483647 w 2448"/>
              <a:gd name="T29" fmla="*/ 2147483647 h 852"/>
              <a:gd name="T30" fmla="*/ 2147483647 w 2448"/>
              <a:gd name="T31" fmla="*/ 2147483647 h 8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8"/>
              <a:gd name="T49" fmla="*/ 0 h 852"/>
              <a:gd name="T50" fmla="*/ 2448 w 2448"/>
              <a:gd name="T51" fmla="*/ 852 h 8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a:solidFill>
              <a:srgbClr val="00FFFF"/>
            </a:solidFill>
            <a:prstDash val="sysDot"/>
            <a:round/>
            <a:headEnd type="triangle" w="sm" len="lg"/>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48" name="Line 24"/>
          <p:cNvSpPr>
            <a:spLocks noChangeShapeType="1"/>
          </p:cNvSpPr>
          <p:nvPr/>
        </p:nvSpPr>
        <p:spPr bwMode="auto">
          <a:xfrm flipV="1">
            <a:off x="2417763" y="2786063"/>
            <a:ext cx="3906837" cy="0"/>
          </a:xfrm>
          <a:prstGeom prst="line">
            <a:avLst/>
          </a:prstGeom>
          <a:noFill/>
          <a:ln w="76200">
            <a:solidFill>
              <a:srgbClr val="00FFFF"/>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9" name="Line 25"/>
          <p:cNvSpPr>
            <a:spLocks noChangeShapeType="1"/>
          </p:cNvSpPr>
          <p:nvPr/>
        </p:nvSpPr>
        <p:spPr bwMode="auto">
          <a:xfrm rot="16200000" flipH="1">
            <a:off x="6726238" y="2838450"/>
            <a:ext cx="288925" cy="193675"/>
          </a:xfrm>
          <a:prstGeom prst="line">
            <a:avLst/>
          </a:prstGeom>
          <a:noFill/>
          <a:ln w="28575">
            <a:solidFill>
              <a:schemeClr val="tx1"/>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0" name="Freeform 26"/>
          <p:cNvSpPr>
            <a:spLocks/>
          </p:cNvSpPr>
          <p:nvPr/>
        </p:nvSpPr>
        <p:spPr bwMode="auto">
          <a:xfrm>
            <a:off x="1871663" y="1465263"/>
            <a:ext cx="4962525" cy="666750"/>
          </a:xfrm>
          <a:custGeom>
            <a:avLst/>
            <a:gdLst>
              <a:gd name="T0" fmla="*/ 0 w 2454"/>
              <a:gd name="T1" fmla="*/ 2147483647 h 332"/>
              <a:gd name="T2" fmla="*/ 2147483647 w 2454"/>
              <a:gd name="T3" fmla="*/ 2147483647 h 332"/>
              <a:gd name="T4" fmla="*/ 2147483647 w 2454"/>
              <a:gd name="T5" fmla="*/ 2147483647 h 332"/>
              <a:gd name="T6" fmla="*/ 2147483647 w 2454"/>
              <a:gd name="T7" fmla="*/ 2147483647 h 332"/>
              <a:gd name="T8" fmla="*/ 2147483647 w 2454"/>
              <a:gd name="T9" fmla="*/ 2147483647 h 332"/>
              <a:gd name="T10" fmla="*/ 2147483647 w 2454"/>
              <a:gd name="T11" fmla="*/ 2147483647 h 332"/>
              <a:gd name="T12" fmla="*/ 2147483647 w 2454"/>
              <a:gd name="T13" fmla="*/ 2147483647 h 332"/>
              <a:gd name="T14" fmla="*/ 0 60000 65536"/>
              <a:gd name="T15" fmla="*/ 0 60000 65536"/>
              <a:gd name="T16" fmla="*/ 0 60000 65536"/>
              <a:gd name="T17" fmla="*/ 0 60000 65536"/>
              <a:gd name="T18" fmla="*/ 0 60000 65536"/>
              <a:gd name="T19" fmla="*/ 0 60000 65536"/>
              <a:gd name="T20" fmla="*/ 0 60000 65536"/>
              <a:gd name="T21" fmla="*/ 0 w 2454"/>
              <a:gd name="T22" fmla="*/ 0 h 332"/>
              <a:gd name="T23" fmla="*/ 2454 w 2454"/>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51579" name="Line 27"/>
          <p:cNvSpPr>
            <a:spLocks noChangeShapeType="1"/>
          </p:cNvSpPr>
          <p:nvPr/>
        </p:nvSpPr>
        <p:spPr bwMode="auto">
          <a:xfrm>
            <a:off x="1824038" y="4043363"/>
            <a:ext cx="0" cy="2986087"/>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580" name="Line 28"/>
          <p:cNvSpPr>
            <a:spLocks noChangeShapeType="1"/>
          </p:cNvSpPr>
          <p:nvPr/>
        </p:nvSpPr>
        <p:spPr bwMode="auto">
          <a:xfrm>
            <a:off x="6967538" y="4043363"/>
            <a:ext cx="0" cy="2986087"/>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 name="Group 29"/>
          <p:cNvGrpSpPr>
            <a:grpSpLocks/>
          </p:cNvGrpSpPr>
          <p:nvPr/>
        </p:nvGrpSpPr>
        <p:grpSpPr bwMode="auto">
          <a:xfrm>
            <a:off x="1824038" y="4506913"/>
            <a:ext cx="5143500" cy="406400"/>
            <a:chOff x="1149" y="2704"/>
            <a:chExt cx="3240" cy="256"/>
          </a:xfrm>
        </p:grpSpPr>
        <p:sp>
          <p:nvSpPr>
            <p:cNvPr id="1074" name="Line 30"/>
            <p:cNvSpPr>
              <a:spLocks noChangeShapeType="1"/>
            </p:cNvSpPr>
            <p:nvPr/>
          </p:nvSpPr>
          <p:spPr bwMode="auto">
            <a:xfrm>
              <a:off x="1149" y="2836"/>
              <a:ext cx="3240" cy="0"/>
            </a:xfrm>
            <a:prstGeom prst="line">
              <a:avLst/>
            </a:prstGeom>
            <a:noFill/>
            <a:ln w="38100">
              <a:solidFill>
                <a:srgbClr val="00FF00"/>
              </a:solidFill>
              <a:prstDash val="sysDot"/>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1075" name="Text Box 31"/>
            <p:cNvSpPr txBox="1">
              <a:spLocks noChangeArrowheads="1"/>
            </p:cNvSpPr>
            <p:nvPr/>
          </p:nvSpPr>
          <p:spPr bwMode="auto">
            <a:xfrm>
              <a:off x="2176" y="2704"/>
              <a:ext cx="1175" cy="256"/>
            </a:xfrm>
            <a:prstGeom prst="rect">
              <a:avLst/>
            </a:prstGeom>
            <a:solidFill>
              <a:schemeClr val="bg1"/>
            </a:solidFill>
            <a:ln w="9525">
              <a:solidFill>
                <a:srgbClr val="00FF00"/>
              </a:solidFill>
              <a:miter lim="800000"/>
              <a:headEnd/>
              <a:tailEnd/>
            </a:ln>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建立 </a:t>
              </a:r>
              <a:r>
                <a:rPr kumimoji="1" lang="en-US" altLang="zh-CN" sz="2000" b="1">
                  <a:latin typeface="Arial" panose="020B0604020202020204" pitchFamily="34" charset="0"/>
                  <a:ea typeface="黑体" panose="02010609060101010101" pitchFamily="49" charset="-122"/>
                </a:rPr>
                <a:t>TCP </a:t>
              </a:r>
              <a:r>
                <a:rPr kumimoji="1" lang="zh-CN" altLang="en-US" sz="2000" b="1">
                  <a:latin typeface="Arial" panose="020B0604020202020204" pitchFamily="34" charset="0"/>
                  <a:ea typeface="黑体" panose="02010609060101010101" pitchFamily="49" charset="-122"/>
                </a:rPr>
                <a:t>连接</a:t>
              </a:r>
            </a:p>
          </p:txBody>
        </p:sp>
      </p:grpSp>
      <p:grpSp>
        <p:nvGrpSpPr>
          <p:cNvPr id="3" name="Group 32"/>
          <p:cNvGrpSpPr>
            <a:grpSpLocks/>
          </p:cNvGrpSpPr>
          <p:nvPr/>
        </p:nvGrpSpPr>
        <p:grpSpPr bwMode="auto">
          <a:xfrm>
            <a:off x="1824038" y="6380163"/>
            <a:ext cx="5143500" cy="406400"/>
            <a:chOff x="1149" y="3884"/>
            <a:chExt cx="3240" cy="256"/>
          </a:xfrm>
        </p:grpSpPr>
        <p:sp>
          <p:nvSpPr>
            <p:cNvPr id="1072" name="Line 33"/>
            <p:cNvSpPr>
              <a:spLocks noChangeShapeType="1"/>
            </p:cNvSpPr>
            <p:nvPr/>
          </p:nvSpPr>
          <p:spPr bwMode="auto">
            <a:xfrm>
              <a:off x="1149" y="4012"/>
              <a:ext cx="3240" cy="0"/>
            </a:xfrm>
            <a:prstGeom prst="line">
              <a:avLst/>
            </a:prstGeom>
            <a:noFill/>
            <a:ln w="38100">
              <a:solidFill>
                <a:srgbClr val="00FF00"/>
              </a:solidFill>
              <a:prstDash val="sysDot"/>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1073" name="Text Box 34"/>
            <p:cNvSpPr txBox="1">
              <a:spLocks noChangeArrowheads="1"/>
            </p:cNvSpPr>
            <p:nvPr/>
          </p:nvSpPr>
          <p:spPr bwMode="auto">
            <a:xfrm>
              <a:off x="2176" y="3884"/>
              <a:ext cx="1175" cy="256"/>
            </a:xfrm>
            <a:prstGeom prst="rect">
              <a:avLst/>
            </a:prstGeom>
            <a:solidFill>
              <a:schemeClr val="bg1"/>
            </a:solidFill>
            <a:ln w="9525">
              <a:solidFill>
                <a:srgbClr val="00FF00"/>
              </a:solidFill>
              <a:miter lim="800000"/>
              <a:headEnd/>
              <a:tailEnd/>
            </a:ln>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zh-CN" altLang="en-US" sz="2000" b="1">
                  <a:latin typeface="Arial" panose="020B0604020202020204" pitchFamily="34" charset="0"/>
                  <a:ea typeface="黑体" panose="02010609060101010101" pitchFamily="49" charset="-122"/>
                </a:rPr>
                <a:t>释放 </a:t>
              </a:r>
              <a:r>
                <a:rPr kumimoji="1" lang="en-US" altLang="zh-CN" sz="2000" b="1">
                  <a:latin typeface="Arial" panose="020B0604020202020204" pitchFamily="34" charset="0"/>
                  <a:ea typeface="黑体" panose="02010609060101010101" pitchFamily="49" charset="-122"/>
                </a:rPr>
                <a:t>TCP </a:t>
              </a:r>
              <a:r>
                <a:rPr kumimoji="1" lang="zh-CN" altLang="en-US" sz="2000" b="1">
                  <a:latin typeface="Arial" panose="020B0604020202020204" pitchFamily="34" charset="0"/>
                  <a:ea typeface="黑体" panose="02010609060101010101" pitchFamily="49" charset="-122"/>
                </a:rPr>
                <a:t>连接</a:t>
              </a:r>
            </a:p>
          </p:txBody>
        </p:sp>
      </p:grpSp>
      <p:sp>
        <p:nvSpPr>
          <p:cNvPr id="1055" name="Line 35"/>
          <p:cNvSpPr>
            <a:spLocks noChangeShapeType="1"/>
          </p:cNvSpPr>
          <p:nvPr/>
        </p:nvSpPr>
        <p:spPr bwMode="auto">
          <a:xfrm>
            <a:off x="7210425" y="3209925"/>
            <a:ext cx="517525" cy="160338"/>
          </a:xfrm>
          <a:prstGeom prst="line">
            <a:avLst/>
          </a:prstGeom>
          <a:noFill/>
          <a:ln w="28575">
            <a:solidFill>
              <a:srgbClr val="00FF00"/>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056" name="Text Box 36"/>
          <p:cNvSpPr txBox="1">
            <a:spLocks noChangeArrowheads="1"/>
          </p:cNvSpPr>
          <p:nvPr/>
        </p:nvSpPr>
        <p:spPr bwMode="auto">
          <a:xfrm>
            <a:off x="7496175" y="2439988"/>
            <a:ext cx="11255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latin typeface="Arial" panose="020B0604020202020204" pitchFamily="34" charset="0"/>
                <a:ea typeface="黑体" panose="02010609060101010101" pitchFamily="49" charset="-122"/>
                <a:sym typeface="Wingdings" panose="05000000000000000000" pitchFamily="2" charset="2"/>
              </a:rPr>
              <a:t></a:t>
            </a:r>
            <a:endParaRPr kumimoji="1" lang="en-US" altLang="zh-CN" sz="10600" b="1">
              <a:latin typeface="Arial" panose="020B0604020202020204" pitchFamily="34" charset="0"/>
              <a:ea typeface="黑体" panose="02010609060101010101" pitchFamily="49" charset="-122"/>
            </a:endParaRPr>
          </a:p>
        </p:txBody>
      </p:sp>
      <p:sp>
        <p:nvSpPr>
          <p:cNvPr id="1057" name="AutoShape 37"/>
          <p:cNvSpPr>
            <a:spLocks noChangeArrowheads="1"/>
          </p:cNvSpPr>
          <p:nvPr/>
        </p:nvSpPr>
        <p:spPr bwMode="auto">
          <a:xfrm>
            <a:off x="6675438" y="3019425"/>
            <a:ext cx="595312" cy="252413"/>
          </a:xfrm>
          <a:prstGeom prst="can">
            <a:avLst>
              <a:gd name="adj" fmla="val 39583"/>
            </a:avLst>
          </a:prstGeom>
          <a:solidFill>
            <a:srgbClr val="99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4" name="Group 38"/>
          <p:cNvGrpSpPr>
            <a:grpSpLocks/>
          </p:cNvGrpSpPr>
          <p:nvPr/>
        </p:nvGrpSpPr>
        <p:grpSpPr bwMode="auto">
          <a:xfrm>
            <a:off x="1828800" y="5164138"/>
            <a:ext cx="5159375" cy="1708150"/>
            <a:chOff x="1139" y="3067"/>
            <a:chExt cx="3250" cy="1076"/>
          </a:xfrm>
        </p:grpSpPr>
        <p:grpSp>
          <p:nvGrpSpPr>
            <p:cNvPr id="1065" name="Group 39"/>
            <p:cNvGrpSpPr>
              <a:grpSpLocks/>
            </p:cNvGrpSpPr>
            <p:nvPr/>
          </p:nvGrpSpPr>
          <p:grpSpPr bwMode="auto">
            <a:xfrm>
              <a:off x="1149" y="3475"/>
              <a:ext cx="3240" cy="303"/>
              <a:chOff x="1149" y="3475"/>
              <a:chExt cx="3240" cy="303"/>
            </a:xfrm>
          </p:grpSpPr>
          <p:sp>
            <p:nvSpPr>
              <p:cNvPr id="1068" name="Line 40"/>
              <p:cNvSpPr>
                <a:spLocks noChangeShapeType="1"/>
              </p:cNvSpPr>
              <p:nvPr/>
            </p:nvSpPr>
            <p:spPr bwMode="auto">
              <a:xfrm flipH="1">
                <a:off x="1149" y="3626"/>
                <a:ext cx="3240" cy="0"/>
              </a:xfrm>
              <a:prstGeom prst="line">
                <a:avLst/>
              </a:prstGeom>
              <a:noFill/>
              <a:ln w="38100">
                <a:solidFill>
                  <a:schemeClr val="hlink"/>
                </a:solidFill>
                <a:prstDash val="dash"/>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nvGrpSpPr>
              <p:cNvPr id="1069" name="Group 41"/>
              <p:cNvGrpSpPr>
                <a:grpSpLocks/>
              </p:cNvGrpSpPr>
              <p:nvPr/>
            </p:nvGrpSpPr>
            <p:grpSpPr bwMode="auto">
              <a:xfrm flipH="1">
                <a:off x="1944" y="3475"/>
                <a:ext cx="1650" cy="303"/>
                <a:chOff x="1152" y="1824"/>
                <a:chExt cx="1296" cy="240"/>
              </a:xfrm>
            </p:grpSpPr>
            <p:sp>
              <p:nvSpPr>
                <p:cNvPr id="1070" name="AutoShape 42"/>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71" name="Rectangle 43"/>
                <p:cNvSpPr>
                  <a:spLocks noChangeArrowheads="1"/>
                </p:cNvSpPr>
                <p:nvPr/>
              </p:nvSpPr>
              <p:spPr bwMode="auto">
                <a:xfrm>
                  <a:off x="1152" y="1824"/>
                  <a:ext cx="1008" cy="240"/>
                </a:xfrm>
                <a:prstGeom prst="rect">
                  <a:avLst/>
                </a:prstGeom>
                <a:solidFill>
                  <a:srgbClr val="FFCCFF"/>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kumimoji="1" lang="en-US" altLang="zh-CN" sz="2000" b="1">
                      <a:latin typeface="Arial" panose="020B0604020202020204" pitchFamily="34" charset="0"/>
                      <a:ea typeface="黑体" panose="02010609060101010101" pitchFamily="49" charset="-122"/>
                    </a:rPr>
                    <a:t>HTTP </a:t>
                  </a:r>
                  <a:r>
                    <a:rPr kumimoji="1" lang="zh-CN" altLang="en-US" sz="2000" b="1">
                      <a:latin typeface="Arial" panose="020B0604020202020204" pitchFamily="34" charset="0"/>
                      <a:ea typeface="黑体" panose="02010609060101010101" pitchFamily="49" charset="-122"/>
                    </a:rPr>
                    <a:t>响应消息</a:t>
                  </a:r>
                </a:p>
              </p:txBody>
            </p:sp>
          </p:grpSp>
        </p:grpSp>
        <p:sp>
          <p:nvSpPr>
            <p:cNvPr id="1066" name="Text Box 44"/>
            <p:cNvSpPr txBox="1">
              <a:spLocks noChangeArrowheads="1"/>
            </p:cNvSpPr>
            <p:nvPr/>
          </p:nvSpPr>
          <p:spPr bwMode="auto">
            <a:xfrm>
              <a:off x="1139" y="3361"/>
              <a:ext cx="9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② </a:t>
              </a:r>
              <a:r>
                <a:rPr kumimoji="1" lang="zh-CN" altLang="en-US" sz="2000" b="1">
                  <a:latin typeface="Arial" panose="020B0604020202020204" pitchFamily="34" charset="0"/>
                  <a:ea typeface="黑体" panose="02010609060101010101" pitchFamily="49" charset="-122"/>
                </a:rPr>
                <a:t>响应页面</a:t>
              </a:r>
            </a:p>
          </p:txBody>
        </p:sp>
        <p:sp>
          <p:nvSpPr>
            <p:cNvPr id="1067" name="Text Box 45"/>
            <p:cNvSpPr txBox="1">
              <a:spLocks noChangeArrowheads="1"/>
            </p:cNvSpPr>
            <p:nvPr/>
          </p:nvSpPr>
          <p:spPr bwMode="auto">
            <a:xfrm>
              <a:off x="3452" y="3067"/>
              <a:ext cx="709"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0600" b="1">
                  <a:latin typeface="Arial" panose="020B0604020202020204" pitchFamily="34" charset="0"/>
                  <a:ea typeface="黑体" panose="02010609060101010101" pitchFamily="49" charset="-122"/>
                  <a:sym typeface="Wingdings" panose="05000000000000000000" pitchFamily="2" charset="2"/>
                </a:rPr>
                <a:t></a:t>
              </a:r>
              <a:endParaRPr kumimoji="1" lang="en-US" altLang="zh-CN" sz="10600" b="1">
                <a:latin typeface="Arial" panose="020B0604020202020204" pitchFamily="34" charset="0"/>
                <a:ea typeface="黑体" panose="02010609060101010101" pitchFamily="49" charset="-122"/>
              </a:endParaRPr>
            </a:p>
          </p:txBody>
        </p:sp>
      </p:grpSp>
      <p:grpSp>
        <p:nvGrpSpPr>
          <p:cNvPr id="7" name="Group 46"/>
          <p:cNvGrpSpPr>
            <a:grpSpLocks/>
          </p:cNvGrpSpPr>
          <p:nvPr/>
        </p:nvGrpSpPr>
        <p:grpSpPr bwMode="auto">
          <a:xfrm>
            <a:off x="1824038" y="4924425"/>
            <a:ext cx="5143500" cy="639763"/>
            <a:chOff x="1149" y="2969"/>
            <a:chExt cx="3240" cy="403"/>
          </a:xfrm>
        </p:grpSpPr>
        <p:sp>
          <p:nvSpPr>
            <p:cNvPr id="1060" name="Line 47"/>
            <p:cNvSpPr>
              <a:spLocks noChangeShapeType="1"/>
            </p:cNvSpPr>
            <p:nvPr/>
          </p:nvSpPr>
          <p:spPr bwMode="auto">
            <a:xfrm>
              <a:off x="1149" y="3220"/>
              <a:ext cx="3240" cy="0"/>
            </a:xfrm>
            <a:prstGeom prst="line">
              <a:avLst/>
            </a:prstGeom>
            <a:noFill/>
            <a:ln w="38100">
              <a:solidFill>
                <a:srgbClr val="00FF00"/>
              </a:solidFill>
              <a:prstDash val="dash"/>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nvGrpSpPr>
            <p:cNvPr id="1061" name="Group 48"/>
            <p:cNvGrpSpPr>
              <a:grpSpLocks/>
            </p:cNvGrpSpPr>
            <p:nvPr/>
          </p:nvGrpSpPr>
          <p:grpSpPr bwMode="auto">
            <a:xfrm>
              <a:off x="2188" y="3069"/>
              <a:ext cx="1651" cy="303"/>
              <a:chOff x="1152" y="1824"/>
              <a:chExt cx="1296" cy="240"/>
            </a:xfrm>
          </p:grpSpPr>
          <p:sp>
            <p:nvSpPr>
              <p:cNvPr id="1063" name="AutoShape 49"/>
              <p:cNvSpPr>
                <a:spLocks noChangeArrowheads="1"/>
              </p:cNvSpPr>
              <p:nvPr/>
            </p:nvSpPr>
            <p:spPr bwMode="auto">
              <a:xfrm>
                <a:off x="2160" y="1872"/>
                <a:ext cx="288" cy="144"/>
              </a:xfrm>
              <a:prstGeom prst="rightArrow">
                <a:avLst>
                  <a:gd name="adj1" fmla="val 50000"/>
                  <a:gd name="adj2" fmla="val 50000"/>
                </a:avLst>
              </a:prstGeom>
              <a:solidFill>
                <a:srgbClr val="FFFF99"/>
              </a:solidFill>
              <a:ln w="9525">
                <a:solidFill>
                  <a:srgbClr val="00FF00"/>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64" name="Rectangle 50"/>
              <p:cNvSpPr>
                <a:spLocks noChangeArrowheads="1"/>
              </p:cNvSpPr>
              <p:nvPr/>
            </p:nvSpPr>
            <p:spPr bwMode="auto">
              <a:xfrm>
                <a:off x="1152" y="1824"/>
                <a:ext cx="1008" cy="240"/>
              </a:xfrm>
              <a:prstGeom prst="rect">
                <a:avLst/>
              </a:prstGeom>
              <a:solidFill>
                <a:srgbClr val="FFFF99"/>
              </a:solidFill>
              <a:ln w="9525">
                <a:solidFill>
                  <a:srgbClr val="00FF00"/>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kumimoji="1" lang="en-US" altLang="zh-CN" sz="2000" b="1">
                    <a:latin typeface="Arial" panose="020B0604020202020204" pitchFamily="34" charset="0"/>
                    <a:ea typeface="黑体" panose="02010609060101010101" pitchFamily="49" charset="-122"/>
                  </a:rPr>
                  <a:t>HTTP </a:t>
                </a:r>
                <a:r>
                  <a:rPr kumimoji="1" lang="zh-CN" altLang="en-US" sz="2000" b="1">
                    <a:latin typeface="Arial" panose="020B0604020202020204" pitchFamily="34" charset="0"/>
                    <a:ea typeface="黑体" panose="02010609060101010101" pitchFamily="49" charset="-122"/>
                  </a:rPr>
                  <a:t>请求消息</a:t>
                </a:r>
              </a:p>
            </p:txBody>
          </p:sp>
        </p:grpSp>
        <p:sp>
          <p:nvSpPr>
            <p:cNvPr id="1062" name="Text Box 51"/>
            <p:cNvSpPr txBox="1">
              <a:spLocks noChangeArrowheads="1"/>
            </p:cNvSpPr>
            <p:nvPr/>
          </p:nvSpPr>
          <p:spPr bwMode="auto">
            <a:xfrm>
              <a:off x="1149" y="2969"/>
              <a:ext cx="9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b="1">
                  <a:latin typeface="Arial" panose="020B0604020202020204" pitchFamily="34" charset="0"/>
                  <a:ea typeface="黑体" panose="02010609060101010101" pitchFamily="49" charset="-122"/>
                </a:rPr>
                <a:t>① </a:t>
              </a:r>
              <a:r>
                <a:rPr kumimoji="1" lang="zh-CN" altLang="en-US" sz="2000" b="1">
                  <a:latin typeface="Arial" panose="020B0604020202020204" pitchFamily="34" charset="0"/>
                  <a:ea typeface="黑体" panose="02010609060101010101" pitchFamily="49" charset="-122"/>
                </a:rPr>
                <a:t>请求页面</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158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9" grpId="0" animBg="1"/>
      <p:bldP spid="15158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p:txBody>
          <a:bodyPr/>
          <a:lstStyle/>
          <a:p>
            <a:pPr eaLnBrk="1" hangingPunct="1"/>
            <a:r>
              <a:rPr lang="zh-CN" altLang="en-US" b="1" smtClean="0"/>
              <a:t>万维网工作过程</a:t>
            </a:r>
          </a:p>
        </p:txBody>
      </p:sp>
      <p:sp>
        <p:nvSpPr>
          <p:cNvPr id="33795" name="Rectangle 3"/>
          <p:cNvSpPr>
            <a:spLocks noGrp="1" noChangeArrowheads="1"/>
          </p:cNvSpPr>
          <p:nvPr>
            <p:ph type="body" idx="4294967295"/>
          </p:nvPr>
        </p:nvSpPr>
        <p:spPr/>
        <p:txBody>
          <a:bodyPr/>
          <a:lstStyle/>
          <a:p>
            <a:pPr eaLnBrk="1" hangingPunct="1">
              <a:lnSpc>
                <a:spcPct val="90000"/>
              </a:lnSpc>
            </a:pPr>
            <a:r>
              <a:rPr lang="zh-CN" altLang="en-US" sz="2400" b="1" dirty="0" smtClean="0"/>
              <a:t>用户在浏览器的地址栏键入</a:t>
            </a:r>
            <a:r>
              <a:rPr lang="en-US" altLang="zh-CN" sz="2400" b="1" dirty="0" smtClean="0"/>
              <a:t>URL</a:t>
            </a:r>
            <a:r>
              <a:rPr lang="zh-CN" altLang="en-US" sz="2400" b="1" dirty="0" smtClean="0"/>
              <a:t>，或者点击某个超链接所对应的</a:t>
            </a:r>
            <a:r>
              <a:rPr lang="en-US" altLang="zh-CN" sz="2400" b="1" dirty="0" smtClean="0"/>
              <a:t>URL</a:t>
            </a:r>
          </a:p>
          <a:p>
            <a:pPr eaLnBrk="1" hangingPunct="1">
              <a:lnSpc>
                <a:spcPct val="90000"/>
              </a:lnSpc>
            </a:pPr>
            <a:r>
              <a:rPr lang="zh-CN" altLang="en-US" sz="2400" b="1" dirty="0" smtClean="0"/>
              <a:t>浏览器分析</a:t>
            </a:r>
            <a:r>
              <a:rPr lang="en-US" altLang="zh-CN" sz="2400" b="1" dirty="0" smtClean="0"/>
              <a:t>URL</a:t>
            </a:r>
            <a:r>
              <a:rPr lang="zh-CN" altLang="en-US" sz="2400" b="1" dirty="0" smtClean="0"/>
              <a:t>的主机域名，通过</a:t>
            </a:r>
            <a:r>
              <a:rPr lang="en-US" altLang="zh-CN" sz="2400" b="1" dirty="0" smtClean="0"/>
              <a:t>DNS</a:t>
            </a:r>
            <a:r>
              <a:rPr lang="zh-CN" altLang="en-US" sz="2400" b="1" dirty="0" smtClean="0"/>
              <a:t>系统找到资源所在的节点即</a:t>
            </a:r>
            <a:r>
              <a:rPr lang="en-US" altLang="zh-CN" sz="2400" b="1" dirty="0" smtClean="0"/>
              <a:t>web</a:t>
            </a:r>
            <a:r>
              <a:rPr lang="zh-CN" altLang="en-US" sz="2400" b="1" dirty="0" smtClean="0"/>
              <a:t>服务器的</a:t>
            </a:r>
            <a:r>
              <a:rPr lang="en-US" altLang="zh-CN" sz="2400" b="1" dirty="0" smtClean="0"/>
              <a:t>IP</a:t>
            </a:r>
            <a:r>
              <a:rPr lang="zh-CN" altLang="en-US" sz="2400" b="1" dirty="0" smtClean="0"/>
              <a:t>地址</a:t>
            </a:r>
          </a:p>
          <a:p>
            <a:pPr eaLnBrk="1" hangingPunct="1">
              <a:lnSpc>
                <a:spcPct val="90000"/>
              </a:lnSpc>
            </a:pPr>
            <a:r>
              <a:rPr lang="zh-CN" altLang="en-US" sz="2400" b="1" dirty="0" smtClean="0"/>
              <a:t>浏览器与</a:t>
            </a:r>
            <a:r>
              <a:rPr lang="en-US" altLang="zh-CN" sz="2400" b="1" dirty="0" smtClean="0"/>
              <a:t>web</a:t>
            </a:r>
            <a:r>
              <a:rPr lang="zh-CN" altLang="en-US" sz="2400" b="1" dirty="0" smtClean="0"/>
              <a:t>服务器的</a:t>
            </a:r>
            <a:r>
              <a:rPr lang="en-US" altLang="zh-CN" sz="2400" b="1" dirty="0" smtClean="0"/>
              <a:t>80</a:t>
            </a:r>
            <a:r>
              <a:rPr lang="zh-CN" altLang="en-US" sz="2400" b="1" dirty="0" smtClean="0"/>
              <a:t>端口建立</a:t>
            </a:r>
            <a:r>
              <a:rPr lang="en-US" altLang="zh-CN" sz="2400" b="1" dirty="0" smtClean="0"/>
              <a:t>TCP</a:t>
            </a:r>
            <a:r>
              <a:rPr lang="zh-CN" altLang="en-US" sz="2400" b="1" dirty="0" smtClean="0"/>
              <a:t>连接</a:t>
            </a:r>
          </a:p>
          <a:p>
            <a:pPr eaLnBrk="1" hangingPunct="1">
              <a:lnSpc>
                <a:spcPct val="90000"/>
              </a:lnSpc>
            </a:pPr>
            <a:r>
              <a:rPr lang="zh-CN" altLang="en-US" sz="2400" b="1" dirty="0" smtClean="0">
                <a:solidFill>
                  <a:srgbClr val="FF0000"/>
                </a:solidFill>
              </a:rPr>
              <a:t>向</a:t>
            </a:r>
            <a:r>
              <a:rPr lang="en-US" altLang="zh-CN" sz="2400" b="1" dirty="0" smtClean="0">
                <a:solidFill>
                  <a:srgbClr val="FF0000"/>
                </a:solidFill>
              </a:rPr>
              <a:t>web</a:t>
            </a:r>
            <a:r>
              <a:rPr lang="zh-CN" altLang="en-US" sz="2400" b="1" dirty="0" smtClean="0">
                <a:solidFill>
                  <a:srgbClr val="FF0000"/>
                </a:solidFill>
              </a:rPr>
              <a:t>服务器发出</a:t>
            </a:r>
            <a:r>
              <a:rPr lang="en-US" altLang="zh-CN" sz="2400" b="1" dirty="0" smtClean="0">
                <a:solidFill>
                  <a:srgbClr val="FF0000"/>
                </a:solidFill>
              </a:rPr>
              <a:t>HTTP</a:t>
            </a:r>
            <a:r>
              <a:rPr lang="zh-CN" altLang="en-US" sz="2400" b="1" dirty="0" smtClean="0">
                <a:solidFill>
                  <a:srgbClr val="FF0000"/>
                </a:solidFill>
              </a:rPr>
              <a:t>请求消息，要求获得某个</a:t>
            </a:r>
            <a:r>
              <a:rPr lang="en-US" altLang="zh-CN" sz="2400" b="1" dirty="0" smtClean="0">
                <a:solidFill>
                  <a:srgbClr val="FF0000"/>
                </a:solidFill>
              </a:rPr>
              <a:t>web</a:t>
            </a:r>
            <a:r>
              <a:rPr lang="zh-CN" altLang="en-US" sz="2400" b="1" dirty="0" smtClean="0">
                <a:solidFill>
                  <a:srgbClr val="FF0000"/>
                </a:solidFill>
              </a:rPr>
              <a:t>页面</a:t>
            </a:r>
          </a:p>
          <a:p>
            <a:pPr eaLnBrk="1" hangingPunct="1">
              <a:lnSpc>
                <a:spcPct val="90000"/>
              </a:lnSpc>
            </a:pPr>
            <a:r>
              <a:rPr lang="zh-CN" altLang="en-US" sz="2400" b="1" dirty="0" smtClean="0">
                <a:solidFill>
                  <a:srgbClr val="FF0000"/>
                </a:solidFill>
              </a:rPr>
              <a:t>服务器服务器通过</a:t>
            </a:r>
            <a:r>
              <a:rPr lang="en-US" altLang="zh-CN" sz="2400" b="1" dirty="0" smtClean="0">
                <a:solidFill>
                  <a:srgbClr val="FF0000"/>
                </a:solidFill>
              </a:rPr>
              <a:t>HTTP</a:t>
            </a:r>
            <a:r>
              <a:rPr lang="zh-CN" altLang="en-US" sz="2400" b="1" dirty="0" smtClean="0">
                <a:solidFill>
                  <a:srgbClr val="FF0000"/>
                </a:solidFill>
              </a:rPr>
              <a:t>响应消息传送</a:t>
            </a:r>
            <a:r>
              <a:rPr lang="en-US" altLang="zh-CN" sz="2400" b="1" dirty="0" smtClean="0">
                <a:solidFill>
                  <a:srgbClr val="FF0000"/>
                </a:solidFill>
              </a:rPr>
              <a:t>web</a:t>
            </a:r>
            <a:r>
              <a:rPr lang="zh-CN" altLang="en-US" sz="2400" b="1" dirty="0" smtClean="0">
                <a:solidFill>
                  <a:srgbClr val="FF0000"/>
                </a:solidFill>
              </a:rPr>
              <a:t>页面</a:t>
            </a:r>
          </a:p>
          <a:p>
            <a:pPr eaLnBrk="1" hangingPunct="1">
              <a:lnSpc>
                <a:spcPct val="90000"/>
              </a:lnSpc>
            </a:pPr>
            <a:r>
              <a:rPr lang="en-US" altLang="zh-CN" sz="2400" b="1" dirty="0" smtClean="0"/>
              <a:t>TCP</a:t>
            </a:r>
            <a:r>
              <a:rPr lang="zh-CN" altLang="en-US" sz="2400" b="1" dirty="0" smtClean="0"/>
              <a:t>连接被释放</a:t>
            </a:r>
          </a:p>
          <a:p>
            <a:pPr eaLnBrk="1" hangingPunct="1">
              <a:lnSpc>
                <a:spcPct val="90000"/>
              </a:lnSpc>
            </a:pPr>
            <a:r>
              <a:rPr lang="zh-CN" altLang="en-US" sz="2400" b="1" dirty="0" smtClean="0"/>
              <a:t>浏览器在本机上显示</a:t>
            </a:r>
            <a:r>
              <a:rPr lang="en-US" altLang="zh-CN" sz="2400" b="1" dirty="0" smtClean="0"/>
              <a:t>web</a:t>
            </a:r>
            <a:r>
              <a:rPr lang="zh-CN" altLang="en-US" sz="2400" b="1" dirty="0" smtClean="0"/>
              <a:t>页面。</a:t>
            </a:r>
          </a:p>
        </p:txBody>
      </p:sp>
      <p:grpSp>
        <p:nvGrpSpPr>
          <p:cNvPr id="2053" name="Group 32"/>
          <p:cNvGrpSpPr>
            <a:grpSpLocks/>
          </p:cNvGrpSpPr>
          <p:nvPr/>
        </p:nvGrpSpPr>
        <p:grpSpPr bwMode="auto">
          <a:xfrm>
            <a:off x="5275263" y="44450"/>
            <a:ext cx="3868737" cy="1871663"/>
            <a:chOff x="721" y="613"/>
            <a:chExt cx="4569" cy="2231"/>
          </a:xfrm>
        </p:grpSpPr>
        <p:graphicFrame>
          <p:nvGraphicFramePr>
            <p:cNvPr id="2050" name="Object 3"/>
            <p:cNvGraphicFramePr>
              <a:graphicFrameLocks noChangeAspect="1"/>
            </p:cNvGraphicFramePr>
            <p:nvPr/>
          </p:nvGraphicFramePr>
          <p:xfrm>
            <a:off x="1590" y="1778"/>
            <a:ext cx="2422" cy="1066"/>
          </p:xfrm>
          <a:graphic>
            <a:graphicData uri="http://schemas.openxmlformats.org/presentationml/2006/ole">
              <mc:AlternateContent xmlns:mc="http://schemas.openxmlformats.org/markup-compatibility/2006">
                <mc:Choice xmlns:v="urn:schemas-microsoft-com:vml" Requires="v">
                  <p:oleObj spid="_x0000_s2190" name="VISIO" r:id="rId4" imgW="1687068" imgH="964692" progId="">
                    <p:embed/>
                  </p:oleObj>
                </mc:Choice>
                <mc:Fallback>
                  <p:oleObj name="VISIO" r:id="rId4" imgW="1687068" imgH="964692" progId="">
                    <p:embed/>
                    <p:pic>
                      <p:nvPicPr>
                        <p:cNvPr id="0" name="Picture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778"/>
                          <a:ext cx="2422" cy="1066"/>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054"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 y="842"/>
              <a:ext cx="1049" cy="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Freeform 5"/>
            <p:cNvSpPr>
              <a:spLocks/>
            </p:cNvSpPr>
            <p:nvPr/>
          </p:nvSpPr>
          <p:spPr bwMode="auto">
            <a:xfrm>
              <a:off x="2277" y="1984"/>
              <a:ext cx="283" cy="168"/>
            </a:xfrm>
            <a:custGeom>
              <a:avLst/>
              <a:gdLst>
                <a:gd name="T0" fmla="*/ 2147483647 w 117"/>
                <a:gd name="T1" fmla="*/ 2147483647 h 118"/>
                <a:gd name="T2" fmla="*/ 0 w 117"/>
                <a:gd name="T3" fmla="*/ 2147483647 h 118"/>
                <a:gd name="T4" fmla="*/ 0 w 117"/>
                <a:gd name="T5" fmla="*/ 2147483647 h 118"/>
                <a:gd name="T6" fmla="*/ 2147483647 w 117"/>
                <a:gd name="T7" fmla="*/ 2147483647 h 118"/>
                <a:gd name="T8" fmla="*/ 2147483647 w 117"/>
                <a:gd name="T9" fmla="*/ 2147483647 h 118"/>
                <a:gd name="T10" fmla="*/ 2147483647 w 117"/>
                <a:gd name="T11" fmla="*/ 0 h 118"/>
                <a:gd name="T12" fmla="*/ 2147483647 w 117"/>
                <a:gd name="T13" fmla="*/ 0 h 118"/>
                <a:gd name="T14" fmla="*/ 2147483647 w 117"/>
                <a:gd name="T15" fmla="*/ 0 h 118"/>
                <a:gd name="T16" fmla="*/ 2147483647 w 117"/>
                <a:gd name="T17" fmla="*/ 2147483647 h 118"/>
                <a:gd name="T18" fmla="*/ 2147483647 w 117"/>
                <a:gd name="T19" fmla="*/ 2147483647 h 118"/>
                <a:gd name="T20" fmla="*/ 2147483647 w 117"/>
                <a:gd name="T21" fmla="*/ 2147483647 h 118"/>
                <a:gd name="T22" fmla="*/ 2147483647 w 117"/>
                <a:gd name="T23" fmla="*/ 2147483647 h 118"/>
                <a:gd name="T24" fmla="*/ 2147483647 w 117"/>
                <a:gd name="T25" fmla="*/ 2147483647 h 118"/>
                <a:gd name="T26" fmla="*/ 2147483647 w 117"/>
                <a:gd name="T27" fmla="*/ 2147483647 h 118"/>
                <a:gd name="T28" fmla="*/ 2147483647 w 117"/>
                <a:gd name="T29" fmla="*/ 2147483647 h 118"/>
                <a:gd name="T30" fmla="*/ 2147483647 w 117"/>
                <a:gd name="T31" fmla="*/ 2147483647 h 118"/>
                <a:gd name="T32" fmla="*/ 2147483647 w 117"/>
                <a:gd name="T33" fmla="*/ 2147483647 h 118"/>
                <a:gd name="T34" fmla="*/ 2147483647 w 117"/>
                <a:gd name="T35" fmla="*/ 2147483647 h 118"/>
                <a:gd name="T36" fmla="*/ 2147483647 w 117"/>
                <a:gd name="T37" fmla="*/ 2147483647 h 118"/>
                <a:gd name="T38" fmla="*/ 2147483647 w 117"/>
                <a:gd name="T39" fmla="*/ 2147483647 h 118"/>
                <a:gd name="T40" fmla="*/ 2147483647 w 117"/>
                <a:gd name="T41" fmla="*/ 2147483647 h 118"/>
                <a:gd name="T42" fmla="*/ 2147483647 w 117"/>
                <a:gd name="T43" fmla="*/ 2147483647 h 118"/>
                <a:gd name="T44" fmla="*/ 2147483647 w 117"/>
                <a:gd name="T45" fmla="*/ 2147483647 h 118"/>
                <a:gd name="T46" fmla="*/ 2147483647 w 117"/>
                <a:gd name="T47" fmla="*/ 2147483647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056" name="Freeform 6"/>
            <p:cNvSpPr>
              <a:spLocks/>
            </p:cNvSpPr>
            <p:nvPr/>
          </p:nvSpPr>
          <p:spPr bwMode="auto">
            <a:xfrm>
              <a:off x="2943" y="1940"/>
              <a:ext cx="199" cy="124"/>
            </a:xfrm>
            <a:custGeom>
              <a:avLst/>
              <a:gdLst>
                <a:gd name="T0" fmla="*/ 0 w 82"/>
                <a:gd name="T1" fmla="*/ 0 h 87"/>
                <a:gd name="T2" fmla="*/ 2147483647 w 82"/>
                <a:gd name="T3" fmla="*/ 2147483647 h 87"/>
                <a:gd name="T4" fmla="*/ 2147483647 w 82"/>
                <a:gd name="T5" fmla="*/ 2147483647 h 87"/>
                <a:gd name="T6" fmla="*/ 2147483647 w 82"/>
                <a:gd name="T7" fmla="*/ 2147483647 h 87"/>
                <a:gd name="T8" fmla="*/ 2147483647 w 82"/>
                <a:gd name="T9" fmla="*/ 2147483647 h 87"/>
                <a:gd name="T10" fmla="*/ 2147483647 w 82"/>
                <a:gd name="T11" fmla="*/ 2147483647 h 87"/>
                <a:gd name="T12" fmla="*/ 2147483647 w 82"/>
                <a:gd name="T13" fmla="*/ 2147483647 h 87"/>
                <a:gd name="T14" fmla="*/ 2147483647 w 82"/>
                <a:gd name="T15" fmla="*/ 2147483647 h 87"/>
                <a:gd name="T16" fmla="*/ 2147483647 w 82"/>
                <a:gd name="T17" fmla="*/ 2147483647 h 87"/>
                <a:gd name="T18" fmla="*/ 2147483647 w 82"/>
                <a:gd name="T19" fmla="*/ 2147483647 h 87"/>
                <a:gd name="T20" fmla="*/ 2147483647 w 82"/>
                <a:gd name="T21" fmla="*/ 2147483647 h 87"/>
                <a:gd name="T22" fmla="*/ 2147483647 w 82"/>
                <a:gd name="T23" fmla="*/ 2147483647 h 87"/>
                <a:gd name="T24" fmla="*/ 2147483647 w 82"/>
                <a:gd name="T25" fmla="*/ 2147483647 h 87"/>
                <a:gd name="T26" fmla="*/ 0 w 82"/>
                <a:gd name="T27" fmla="*/ 2147483647 h 87"/>
                <a:gd name="T28" fmla="*/ 0 w 82"/>
                <a:gd name="T29" fmla="*/ 2147483647 h 87"/>
                <a:gd name="T30" fmla="*/ 2147483647 w 82"/>
                <a:gd name="T31" fmla="*/ 2147483647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057" name="Freeform 7"/>
            <p:cNvSpPr>
              <a:spLocks/>
            </p:cNvSpPr>
            <p:nvPr/>
          </p:nvSpPr>
          <p:spPr bwMode="auto">
            <a:xfrm>
              <a:off x="3727" y="2003"/>
              <a:ext cx="640" cy="469"/>
            </a:xfrm>
            <a:custGeom>
              <a:avLst/>
              <a:gdLst>
                <a:gd name="T0" fmla="*/ 2147483647 w 567"/>
                <a:gd name="T1" fmla="*/ 0 h 371"/>
                <a:gd name="T2" fmla="*/ 2147483647 w 567"/>
                <a:gd name="T3" fmla="*/ 2147483647 h 371"/>
                <a:gd name="T4" fmla="*/ 2147483647 w 567"/>
                <a:gd name="T5" fmla="*/ 2147483647 h 371"/>
                <a:gd name="T6" fmla="*/ 2147483647 w 567"/>
                <a:gd name="T7" fmla="*/ 2147483647 h 371"/>
                <a:gd name="T8" fmla="*/ 0 w 567"/>
                <a:gd name="T9" fmla="*/ 2147483647 h 371"/>
                <a:gd name="T10" fmla="*/ 0 60000 65536"/>
                <a:gd name="T11" fmla="*/ 0 60000 65536"/>
                <a:gd name="T12" fmla="*/ 0 60000 65536"/>
                <a:gd name="T13" fmla="*/ 0 60000 65536"/>
                <a:gd name="T14" fmla="*/ 0 60000 65536"/>
                <a:gd name="T15" fmla="*/ 0 w 567"/>
                <a:gd name="T16" fmla="*/ 0 h 371"/>
                <a:gd name="T17" fmla="*/ 567 w 567"/>
                <a:gd name="T18" fmla="*/ 371 h 371"/>
              </a:gdLst>
              <a:ahLst/>
              <a:cxnLst>
                <a:cxn ang="T10">
                  <a:pos x="T0" y="T1"/>
                </a:cxn>
                <a:cxn ang="T11">
                  <a:pos x="T2" y="T3"/>
                </a:cxn>
                <a:cxn ang="T12">
                  <a:pos x="T4" y="T5"/>
                </a:cxn>
                <a:cxn ang="T13">
                  <a:pos x="T6" y="T7"/>
                </a:cxn>
                <a:cxn ang="T14">
                  <a:pos x="T8" y="T9"/>
                </a:cxn>
              </a:cxnLst>
              <a:rect l="T15" t="T16" r="T17" b="T18"/>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58" name="Freeform 8"/>
            <p:cNvSpPr>
              <a:spLocks/>
            </p:cNvSpPr>
            <p:nvPr/>
          </p:nvSpPr>
          <p:spPr bwMode="auto">
            <a:xfrm>
              <a:off x="1202" y="1782"/>
              <a:ext cx="660" cy="681"/>
            </a:xfrm>
            <a:custGeom>
              <a:avLst/>
              <a:gdLst>
                <a:gd name="T0" fmla="*/ 1067676818 w 759"/>
                <a:gd name="T1" fmla="*/ 0 h 664"/>
                <a:gd name="T2" fmla="*/ 1067676818 w 759"/>
                <a:gd name="T3" fmla="*/ 2147483647 h 664"/>
                <a:gd name="T4" fmla="*/ 1067676818 w 759"/>
                <a:gd name="T5" fmla="*/ 2147483647 h 664"/>
                <a:gd name="T6" fmla="*/ 1067676818 w 759"/>
                <a:gd name="T7" fmla="*/ 2147483647 h 664"/>
                <a:gd name="T8" fmla="*/ 1067676818 w 759"/>
                <a:gd name="T9" fmla="*/ 2147483647 h 664"/>
                <a:gd name="T10" fmla="*/ 1067676818 w 759"/>
                <a:gd name="T11" fmla="*/ 2147483647 h 664"/>
                <a:gd name="T12" fmla="*/ 1067676818 w 759"/>
                <a:gd name="T13" fmla="*/ 2147483647 h 664"/>
                <a:gd name="T14" fmla="*/ 1067676818 w 759"/>
                <a:gd name="T15" fmla="*/ 2147483647 h 664"/>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664"/>
                <a:gd name="T26" fmla="*/ 759 w 759"/>
                <a:gd name="T27" fmla="*/ 664 h 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9" name="Rectangle 9"/>
            <p:cNvSpPr>
              <a:spLocks noChangeArrowheads="1"/>
            </p:cNvSpPr>
            <p:nvPr/>
          </p:nvSpPr>
          <p:spPr bwMode="auto">
            <a:xfrm>
              <a:off x="2519" y="2369"/>
              <a:ext cx="87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en-US" altLang="zh-CN" sz="1200" b="1">
                  <a:latin typeface="Arial" panose="020B0604020202020204" pitchFamily="34" charset="0"/>
                  <a:ea typeface="黑体" panose="02010609060101010101" pitchFamily="49" charset="-122"/>
                </a:rPr>
                <a:t>Internet</a:t>
              </a:r>
            </a:p>
          </p:txBody>
        </p:sp>
        <p:sp>
          <p:nvSpPr>
            <p:cNvPr id="2060" name="Rectangle 10"/>
            <p:cNvSpPr>
              <a:spLocks noChangeArrowheads="1"/>
            </p:cNvSpPr>
            <p:nvPr/>
          </p:nvSpPr>
          <p:spPr bwMode="auto">
            <a:xfrm>
              <a:off x="4186" y="613"/>
              <a:ext cx="11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a:lnSpc>
                  <a:spcPct val="80000"/>
                </a:lnSpc>
              </a:pPr>
              <a:r>
                <a:rPr kumimoji="1" lang="en-US" altLang="zh-CN" sz="1200" b="1">
                  <a:latin typeface="Arial" panose="020B0604020202020204" pitchFamily="34" charset="0"/>
                  <a:ea typeface="黑体" panose="02010609060101010101" pitchFamily="49" charset="-122"/>
                </a:rPr>
                <a:t>web</a:t>
              </a:r>
              <a:r>
                <a:rPr kumimoji="1" lang="zh-CN" altLang="en-US" sz="1200" b="1">
                  <a:latin typeface="Arial" panose="020B0604020202020204" pitchFamily="34" charset="0"/>
                  <a:ea typeface="黑体" panose="02010609060101010101" pitchFamily="49" charset="-122"/>
                </a:rPr>
                <a:t>服务器</a:t>
              </a:r>
            </a:p>
          </p:txBody>
        </p:sp>
        <p:sp>
          <p:nvSpPr>
            <p:cNvPr id="2061" name="Rectangle 11"/>
            <p:cNvSpPr>
              <a:spLocks noChangeArrowheads="1"/>
            </p:cNvSpPr>
            <p:nvPr/>
          </p:nvSpPr>
          <p:spPr bwMode="auto">
            <a:xfrm>
              <a:off x="1823" y="662"/>
              <a:ext cx="184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zh-CN" altLang="zh-CN" sz="1200" b="1">
                  <a:latin typeface="Arial" panose="020B0604020202020204" pitchFamily="34" charset="0"/>
                  <a:ea typeface="黑体" panose="02010609060101010101" pitchFamily="49" charset="-122"/>
                </a:rPr>
                <a:t>链接到</a:t>
              </a:r>
              <a:r>
                <a:rPr kumimoji="1" lang="en-US" altLang="zh-CN" sz="1200" b="1">
                  <a:latin typeface="Arial" panose="020B0604020202020204" pitchFamily="34" charset="0"/>
                  <a:ea typeface="黑体" panose="02010609060101010101" pitchFamily="49" charset="-122"/>
                </a:rPr>
                <a:t>URL</a:t>
              </a:r>
              <a:r>
                <a:rPr kumimoji="1" lang="zh-CN" altLang="en-US" sz="1200" b="1">
                  <a:latin typeface="Arial" panose="020B0604020202020204" pitchFamily="34" charset="0"/>
                  <a:ea typeface="黑体" panose="02010609060101010101" pitchFamily="49" charset="-122"/>
                </a:rPr>
                <a:t>的超链接</a:t>
              </a:r>
            </a:p>
          </p:txBody>
        </p:sp>
        <p:sp>
          <p:nvSpPr>
            <p:cNvPr id="2062" name="Rectangle 12"/>
            <p:cNvSpPr>
              <a:spLocks noChangeArrowheads="1"/>
            </p:cNvSpPr>
            <p:nvPr/>
          </p:nvSpPr>
          <p:spPr bwMode="auto">
            <a:xfrm>
              <a:off x="1934" y="2038"/>
              <a:ext cx="2096" cy="323"/>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en-US" altLang="zh-CN" sz="1200" b="1">
                  <a:latin typeface="Arial" panose="020B0604020202020204" pitchFamily="34" charset="0"/>
                  <a:ea typeface="黑体" panose="02010609060101010101" pitchFamily="49" charset="-122"/>
                </a:rPr>
                <a:t>HTTP </a:t>
              </a:r>
              <a:r>
                <a:rPr kumimoji="1" lang="zh-CN" altLang="en-US" sz="1200" b="1">
                  <a:latin typeface="Arial" panose="020B0604020202020204" pitchFamily="34" charset="0"/>
                  <a:ea typeface="黑体" panose="02010609060101010101" pitchFamily="49" charset="-122"/>
                </a:rPr>
                <a:t>使用此 </a:t>
              </a:r>
              <a:r>
                <a:rPr kumimoji="1" lang="en-US" altLang="zh-CN" sz="1200" b="1">
                  <a:latin typeface="Arial" panose="020B0604020202020204" pitchFamily="34" charset="0"/>
                  <a:ea typeface="黑体" panose="02010609060101010101" pitchFamily="49" charset="-122"/>
                </a:rPr>
                <a:t>TCP </a:t>
              </a:r>
              <a:r>
                <a:rPr kumimoji="1" lang="zh-CN" altLang="en-US" sz="1200" b="1">
                  <a:latin typeface="Arial" panose="020B0604020202020204" pitchFamily="34" charset="0"/>
                  <a:ea typeface="黑体" panose="02010609060101010101" pitchFamily="49" charset="-122"/>
                </a:rPr>
                <a:t>连接</a:t>
              </a:r>
            </a:p>
          </p:txBody>
        </p:sp>
        <p:sp>
          <p:nvSpPr>
            <p:cNvPr id="2063" name="Rectangle 13"/>
            <p:cNvSpPr>
              <a:spLocks noChangeArrowheads="1"/>
            </p:cNvSpPr>
            <p:nvPr/>
          </p:nvSpPr>
          <p:spPr bwMode="auto">
            <a:xfrm>
              <a:off x="1685" y="1241"/>
              <a:ext cx="753"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nSpc>
                  <a:spcPct val="90000"/>
                </a:lnSpc>
              </a:pPr>
              <a:r>
                <a:rPr kumimoji="1" lang="zh-CN" altLang="en-US" sz="1200" b="1">
                  <a:latin typeface="Arial" panose="020B0604020202020204" pitchFamily="34" charset="0"/>
                  <a:ea typeface="黑体" panose="02010609060101010101" pitchFamily="49" charset="-122"/>
                </a:rPr>
                <a:t>浏览器</a:t>
              </a:r>
            </a:p>
            <a:p>
              <a:pPr>
                <a:lnSpc>
                  <a:spcPct val="90000"/>
                </a:lnSpc>
              </a:pPr>
              <a:r>
                <a:rPr kumimoji="1" lang="zh-CN" altLang="en-US" sz="1200" b="1">
                  <a:latin typeface="Arial" panose="020B0604020202020204" pitchFamily="34" charset="0"/>
                  <a:ea typeface="黑体" panose="02010609060101010101" pitchFamily="49" charset="-122"/>
                </a:rPr>
                <a:t> 程序</a:t>
              </a:r>
            </a:p>
          </p:txBody>
        </p:sp>
        <p:sp>
          <p:nvSpPr>
            <p:cNvPr id="2064" name="Rectangle 14"/>
            <p:cNvSpPr>
              <a:spLocks noChangeArrowheads="1"/>
            </p:cNvSpPr>
            <p:nvPr/>
          </p:nvSpPr>
          <p:spPr bwMode="auto">
            <a:xfrm>
              <a:off x="3183" y="1241"/>
              <a:ext cx="753"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nSpc>
                  <a:spcPct val="90000"/>
                </a:lnSpc>
              </a:pPr>
              <a:r>
                <a:rPr kumimoji="1" lang="zh-CN" altLang="en-US" sz="1200" b="1">
                  <a:latin typeface="Arial" panose="020B0604020202020204" pitchFamily="34" charset="0"/>
                  <a:ea typeface="黑体" panose="02010609060101010101" pitchFamily="49" charset="-122"/>
                </a:rPr>
                <a:t>服务器</a:t>
              </a:r>
            </a:p>
            <a:p>
              <a:pPr>
                <a:lnSpc>
                  <a:spcPct val="90000"/>
                </a:lnSpc>
              </a:pPr>
              <a:r>
                <a:rPr kumimoji="1" lang="zh-CN" altLang="en-US" sz="1200" b="1">
                  <a:latin typeface="Arial" panose="020B0604020202020204" pitchFamily="34" charset="0"/>
                  <a:ea typeface="黑体" panose="02010609060101010101" pitchFamily="49" charset="-122"/>
                </a:rPr>
                <a:t> 程序</a:t>
              </a:r>
            </a:p>
          </p:txBody>
        </p:sp>
        <p:sp>
          <p:nvSpPr>
            <p:cNvPr id="2065" name="Rectangle 15"/>
            <p:cNvSpPr>
              <a:spLocks noChangeArrowheads="1"/>
            </p:cNvSpPr>
            <p:nvPr/>
          </p:nvSpPr>
          <p:spPr bwMode="auto">
            <a:xfrm>
              <a:off x="2485" y="1478"/>
              <a:ext cx="68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nSpc>
                  <a:spcPct val="90000"/>
                </a:lnSpc>
              </a:pPr>
              <a:r>
                <a:rPr kumimoji="1" lang="en-US" altLang="zh-CN" sz="1200" b="1">
                  <a:latin typeface="Arial" panose="020B0604020202020204" pitchFamily="34" charset="0"/>
                  <a:ea typeface="黑体" panose="02010609060101010101" pitchFamily="49" charset="-122"/>
                </a:rPr>
                <a:t>HTTP</a:t>
              </a:r>
            </a:p>
          </p:txBody>
        </p:sp>
        <p:sp>
          <p:nvSpPr>
            <p:cNvPr id="2066" name="Rectangle 16"/>
            <p:cNvSpPr>
              <a:spLocks noChangeArrowheads="1"/>
            </p:cNvSpPr>
            <p:nvPr/>
          </p:nvSpPr>
          <p:spPr bwMode="auto">
            <a:xfrm>
              <a:off x="884" y="797"/>
              <a:ext cx="57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r>
                <a:rPr kumimoji="1" lang="zh-CN" altLang="en-US" sz="1200" b="1">
                  <a:latin typeface="Arial" panose="020B0604020202020204" pitchFamily="34" charset="0"/>
                  <a:ea typeface="黑体" panose="02010609060101010101" pitchFamily="49" charset="-122"/>
                </a:rPr>
                <a:t>客户</a:t>
              </a:r>
            </a:p>
          </p:txBody>
        </p:sp>
        <p:pic>
          <p:nvPicPr>
            <p:cNvPr id="2067"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 y="1082"/>
              <a:ext cx="90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Freeform 18"/>
            <p:cNvSpPr>
              <a:spLocks/>
            </p:cNvSpPr>
            <p:nvPr/>
          </p:nvSpPr>
          <p:spPr bwMode="auto">
            <a:xfrm>
              <a:off x="935" y="1228"/>
              <a:ext cx="467" cy="350"/>
            </a:xfrm>
            <a:custGeom>
              <a:avLst/>
              <a:gdLst>
                <a:gd name="T0" fmla="*/ 2147483647 w 463"/>
                <a:gd name="T1" fmla="*/ 0 h 322"/>
                <a:gd name="T2" fmla="*/ 2147483647 w 463"/>
                <a:gd name="T3" fmla="*/ 0 h 322"/>
                <a:gd name="T4" fmla="*/ 2147483647 w 463"/>
                <a:gd name="T5" fmla="*/ 2147483647 h 322"/>
                <a:gd name="T6" fmla="*/ 0 w 463"/>
                <a:gd name="T7" fmla="*/ 2147483647 h 322"/>
                <a:gd name="T8" fmla="*/ 2147483647 w 463"/>
                <a:gd name="T9" fmla="*/ 0 h 322"/>
                <a:gd name="T10" fmla="*/ 0 60000 65536"/>
                <a:gd name="T11" fmla="*/ 0 60000 65536"/>
                <a:gd name="T12" fmla="*/ 0 60000 65536"/>
                <a:gd name="T13" fmla="*/ 0 60000 65536"/>
                <a:gd name="T14" fmla="*/ 0 60000 65536"/>
                <a:gd name="T15" fmla="*/ 0 w 463"/>
                <a:gd name="T16" fmla="*/ 0 h 322"/>
                <a:gd name="T17" fmla="*/ 463 w 463"/>
                <a:gd name="T18" fmla="*/ 322 h 322"/>
              </a:gdLst>
              <a:ahLst/>
              <a:cxnLst>
                <a:cxn ang="T10">
                  <a:pos x="T0" y="T1"/>
                </a:cxn>
                <a:cxn ang="T11">
                  <a:pos x="T2" y="T3"/>
                </a:cxn>
                <a:cxn ang="T12">
                  <a:pos x="T4" y="T5"/>
                </a:cxn>
                <a:cxn ang="T13">
                  <a:pos x="T6" y="T7"/>
                </a:cxn>
                <a:cxn ang="T14">
                  <a:pos x="T8" y="T9"/>
                </a:cxn>
              </a:cxnLst>
              <a:rect l="T15" t="T16" r="T17" b="T18"/>
              <a:pathLst>
                <a:path w="463" h="322">
                  <a:moveTo>
                    <a:pt x="17" y="0"/>
                  </a:moveTo>
                  <a:lnTo>
                    <a:pt x="462" y="0"/>
                  </a:lnTo>
                  <a:lnTo>
                    <a:pt x="443" y="321"/>
                  </a:lnTo>
                  <a:lnTo>
                    <a:pt x="0" y="30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069" name="Oval 19"/>
            <p:cNvSpPr>
              <a:spLocks noChangeArrowheads="1"/>
            </p:cNvSpPr>
            <p:nvPr/>
          </p:nvSpPr>
          <p:spPr bwMode="auto">
            <a:xfrm>
              <a:off x="1149" y="1667"/>
              <a:ext cx="374" cy="159"/>
            </a:xfrm>
            <a:prstGeom prst="ellipse">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sz="1200"/>
            </a:p>
          </p:txBody>
        </p:sp>
        <p:sp>
          <p:nvSpPr>
            <p:cNvPr id="2070" name="Line 20"/>
            <p:cNvSpPr>
              <a:spLocks noChangeShapeType="1"/>
            </p:cNvSpPr>
            <p:nvPr/>
          </p:nvSpPr>
          <p:spPr bwMode="auto">
            <a:xfrm>
              <a:off x="3663" y="1560"/>
              <a:ext cx="321" cy="160"/>
            </a:xfrm>
            <a:prstGeom prst="line">
              <a:avLst/>
            </a:prstGeom>
            <a:noFill/>
            <a:ln w="28575">
              <a:solidFill>
                <a:srgbClr val="00FF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1" name="Line 21"/>
            <p:cNvSpPr>
              <a:spLocks noChangeShapeType="1"/>
            </p:cNvSpPr>
            <p:nvPr/>
          </p:nvSpPr>
          <p:spPr bwMode="auto">
            <a:xfrm flipH="1">
              <a:off x="1470" y="1507"/>
              <a:ext cx="321" cy="213"/>
            </a:xfrm>
            <a:prstGeom prst="line">
              <a:avLst/>
            </a:prstGeom>
            <a:noFill/>
            <a:ln w="28575">
              <a:solidFill>
                <a:srgbClr val="00FF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2" name="Oval 22"/>
            <p:cNvSpPr>
              <a:spLocks noChangeArrowheads="1"/>
            </p:cNvSpPr>
            <p:nvPr/>
          </p:nvSpPr>
          <p:spPr bwMode="auto">
            <a:xfrm>
              <a:off x="3930" y="1667"/>
              <a:ext cx="375" cy="159"/>
            </a:xfrm>
            <a:prstGeom prst="ellipse">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sz="1200"/>
            </a:p>
          </p:txBody>
        </p:sp>
        <p:sp>
          <p:nvSpPr>
            <p:cNvPr id="2073" name="Freeform 23"/>
            <p:cNvSpPr>
              <a:spLocks/>
            </p:cNvSpPr>
            <p:nvPr/>
          </p:nvSpPr>
          <p:spPr bwMode="auto">
            <a:xfrm>
              <a:off x="1363" y="1787"/>
              <a:ext cx="2728" cy="517"/>
            </a:xfrm>
            <a:custGeom>
              <a:avLst/>
              <a:gdLst>
                <a:gd name="T0" fmla="*/ 0 w 2448"/>
                <a:gd name="T1" fmla="*/ 0 h 852"/>
                <a:gd name="T2" fmla="*/ 0 w 2448"/>
                <a:gd name="T3" fmla="*/ 176678607 h 852"/>
                <a:gd name="T4" fmla="*/ 2147483647 w 2448"/>
                <a:gd name="T5" fmla="*/ 176678607 h 852"/>
                <a:gd name="T6" fmla="*/ 2147483647 w 2448"/>
                <a:gd name="T7" fmla="*/ 176678607 h 852"/>
                <a:gd name="T8" fmla="*/ 2147483647 w 2448"/>
                <a:gd name="T9" fmla="*/ 176678607 h 852"/>
                <a:gd name="T10" fmla="*/ 2147483647 w 2448"/>
                <a:gd name="T11" fmla="*/ 176678607 h 852"/>
                <a:gd name="T12" fmla="*/ 2147483647 w 2448"/>
                <a:gd name="T13" fmla="*/ 176678607 h 852"/>
                <a:gd name="T14" fmla="*/ 2147483647 w 2448"/>
                <a:gd name="T15" fmla="*/ 176678607 h 852"/>
                <a:gd name="T16" fmla="*/ 2147483647 w 2448"/>
                <a:gd name="T17" fmla="*/ 176678607 h 852"/>
                <a:gd name="T18" fmla="*/ 2147483647 w 2448"/>
                <a:gd name="T19" fmla="*/ 176678607 h 852"/>
                <a:gd name="T20" fmla="*/ 2147483647 w 2448"/>
                <a:gd name="T21" fmla="*/ 176678607 h 852"/>
                <a:gd name="T22" fmla="*/ 2147483647 w 2448"/>
                <a:gd name="T23" fmla="*/ 176678607 h 852"/>
                <a:gd name="T24" fmla="*/ 2147483647 w 2448"/>
                <a:gd name="T25" fmla="*/ 176678607 h 852"/>
                <a:gd name="T26" fmla="*/ 2147483647 w 2448"/>
                <a:gd name="T27" fmla="*/ 176678607 h 852"/>
                <a:gd name="T28" fmla="*/ 2147483647 w 2448"/>
                <a:gd name="T29" fmla="*/ 176678607 h 852"/>
                <a:gd name="T30" fmla="*/ 2147483647 w 2448"/>
                <a:gd name="T31" fmla="*/ 176678607 h 8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8"/>
                <a:gd name="T49" fmla="*/ 0 h 852"/>
                <a:gd name="T50" fmla="*/ 2448 w 2448"/>
                <a:gd name="T51" fmla="*/ 852 h 8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a:solidFill>
                <a:srgbClr val="00FFFF"/>
              </a:solidFill>
              <a:prstDash val="sysDot"/>
              <a:round/>
              <a:headEnd type="triangle" w="sm" len="lg"/>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74" name="Line 24"/>
            <p:cNvSpPr>
              <a:spLocks noChangeShapeType="1"/>
            </p:cNvSpPr>
            <p:nvPr/>
          </p:nvSpPr>
          <p:spPr bwMode="auto">
            <a:xfrm flipV="1">
              <a:off x="1523" y="1755"/>
              <a:ext cx="2461" cy="0"/>
            </a:xfrm>
            <a:prstGeom prst="line">
              <a:avLst/>
            </a:prstGeom>
            <a:noFill/>
            <a:ln w="76200">
              <a:solidFill>
                <a:srgbClr val="00FFFF"/>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5" name="Line 25"/>
            <p:cNvSpPr>
              <a:spLocks noChangeShapeType="1"/>
            </p:cNvSpPr>
            <p:nvPr/>
          </p:nvSpPr>
          <p:spPr bwMode="auto">
            <a:xfrm rot="16200000" flipH="1">
              <a:off x="4237" y="1788"/>
              <a:ext cx="182" cy="122"/>
            </a:xfrm>
            <a:prstGeom prst="line">
              <a:avLst/>
            </a:prstGeom>
            <a:noFill/>
            <a:ln w="28575">
              <a:solidFill>
                <a:schemeClr val="tx1"/>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6" name="Freeform 26"/>
            <p:cNvSpPr>
              <a:spLocks/>
            </p:cNvSpPr>
            <p:nvPr/>
          </p:nvSpPr>
          <p:spPr bwMode="auto">
            <a:xfrm>
              <a:off x="1179" y="923"/>
              <a:ext cx="3126" cy="420"/>
            </a:xfrm>
            <a:custGeom>
              <a:avLst/>
              <a:gdLst>
                <a:gd name="T0" fmla="*/ 0 w 2454"/>
                <a:gd name="T1" fmla="*/ 2147483647 h 332"/>
                <a:gd name="T2" fmla="*/ 2147483647 w 2454"/>
                <a:gd name="T3" fmla="*/ 2147483647 h 332"/>
                <a:gd name="T4" fmla="*/ 2147483647 w 2454"/>
                <a:gd name="T5" fmla="*/ 2147483647 h 332"/>
                <a:gd name="T6" fmla="*/ 2147483647 w 2454"/>
                <a:gd name="T7" fmla="*/ 2147483647 h 332"/>
                <a:gd name="T8" fmla="*/ 2147483647 w 2454"/>
                <a:gd name="T9" fmla="*/ 2147483647 h 332"/>
                <a:gd name="T10" fmla="*/ 2147483647 w 2454"/>
                <a:gd name="T11" fmla="*/ 2147483647 h 332"/>
                <a:gd name="T12" fmla="*/ 2147483647 w 2454"/>
                <a:gd name="T13" fmla="*/ 2147483647 h 332"/>
                <a:gd name="T14" fmla="*/ 0 60000 65536"/>
                <a:gd name="T15" fmla="*/ 0 60000 65536"/>
                <a:gd name="T16" fmla="*/ 0 60000 65536"/>
                <a:gd name="T17" fmla="*/ 0 60000 65536"/>
                <a:gd name="T18" fmla="*/ 0 60000 65536"/>
                <a:gd name="T19" fmla="*/ 0 60000 65536"/>
                <a:gd name="T20" fmla="*/ 0 60000 65536"/>
                <a:gd name="T21" fmla="*/ 0 w 2454"/>
                <a:gd name="T22" fmla="*/ 0 h 332"/>
                <a:gd name="T23" fmla="*/ 2454 w 2454"/>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a:solidFill>
                <a:srgbClr val="FF00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77" name="Line 35"/>
            <p:cNvSpPr>
              <a:spLocks noChangeShapeType="1"/>
            </p:cNvSpPr>
            <p:nvPr/>
          </p:nvSpPr>
          <p:spPr bwMode="auto">
            <a:xfrm>
              <a:off x="4542" y="2022"/>
              <a:ext cx="326" cy="101"/>
            </a:xfrm>
            <a:prstGeom prst="line">
              <a:avLst/>
            </a:prstGeom>
            <a:noFill/>
            <a:ln w="28575">
              <a:solidFill>
                <a:srgbClr val="00FF00"/>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2078" name="Text Box 36"/>
            <p:cNvSpPr txBox="1">
              <a:spLocks noChangeArrowheads="1"/>
            </p:cNvSpPr>
            <p:nvPr/>
          </p:nvSpPr>
          <p:spPr bwMode="auto">
            <a:xfrm>
              <a:off x="4722" y="1536"/>
              <a:ext cx="34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200" b="1">
                  <a:latin typeface="Arial" panose="020B0604020202020204" pitchFamily="34" charset="0"/>
                  <a:ea typeface="黑体" panose="02010609060101010101" pitchFamily="49" charset="-122"/>
                  <a:sym typeface="Wingdings" panose="05000000000000000000" pitchFamily="2" charset="2"/>
                </a:rPr>
                <a:t></a:t>
              </a:r>
              <a:endParaRPr kumimoji="1" lang="en-US" altLang="zh-CN" sz="1200" b="1">
                <a:latin typeface="Arial" panose="020B0604020202020204" pitchFamily="34" charset="0"/>
                <a:ea typeface="黑体" panose="02010609060101010101" pitchFamily="49" charset="-122"/>
              </a:endParaRPr>
            </a:p>
          </p:txBody>
        </p:sp>
        <p:sp>
          <p:nvSpPr>
            <p:cNvPr id="2079" name="AutoShape 37"/>
            <p:cNvSpPr>
              <a:spLocks noChangeArrowheads="1"/>
            </p:cNvSpPr>
            <p:nvPr/>
          </p:nvSpPr>
          <p:spPr bwMode="auto">
            <a:xfrm>
              <a:off x="4205" y="1902"/>
              <a:ext cx="375" cy="159"/>
            </a:xfrm>
            <a:prstGeom prst="can">
              <a:avLst>
                <a:gd name="adj" fmla="val 39583"/>
              </a:avLst>
            </a:prstGeom>
            <a:solidFill>
              <a:srgbClr val="99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sz="12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altLang="zh-CN" b="1" smtClean="0"/>
              <a:t>HTTP</a:t>
            </a:r>
            <a:r>
              <a:rPr lang="zh-CN" altLang="en-US" b="1" smtClean="0"/>
              <a:t>消息格式</a:t>
            </a:r>
          </a:p>
        </p:txBody>
      </p:sp>
      <p:sp>
        <p:nvSpPr>
          <p:cNvPr id="37891" name="Rectangle 3"/>
          <p:cNvSpPr>
            <a:spLocks noGrp="1" noChangeArrowheads="1"/>
          </p:cNvSpPr>
          <p:nvPr>
            <p:ph type="body" idx="4294967295"/>
          </p:nvPr>
        </p:nvSpPr>
        <p:spPr/>
        <p:txBody>
          <a:bodyPr/>
          <a:lstStyle/>
          <a:p>
            <a:pPr eaLnBrk="1" hangingPunct="1"/>
            <a:r>
              <a:rPr lang="en-US" altLang="zh-CN" b="1" smtClean="0"/>
              <a:t>HTTP </a:t>
            </a:r>
            <a:r>
              <a:rPr lang="zh-CN" altLang="en-US" b="1" smtClean="0"/>
              <a:t>有两类消息：</a:t>
            </a:r>
          </a:p>
          <a:p>
            <a:pPr eaLnBrk="1" hangingPunct="1">
              <a:buFont typeface="Wingdings" panose="05000000000000000000" pitchFamily="2" charset="2"/>
              <a:buNone/>
            </a:pPr>
            <a:r>
              <a:rPr lang="zh-CN" altLang="en-US" b="1" smtClean="0"/>
              <a:t>	请求消息</a:t>
            </a:r>
            <a:r>
              <a:rPr lang="en-US" altLang="zh-CN" b="1" smtClean="0">
                <a:latin typeface="Arial" panose="020B0604020202020204" pitchFamily="34" charset="0"/>
              </a:rPr>
              <a:t>——</a:t>
            </a:r>
            <a:r>
              <a:rPr lang="zh-CN" altLang="en-US" b="1" smtClean="0"/>
              <a:t>客户端发向</a:t>
            </a:r>
            <a:r>
              <a:rPr lang="en-US" altLang="zh-CN" b="1" smtClean="0"/>
              <a:t>web</a:t>
            </a:r>
            <a:r>
              <a:rPr lang="zh-CN" altLang="en-US" b="1" smtClean="0"/>
              <a:t>服务器</a:t>
            </a:r>
          </a:p>
          <a:p>
            <a:pPr eaLnBrk="1" hangingPunct="1">
              <a:buFont typeface="Wingdings" panose="05000000000000000000" pitchFamily="2" charset="2"/>
              <a:buNone/>
            </a:pPr>
            <a:r>
              <a:rPr lang="zh-CN" altLang="en-US" b="1" smtClean="0"/>
              <a:t>	响应消息</a:t>
            </a:r>
            <a:r>
              <a:rPr lang="en-US" altLang="zh-CN" b="1" smtClean="0">
                <a:latin typeface="Arial" panose="020B0604020202020204" pitchFamily="34" charset="0"/>
              </a:rPr>
              <a:t>——</a:t>
            </a:r>
            <a:r>
              <a:rPr lang="zh-CN" altLang="en-US" b="1" smtClean="0"/>
              <a:t>从</a:t>
            </a:r>
            <a:r>
              <a:rPr lang="en-US" altLang="zh-CN" b="1" smtClean="0"/>
              <a:t>web</a:t>
            </a:r>
            <a:r>
              <a:rPr lang="zh-CN" altLang="en-US" b="1" smtClean="0"/>
              <a:t>服务器发往客户端</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altLang="zh-CN" b="1" smtClean="0"/>
              <a:t>Chapter 8 </a:t>
            </a:r>
            <a:r>
              <a:rPr lang="zh-CN" altLang="en-US" b="1" smtClean="0"/>
              <a:t>应用层</a:t>
            </a:r>
          </a:p>
        </p:txBody>
      </p:sp>
      <p:sp>
        <p:nvSpPr>
          <p:cNvPr id="11267" name="Rectangle 5"/>
          <p:cNvSpPr>
            <a:spLocks noGrp="1" noChangeArrowheads="1"/>
          </p:cNvSpPr>
          <p:nvPr>
            <p:ph type="body" idx="4294967295"/>
          </p:nvPr>
        </p:nvSpPr>
        <p:spPr/>
        <p:txBody>
          <a:bodyPr/>
          <a:lstStyle/>
          <a:p>
            <a:pPr eaLnBrk="1" hangingPunct="1"/>
            <a:r>
              <a:rPr lang="en-US" altLang="zh-CN" b="1" dirty="0" smtClean="0">
                <a:solidFill>
                  <a:srgbClr val="FF0000"/>
                </a:solidFill>
              </a:rPr>
              <a:t>8.1 </a:t>
            </a:r>
            <a:r>
              <a:rPr lang="zh-CN" altLang="en-US" b="1" dirty="0" smtClean="0">
                <a:solidFill>
                  <a:srgbClr val="FF0000"/>
                </a:solidFill>
              </a:rPr>
              <a:t>域名系统</a:t>
            </a:r>
            <a:endParaRPr lang="en-US" altLang="zh-CN" b="1" dirty="0" smtClean="0">
              <a:solidFill>
                <a:srgbClr val="FF0000"/>
              </a:solidFill>
            </a:endParaRPr>
          </a:p>
          <a:p>
            <a:pPr eaLnBrk="1" hangingPunct="1"/>
            <a:r>
              <a:rPr lang="en-US" altLang="zh-CN" b="1" dirty="0" smtClean="0"/>
              <a:t>8.2 WWW</a:t>
            </a:r>
          </a:p>
          <a:p>
            <a:pPr eaLnBrk="1" hangingPunct="1"/>
            <a:r>
              <a:rPr lang="en-US" altLang="zh-CN" b="1" dirty="0" smtClean="0"/>
              <a:t>8.3 </a:t>
            </a:r>
            <a:r>
              <a:rPr lang="zh-CN" altLang="en-US" b="1" dirty="0" smtClean="0"/>
              <a:t>电子邮件</a:t>
            </a:r>
            <a:endParaRPr lang="en-US" altLang="zh-CN"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zh-CN" altLang="en-US" b="1" dirty="0" smtClean="0"/>
              <a:t>请求消息格式</a:t>
            </a:r>
          </a:p>
        </p:txBody>
      </p:sp>
      <p:sp>
        <p:nvSpPr>
          <p:cNvPr id="4" name="Rectangle 2"/>
          <p:cNvSpPr>
            <a:spLocks noChangeArrowheads="1"/>
          </p:cNvSpPr>
          <p:nvPr/>
        </p:nvSpPr>
        <p:spPr bwMode="auto">
          <a:xfrm>
            <a:off x="1884363" y="3727599"/>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Rectangle 3"/>
          <p:cNvSpPr>
            <a:spLocks noChangeArrowheads="1"/>
          </p:cNvSpPr>
          <p:nvPr/>
        </p:nvSpPr>
        <p:spPr bwMode="auto">
          <a:xfrm>
            <a:off x="1884363" y="2911624"/>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4"/>
          <p:cNvSpPr>
            <a:spLocks noChangeArrowheads="1"/>
          </p:cNvSpPr>
          <p:nvPr/>
        </p:nvSpPr>
        <p:spPr bwMode="auto">
          <a:xfrm>
            <a:off x="1884363" y="2505224"/>
            <a:ext cx="48021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Rectangle 6"/>
          <p:cNvSpPr>
            <a:spLocks noChangeArrowheads="1"/>
          </p:cNvSpPr>
          <p:nvPr/>
        </p:nvSpPr>
        <p:spPr bwMode="auto">
          <a:xfrm>
            <a:off x="4133850" y="3737124"/>
            <a:ext cx="887413" cy="3889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7"/>
          <p:cNvSpPr>
            <a:spLocks noChangeArrowheads="1"/>
          </p:cNvSpPr>
          <p:nvPr/>
        </p:nvSpPr>
        <p:spPr bwMode="auto">
          <a:xfrm>
            <a:off x="1890713" y="4154636"/>
            <a:ext cx="909637"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Rectangle 8"/>
          <p:cNvSpPr>
            <a:spLocks noChangeArrowheads="1"/>
          </p:cNvSpPr>
          <p:nvPr/>
        </p:nvSpPr>
        <p:spPr bwMode="auto">
          <a:xfrm>
            <a:off x="4133850" y="2921149"/>
            <a:ext cx="887413"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9"/>
          <p:cNvSpPr>
            <a:spLocks noChangeArrowheads="1"/>
          </p:cNvSpPr>
          <p:nvPr/>
        </p:nvSpPr>
        <p:spPr bwMode="auto">
          <a:xfrm>
            <a:off x="3578225" y="3737124"/>
            <a:ext cx="120650"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10"/>
          <p:cNvSpPr>
            <a:spLocks noChangeArrowheads="1"/>
          </p:cNvSpPr>
          <p:nvPr/>
        </p:nvSpPr>
        <p:spPr bwMode="auto">
          <a:xfrm>
            <a:off x="3578225" y="2921149"/>
            <a:ext cx="111125"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11"/>
          <p:cNvSpPr>
            <a:spLocks noChangeShapeType="1"/>
          </p:cNvSpPr>
          <p:nvPr/>
        </p:nvSpPr>
        <p:spPr bwMode="auto">
          <a:xfrm>
            <a:off x="3440113"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2"/>
          <p:cNvSpPr>
            <a:spLocks noChangeShapeType="1"/>
          </p:cNvSpPr>
          <p:nvPr/>
        </p:nvSpPr>
        <p:spPr bwMode="auto">
          <a:xfrm>
            <a:off x="4133850"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13"/>
          <p:cNvSpPr>
            <a:spLocks noChangeShapeType="1"/>
          </p:cNvSpPr>
          <p:nvPr/>
        </p:nvSpPr>
        <p:spPr bwMode="auto">
          <a:xfrm>
            <a:off x="3578225"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14"/>
          <p:cNvSpPr>
            <a:spLocks noChangeArrowheads="1"/>
          </p:cNvSpPr>
          <p:nvPr/>
        </p:nvSpPr>
        <p:spPr bwMode="auto">
          <a:xfrm>
            <a:off x="5770563" y="2514749"/>
            <a:ext cx="915987"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15"/>
          <p:cNvSpPr>
            <a:spLocks noChangeArrowheads="1"/>
          </p:cNvSpPr>
          <p:nvPr/>
        </p:nvSpPr>
        <p:spPr bwMode="auto">
          <a:xfrm>
            <a:off x="4438650" y="2514749"/>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Rectangle 16"/>
          <p:cNvSpPr>
            <a:spLocks noChangeArrowheads="1"/>
          </p:cNvSpPr>
          <p:nvPr/>
        </p:nvSpPr>
        <p:spPr bwMode="auto">
          <a:xfrm>
            <a:off x="3106738" y="2514749"/>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Text Box 17"/>
          <p:cNvSpPr txBox="1">
            <a:spLocks noChangeArrowheads="1"/>
          </p:cNvSpPr>
          <p:nvPr/>
        </p:nvSpPr>
        <p:spPr bwMode="auto">
          <a:xfrm>
            <a:off x="2055813" y="2494111"/>
            <a:ext cx="90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方   法</a:t>
            </a:r>
          </a:p>
        </p:txBody>
      </p:sp>
      <p:sp>
        <p:nvSpPr>
          <p:cNvPr id="19" name="Line 18"/>
          <p:cNvSpPr>
            <a:spLocks noChangeShapeType="1"/>
          </p:cNvSpPr>
          <p:nvPr/>
        </p:nvSpPr>
        <p:spPr bwMode="auto">
          <a:xfrm>
            <a:off x="3106738"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19"/>
          <p:cNvSpPr>
            <a:spLocks noChangeShapeType="1"/>
          </p:cNvSpPr>
          <p:nvPr/>
        </p:nvSpPr>
        <p:spPr bwMode="auto">
          <a:xfrm>
            <a:off x="3217863"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20"/>
          <p:cNvSpPr>
            <a:spLocks noChangeShapeType="1"/>
          </p:cNvSpPr>
          <p:nvPr/>
        </p:nvSpPr>
        <p:spPr bwMode="auto">
          <a:xfrm>
            <a:off x="4438650"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21"/>
          <p:cNvSpPr>
            <a:spLocks noChangeShapeType="1"/>
          </p:cNvSpPr>
          <p:nvPr/>
        </p:nvSpPr>
        <p:spPr bwMode="auto">
          <a:xfrm>
            <a:off x="4549775"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2"/>
          <p:cNvSpPr>
            <a:spLocks noChangeShapeType="1"/>
          </p:cNvSpPr>
          <p:nvPr/>
        </p:nvSpPr>
        <p:spPr bwMode="auto">
          <a:xfrm>
            <a:off x="5770563"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Text Box 23"/>
          <p:cNvSpPr txBox="1">
            <a:spLocks noChangeArrowheads="1"/>
          </p:cNvSpPr>
          <p:nvPr/>
        </p:nvSpPr>
        <p:spPr bwMode="auto">
          <a:xfrm>
            <a:off x="3430588" y="2494111"/>
            <a:ext cx="69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333399"/>
                </a:solidFill>
                <a:latin typeface="Arial" panose="020B0604020202020204" pitchFamily="34" charset="0"/>
                <a:ea typeface="黑体" panose="02010609060101010101" pitchFamily="49" charset="-122"/>
              </a:rPr>
              <a:t>URL</a:t>
            </a:r>
          </a:p>
        </p:txBody>
      </p:sp>
      <p:sp>
        <p:nvSpPr>
          <p:cNvPr id="25" name="Text Box 24"/>
          <p:cNvSpPr txBox="1">
            <a:spLocks noChangeArrowheads="1"/>
          </p:cNvSpPr>
          <p:nvPr/>
        </p:nvSpPr>
        <p:spPr bwMode="auto">
          <a:xfrm>
            <a:off x="4676775" y="2494111"/>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版   本</a:t>
            </a:r>
          </a:p>
        </p:txBody>
      </p:sp>
      <p:sp>
        <p:nvSpPr>
          <p:cNvPr id="26" name="Text Box 25"/>
          <p:cNvSpPr txBox="1">
            <a:spLocks noChangeArrowheads="1"/>
          </p:cNvSpPr>
          <p:nvPr/>
        </p:nvSpPr>
        <p:spPr bwMode="auto">
          <a:xfrm>
            <a:off x="1892300" y="2906861"/>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首部字段名</a:t>
            </a:r>
          </a:p>
        </p:txBody>
      </p:sp>
      <p:sp>
        <p:nvSpPr>
          <p:cNvPr id="27" name="Line 26"/>
          <p:cNvSpPr>
            <a:spLocks noChangeShapeType="1"/>
          </p:cNvSpPr>
          <p:nvPr/>
        </p:nvSpPr>
        <p:spPr bwMode="auto">
          <a:xfrm>
            <a:off x="3440113"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Line 27"/>
          <p:cNvSpPr>
            <a:spLocks noChangeShapeType="1"/>
          </p:cNvSpPr>
          <p:nvPr/>
        </p:nvSpPr>
        <p:spPr bwMode="auto">
          <a:xfrm>
            <a:off x="4133850"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Text Box 28"/>
          <p:cNvSpPr txBox="1">
            <a:spLocks noChangeArrowheads="1"/>
          </p:cNvSpPr>
          <p:nvPr/>
        </p:nvSpPr>
        <p:spPr bwMode="auto">
          <a:xfrm>
            <a:off x="5251450" y="3322786"/>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首部行</a:t>
            </a:r>
          </a:p>
        </p:txBody>
      </p:sp>
      <p:sp>
        <p:nvSpPr>
          <p:cNvPr id="30" name="Line 29"/>
          <p:cNvSpPr>
            <a:spLocks noChangeShapeType="1"/>
          </p:cNvSpPr>
          <p:nvPr/>
        </p:nvSpPr>
        <p:spPr bwMode="auto">
          <a:xfrm>
            <a:off x="3578225"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Text Box 30"/>
          <p:cNvSpPr txBox="1">
            <a:spLocks noChangeArrowheads="1"/>
          </p:cNvSpPr>
          <p:nvPr/>
        </p:nvSpPr>
        <p:spPr bwMode="auto">
          <a:xfrm>
            <a:off x="3367088" y="2908449"/>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32" name="Text Box 31"/>
          <p:cNvSpPr txBox="1">
            <a:spLocks noChangeArrowheads="1"/>
          </p:cNvSpPr>
          <p:nvPr/>
        </p:nvSpPr>
        <p:spPr bwMode="auto">
          <a:xfrm>
            <a:off x="3700463" y="2914799"/>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值</a:t>
            </a:r>
          </a:p>
        </p:txBody>
      </p:sp>
      <p:sp>
        <p:nvSpPr>
          <p:cNvPr id="33" name="Text Box 32"/>
          <p:cNvSpPr txBox="1">
            <a:spLocks noChangeArrowheads="1"/>
          </p:cNvSpPr>
          <p:nvPr/>
        </p:nvSpPr>
        <p:spPr bwMode="auto">
          <a:xfrm>
            <a:off x="1887538" y="3714899"/>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首部字段名</a:t>
            </a:r>
          </a:p>
        </p:txBody>
      </p:sp>
      <p:sp>
        <p:nvSpPr>
          <p:cNvPr id="34" name="Text Box 33"/>
          <p:cNvSpPr txBox="1">
            <a:spLocks noChangeArrowheads="1"/>
          </p:cNvSpPr>
          <p:nvPr/>
        </p:nvSpPr>
        <p:spPr bwMode="auto">
          <a:xfrm>
            <a:off x="3724275" y="3727599"/>
            <a:ext cx="439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值</a:t>
            </a:r>
          </a:p>
        </p:txBody>
      </p:sp>
      <p:sp>
        <p:nvSpPr>
          <p:cNvPr id="35" name="Text Box 34"/>
          <p:cNvSpPr txBox="1">
            <a:spLocks noChangeArrowheads="1"/>
          </p:cNvSpPr>
          <p:nvPr/>
        </p:nvSpPr>
        <p:spPr bwMode="auto">
          <a:xfrm>
            <a:off x="3328988" y="4346724"/>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36" name="Text Box 35"/>
          <p:cNvSpPr txBox="1">
            <a:spLocks noChangeArrowheads="1"/>
          </p:cNvSpPr>
          <p:nvPr/>
        </p:nvSpPr>
        <p:spPr bwMode="auto">
          <a:xfrm rot="16200000">
            <a:off x="2634457" y="3352155"/>
            <a:ext cx="439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37" name="AutoShape 36"/>
          <p:cNvSpPr>
            <a:spLocks/>
          </p:cNvSpPr>
          <p:nvPr/>
        </p:nvSpPr>
        <p:spPr bwMode="auto">
          <a:xfrm>
            <a:off x="5091113" y="2964011"/>
            <a:ext cx="222250" cy="1171575"/>
          </a:xfrm>
          <a:prstGeom prst="rightBrace">
            <a:avLst>
              <a:gd name="adj1" fmla="val 43929"/>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Rectangle 37"/>
          <p:cNvSpPr>
            <a:spLocks noChangeArrowheads="1"/>
          </p:cNvSpPr>
          <p:nvPr/>
        </p:nvSpPr>
        <p:spPr bwMode="auto">
          <a:xfrm>
            <a:off x="1884363" y="4541986"/>
            <a:ext cx="4997450" cy="9175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Text Box 38"/>
          <p:cNvSpPr txBox="1">
            <a:spLocks noChangeArrowheads="1"/>
          </p:cNvSpPr>
          <p:nvPr/>
        </p:nvSpPr>
        <p:spPr bwMode="auto">
          <a:xfrm>
            <a:off x="3478213" y="4635649"/>
            <a:ext cx="17081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000">
                <a:solidFill>
                  <a:srgbClr val="333399"/>
                </a:solidFill>
                <a:latin typeface="Arial" panose="020B0604020202020204" pitchFamily="34" charset="0"/>
                <a:ea typeface="黑体" panose="02010609060101010101" pitchFamily="49" charset="-122"/>
              </a:rPr>
              <a:t>实体主体</a:t>
            </a:r>
          </a:p>
          <a:p>
            <a:pPr algn="ctr"/>
            <a:r>
              <a:rPr kumimoji="1" lang="zh-CN" altLang="en-US" sz="2000">
                <a:solidFill>
                  <a:srgbClr val="333399"/>
                </a:solidFill>
                <a:latin typeface="Arial" panose="020B0604020202020204" pitchFamily="34" charset="0"/>
                <a:ea typeface="黑体" panose="02010609060101010101" pitchFamily="49" charset="-122"/>
              </a:rPr>
              <a:t>（通常不用）</a:t>
            </a:r>
          </a:p>
        </p:txBody>
      </p:sp>
      <p:sp>
        <p:nvSpPr>
          <p:cNvPr id="40" name="Text Box 39"/>
          <p:cNvSpPr txBox="1">
            <a:spLocks noChangeArrowheads="1"/>
          </p:cNvSpPr>
          <p:nvPr/>
        </p:nvSpPr>
        <p:spPr bwMode="auto">
          <a:xfrm>
            <a:off x="6650038" y="2494111"/>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请求行</a:t>
            </a:r>
          </a:p>
        </p:txBody>
      </p:sp>
      <p:sp>
        <p:nvSpPr>
          <p:cNvPr id="41" name="Line 40"/>
          <p:cNvSpPr>
            <a:spLocks noChangeShapeType="1"/>
          </p:cNvSpPr>
          <p:nvPr/>
        </p:nvSpPr>
        <p:spPr bwMode="auto">
          <a:xfrm>
            <a:off x="1884363" y="3319611"/>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Line 41"/>
          <p:cNvSpPr>
            <a:spLocks noChangeShapeType="1"/>
          </p:cNvSpPr>
          <p:nvPr/>
        </p:nvSpPr>
        <p:spPr bwMode="auto">
          <a:xfrm>
            <a:off x="1884363" y="4135586"/>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Line 42"/>
          <p:cNvSpPr>
            <a:spLocks noChangeShapeType="1"/>
          </p:cNvSpPr>
          <p:nvPr/>
        </p:nvSpPr>
        <p:spPr bwMode="auto">
          <a:xfrm>
            <a:off x="2800350" y="4135586"/>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Line 43"/>
          <p:cNvSpPr>
            <a:spLocks noChangeShapeType="1"/>
          </p:cNvSpPr>
          <p:nvPr/>
        </p:nvSpPr>
        <p:spPr bwMode="auto">
          <a:xfrm>
            <a:off x="5021263" y="3319611"/>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Text Box 44"/>
          <p:cNvSpPr txBox="1">
            <a:spLocks noChangeArrowheads="1"/>
          </p:cNvSpPr>
          <p:nvPr/>
        </p:nvSpPr>
        <p:spPr bwMode="auto">
          <a:xfrm>
            <a:off x="3449638" y="1844824"/>
            <a:ext cx="690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空格</a:t>
            </a:r>
          </a:p>
        </p:txBody>
      </p:sp>
      <p:sp>
        <p:nvSpPr>
          <p:cNvPr id="46" name="Text Box 45"/>
          <p:cNvSpPr txBox="1">
            <a:spLocks noChangeArrowheads="1"/>
          </p:cNvSpPr>
          <p:nvPr/>
        </p:nvSpPr>
        <p:spPr bwMode="auto">
          <a:xfrm>
            <a:off x="5386388" y="1844824"/>
            <a:ext cx="1201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回车换行</a:t>
            </a:r>
          </a:p>
        </p:txBody>
      </p:sp>
      <p:sp>
        <p:nvSpPr>
          <p:cNvPr id="47" name="Line 46"/>
          <p:cNvSpPr>
            <a:spLocks noChangeShapeType="1"/>
          </p:cNvSpPr>
          <p:nvPr/>
        </p:nvSpPr>
        <p:spPr bwMode="auto">
          <a:xfrm>
            <a:off x="4059238" y="2198836"/>
            <a:ext cx="407987" cy="306388"/>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47"/>
          <p:cNvSpPr>
            <a:spLocks noChangeShapeType="1"/>
          </p:cNvSpPr>
          <p:nvPr/>
        </p:nvSpPr>
        <p:spPr bwMode="auto">
          <a:xfrm flipH="1">
            <a:off x="3133725" y="2198836"/>
            <a:ext cx="444500" cy="306388"/>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Line 48"/>
          <p:cNvSpPr>
            <a:spLocks noChangeShapeType="1"/>
          </p:cNvSpPr>
          <p:nvPr/>
        </p:nvSpPr>
        <p:spPr bwMode="auto">
          <a:xfrm>
            <a:off x="5983288" y="2198836"/>
            <a:ext cx="222250" cy="306388"/>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Line 49"/>
          <p:cNvSpPr>
            <a:spLocks noChangeShapeType="1"/>
          </p:cNvSpPr>
          <p:nvPr/>
        </p:nvSpPr>
        <p:spPr bwMode="auto">
          <a:xfrm>
            <a:off x="3689350"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Line 50"/>
          <p:cNvSpPr>
            <a:spLocks noChangeShapeType="1"/>
          </p:cNvSpPr>
          <p:nvPr/>
        </p:nvSpPr>
        <p:spPr bwMode="auto">
          <a:xfrm>
            <a:off x="3689350"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Text Box 51"/>
          <p:cNvSpPr txBox="1">
            <a:spLocks noChangeArrowheads="1"/>
          </p:cNvSpPr>
          <p:nvPr/>
        </p:nvSpPr>
        <p:spPr bwMode="auto">
          <a:xfrm>
            <a:off x="3367088" y="3729186"/>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53" name="Text Box 52"/>
          <p:cNvSpPr txBox="1">
            <a:spLocks noChangeArrowheads="1"/>
          </p:cNvSpPr>
          <p:nvPr/>
        </p:nvSpPr>
        <p:spPr bwMode="auto">
          <a:xfrm>
            <a:off x="5729288" y="2494111"/>
            <a:ext cx="84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4" name="Text Box 53"/>
          <p:cNvSpPr txBox="1">
            <a:spLocks noChangeArrowheads="1"/>
          </p:cNvSpPr>
          <p:nvPr/>
        </p:nvSpPr>
        <p:spPr bwMode="auto">
          <a:xfrm>
            <a:off x="4148138" y="3735536"/>
            <a:ext cx="849312"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5" name="Text Box 54"/>
          <p:cNvSpPr txBox="1">
            <a:spLocks noChangeArrowheads="1"/>
          </p:cNvSpPr>
          <p:nvPr/>
        </p:nvSpPr>
        <p:spPr bwMode="auto">
          <a:xfrm>
            <a:off x="4154488" y="2925911"/>
            <a:ext cx="84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6" name="Text Box 55"/>
          <p:cNvSpPr txBox="1">
            <a:spLocks noChangeArrowheads="1"/>
          </p:cNvSpPr>
          <p:nvPr/>
        </p:nvSpPr>
        <p:spPr bwMode="auto">
          <a:xfrm>
            <a:off x="1887538" y="4127649"/>
            <a:ext cx="84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7" name="Text Box 56"/>
          <p:cNvSpPr txBox="1">
            <a:spLocks noChangeArrowheads="1"/>
          </p:cNvSpPr>
          <p:nvPr/>
        </p:nvSpPr>
        <p:spPr bwMode="auto">
          <a:xfrm>
            <a:off x="250825" y="5428381"/>
            <a:ext cx="86423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dirty="0" smtClean="0">
                <a:solidFill>
                  <a:srgbClr val="333399"/>
                </a:solidFill>
                <a:latin typeface="Arial" panose="020B0604020202020204" pitchFamily="34" charset="0"/>
                <a:ea typeface="黑体" panose="02010609060101010101" pitchFamily="49" charset="-122"/>
              </a:rPr>
              <a:t>“</a:t>
            </a:r>
            <a:r>
              <a:rPr lang="zh-CN" altLang="en-US" sz="2800" dirty="0" smtClean="0">
                <a:solidFill>
                  <a:srgbClr val="333399"/>
                </a:solidFill>
                <a:latin typeface="黑体" panose="02010609060101010101" pitchFamily="49" charset="-122"/>
                <a:ea typeface="黑体" panose="02010609060101010101" pitchFamily="49" charset="-122"/>
              </a:rPr>
              <a:t>方法</a:t>
            </a:r>
            <a:r>
              <a:rPr lang="zh-CN" altLang="en-US" sz="2800" dirty="0" smtClean="0">
                <a:solidFill>
                  <a:srgbClr val="333399"/>
                </a:solidFill>
                <a:latin typeface="Arial" panose="020B0604020202020204" pitchFamily="34" charset="0"/>
                <a:ea typeface="黑体" panose="02010609060101010101" pitchFamily="49" charset="-122"/>
              </a:rPr>
              <a:t>”</a:t>
            </a:r>
            <a:r>
              <a:rPr lang="zh-CN" altLang="en-US" sz="2800" dirty="0" smtClean="0">
                <a:solidFill>
                  <a:srgbClr val="333399"/>
                </a:solidFill>
                <a:latin typeface="黑体" panose="02010609060101010101" pitchFamily="49" charset="-122"/>
                <a:ea typeface="黑体" panose="02010609060101010101" pitchFamily="49" charset="-122"/>
              </a:rPr>
              <a:t>是</a:t>
            </a:r>
            <a:r>
              <a:rPr lang="zh-CN" altLang="en-US" sz="2800" dirty="0">
                <a:solidFill>
                  <a:schemeClr val="hlink"/>
                </a:solidFill>
                <a:latin typeface="黑体" panose="02010609060101010101" pitchFamily="49" charset="-122"/>
                <a:ea typeface="黑体" panose="02010609060101010101" pitchFamily="49" charset="-122"/>
              </a:rPr>
              <a:t>对所请求的对象进行的操作</a:t>
            </a:r>
            <a:r>
              <a:rPr lang="zh-CN" altLang="en-US" sz="2800" dirty="0">
                <a:solidFill>
                  <a:srgbClr val="333399"/>
                </a:solidFill>
                <a:latin typeface="黑体" panose="02010609060101010101" pitchFamily="49" charset="-122"/>
                <a:ea typeface="黑体" panose="02010609060101010101" pitchFamily="49" charset="-122"/>
              </a:rPr>
              <a:t>，因此这些方法实际上也就是一些</a:t>
            </a:r>
            <a:r>
              <a:rPr lang="zh-CN" altLang="en-US" sz="2800" dirty="0">
                <a:solidFill>
                  <a:schemeClr val="hlink"/>
                </a:solidFill>
                <a:latin typeface="黑体" panose="02010609060101010101" pitchFamily="49" charset="-122"/>
                <a:ea typeface="黑体" panose="02010609060101010101" pitchFamily="49" charset="-122"/>
              </a:rPr>
              <a:t>命令</a:t>
            </a:r>
            <a:r>
              <a:rPr lang="zh-CN" altLang="en-US" sz="2800" dirty="0" smtClean="0">
                <a:solidFill>
                  <a:srgbClr val="333399"/>
                </a:solidFill>
                <a:latin typeface="黑体" panose="02010609060101010101" pitchFamily="49" charset="-122"/>
                <a:ea typeface="黑体" panose="02010609060101010101" pitchFamily="49" charset="-122"/>
              </a:rPr>
              <a:t>。请求</a:t>
            </a:r>
            <a:r>
              <a:rPr lang="zh-CN" altLang="en-US" sz="2800" dirty="0">
                <a:solidFill>
                  <a:srgbClr val="333399"/>
                </a:solidFill>
                <a:latin typeface="黑体" panose="02010609060101010101" pitchFamily="49" charset="-122"/>
                <a:ea typeface="黑体" panose="02010609060101010101" pitchFamily="49" charset="-122"/>
              </a:rPr>
              <a:t>消息</a:t>
            </a:r>
            <a:r>
              <a:rPr lang="zh-CN" altLang="en-US" sz="2800" dirty="0" smtClean="0">
                <a:solidFill>
                  <a:srgbClr val="333399"/>
                </a:solidFill>
                <a:latin typeface="黑体" panose="02010609060101010101" pitchFamily="49" charset="-122"/>
                <a:ea typeface="黑体" panose="02010609060101010101" pitchFamily="49" charset="-122"/>
              </a:rPr>
              <a:t>的</a:t>
            </a:r>
            <a:r>
              <a:rPr lang="zh-CN" altLang="en-US" sz="2800" dirty="0">
                <a:solidFill>
                  <a:srgbClr val="333399"/>
                </a:solidFill>
                <a:latin typeface="黑体" panose="02010609060101010101" pitchFamily="49" charset="-122"/>
                <a:ea typeface="黑体" panose="02010609060101010101" pitchFamily="49" charset="-122"/>
              </a:rPr>
              <a:t>类型是由它所采用的方法决定</a:t>
            </a:r>
            <a:r>
              <a:rPr lang="zh-CN" altLang="en-US" sz="2800" dirty="0" smtClean="0">
                <a:solidFill>
                  <a:srgbClr val="333399"/>
                </a:solidFill>
                <a:latin typeface="黑体" panose="02010609060101010101" pitchFamily="49" charset="-122"/>
                <a:ea typeface="黑体" panose="02010609060101010101" pitchFamily="49" charset="-122"/>
              </a:rPr>
              <a:t>的</a:t>
            </a:r>
            <a:endParaRPr lang="zh-CN" altLang="en-US" sz="2800" dirty="0">
              <a:solidFill>
                <a:srgbClr val="333399"/>
              </a:solidFill>
              <a:latin typeface="黑体" panose="02010609060101010101" pitchFamily="49" charset="-122"/>
              <a:ea typeface="黑体" panose="02010609060101010101" pitchFamily="49" charset="-122"/>
            </a:endParaRPr>
          </a:p>
        </p:txBody>
      </p:sp>
      <p:sp>
        <p:nvSpPr>
          <p:cNvPr id="58" name="Rectangle 58"/>
          <p:cNvSpPr>
            <a:spLocks noChangeArrowheads="1"/>
          </p:cNvSpPr>
          <p:nvPr/>
        </p:nvSpPr>
        <p:spPr bwMode="auto">
          <a:xfrm>
            <a:off x="1763713" y="2421086"/>
            <a:ext cx="1439862" cy="576263"/>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45965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500"/>
                                  </p:stCondLst>
                                  <p:childTnLst>
                                    <p:anim calcmode="discrete" valueType="str">
                                      <p:cBhvr>
                                        <p:cTn id="9" dur="10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zh-CN" altLang="en-US" b="1" smtClean="0"/>
              <a:t>请求消息的方法</a:t>
            </a:r>
          </a:p>
        </p:txBody>
      </p:sp>
      <p:sp>
        <p:nvSpPr>
          <p:cNvPr id="38915" name="Rectangle 3"/>
          <p:cNvSpPr>
            <a:spLocks noChangeArrowheads="1"/>
          </p:cNvSpPr>
          <p:nvPr/>
        </p:nvSpPr>
        <p:spPr bwMode="auto">
          <a:xfrm>
            <a:off x="844352" y="1844824"/>
            <a:ext cx="8382000"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Aft>
                <a:spcPct val="30000"/>
              </a:spcAft>
              <a:buClr>
                <a:schemeClr val="folHlink"/>
              </a:buClr>
              <a:buSzPct val="60000"/>
              <a:buFont typeface="Wingdings" panose="05000000000000000000" pitchFamily="2" charset="2"/>
              <a:buNone/>
            </a:pPr>
            <a:r>
              <a:rPr lang="zh-CN" altLang="en-US" b="1" dirty="0">
                <a:latin typeface="Arial" panose="020B0604020202020204" pitchFamily="34" charset="0"/>
                <a:ea typeface="黑体" panose="02010609060101010101" pitchFamily="49" charset="-122"/>
              </a:rPr>
              <a:t>方法（操作）                   意义</a:t>
            </a:r>
          </a:p>
          <a:p>
            <a:pPr eaLnBrk="1" hangingPunct="1">
              <a:buClr>
                <a:schemeClr val="folHlink"/>
              </a:buClr>
              <a:buSzPct val="60000"/>
              <a:buFont typeface="Wingdings" panose="05000000000000000000" pitchFamily="2" charset="2"/>
              <a:buNone/>
            </a:pPr>
            <a:r>
              <a:rPr lang="en-US" altLang="zh-CN" b="1" dirty="0">
                <a:latin typeface="Arial" panose="020B0604020202020204" pitchFamily="34" charset="0"/>
                <a:ea typeface="黑体" panose="02010609060101010101" pitchFamily="49" charset="-122"/>
              </a:rPr>
              <a:t>OPTION  	    </a:t>
            </a:r>
            <a:r>
              <a:rPr lang="zh-CN" altLang="en-US" b="1" dirty="0">
                <a:latin typeface="Arial" panose="020B0604020202020204" pitchFamily="34" charset="0"/>
                <a:ea typeface="黑体" panose="02010609060101010101" pitchFamily="49" charset="-122"/>
              </a:rPr>
              <a:t>查询特定选项</a:t>
            </a:r>
          </a:p>
          <a:p>
            <a:pPr eaLnBrk="1" hangingPunct="1">
              <a:buClr>
                <a:schemeClr val="folHlink"/>
              </a:buClr>
              <a:buSzPct val="60000"/>
              <a:buFont typeface="Wingdings" panose="05000000000000000000" pitchFamily="2" charset="2"/>
              <a:buNone/>
            </a:pPr>
            <a:r>
              <a:rPr lang="en-US" altLang="zh-CN" b="1" dirty="0">
                <a:solidFill>
                  <a:srgbClr val="FF0000"/>
                </a:solidFill>
                <a:latin typeface="Arial" panose="020B0604020202020204" pitchFamily="34" charset="0"/>
                <a:ea typeface="黑体" panose="02010609060101010101" pitchFamily="49" charset="-122"/>
              </a:rPr>
              <a:t>GET  </a:t>
            </a:r>
            <a:r>
              <a:rPr lang="en-US" altLang="zh-CN" b="1" dirty="0">
                <a:latin typeface="Arial" panose="020B0604020202020204" pitchFamily="34" charset="0"/>
                <a:ea typeface="黑体" panose="02010609060101010101" pitchFamily="49" charset="-122"/>
              </a:rPr>
              <a:t>      	    </a:t>
            </a:r>
            <a:r>
              <a:rPr lang="zh-CN" altLang="en-US" b="1" dirty="0">
                <a:solidFill>
                  <a:srgbClr val="FF0000"/>
                </a:solidFill>
                <a:latin typeface="Arial" panose="020B0604020202020204" pitchFamily="34" charset="0"/>
                <a:ea typeface="黑体" panose="02010609060101010101" pitchFamily="49" charset="-122"/>
              </a:rPr>
              <a:t>请求读取一个</a:t>
            </a:r>
            <a:r>
              <a:rPr lang="en-US" altLang="zh-CN" b="1" dirty="0">
                <a:solidFill>
                  <a:srgbClr val="FF0000"/>
                </a:solidFill>
                <a:latin typeface="Arial" panose="020B0604020202020204" pitchFamily="34" charset="0"/>
                <a:ea typeface="黑体" panose="02010609060101010101" pitchFamily="49" charset="-122"/>
              </a:rPr>
              <a:t>web</a:t>
            </a:r>
            <a:r>
              <a:rPr lang="zh-CN" altLang="en-US" b="1" dirty="0">
                <a:solidFill>
                  <a:srgbClr val="FF0000"/>
                </a:solidFill>
                <a:latin typeface="Arial" panose="020B0604020202020204" pitchFamily="34" charset="0"/>
                <a:ea typeface="黑体" panose="02010609060101010101" pitchFamily="49" charset="-122"/>
              </a:rPr>
              <a:t>页面</a:t>
            </a:r>
          </a:p>
          <a:p>
            <a:pPr eaLnBrk="1" hangingPunct="1">
              <a:buClr>
                <a:schemeClr val="folHlink"/>
              </a:buClr>
              <a:buSzPct val="60000"/>
              <a:buFont typeface="Wingdings" panose="05000000000000000000" pitchFamily="2" charset="2"/>
              <a:buNone/>
            </a:pPr>
            <a:r>
              <a:rPr lang="en-US" altLang="zh-CN" b="1" dirty="0">
                <a:latin typeface="Arial" panose="020B0604020202020204" pitchFamily="34" charset="0"/>
                <a:ea typeface="黑体" panose="02010609060101010101" pitchFamily="49" charset="-122"/>
              </a:rPr>
              <a:t>HEAD     	    </a:t>
            </a:r>
            <a:r>
              <a:rPr lang="zh-CN" altLang="en-US" b="1" dirty="0">
                <a:latin typeface="Arial" panose="020B0604020202020204" pitchFamily="34" charset="0"/>
                <a:ea typeface="黑体" panose="02010609060101010101" pitchFamily="49" charset="-122"/>
              </a:rPr>
              <a:t>请求读取一个</a:t>
            </a:r>
            <a:r>
              <a:rPr lang="en-US" altLang="zh-CN" b="1" dirty="0">
                <a:latin typeface="Arial" panose="020B0604020202020204" pitchFamily="34" charset="0"/>
                <a:ea typeface="黑体" panose="02010609060101010101" pitchFamily="49" charset="-122"/>
              </a:rPr>
              <a:t>web</a:t>
            </a:r>
            <a:r>
              <a:rPr lang="zh-CN" altLang="en-US" b="1" dirty="0">
                <a:latin typeface="Arial" panose="020B0604020202020204" pitchFamily="34" charset="0"/>
                <a:ea typeface="黑体" panose="02010609060101010101" pitchFamily="49" charset="-122"/>
              </a:rPr>
              <a:t>页面的头部</a:t>
            </a:r>
          </a:p>
          <a:p>
            <a:pPr eaLnBrk="1" hangingPunct="1">
              <a:buClr>
                <a:schemeClr val="folHlink"/>
              </a:buClr>
              <a:buSzPct val="60000"/>
              <a:buFont typeface="Wingdings" panose="05000000000000000000" pitchFamily="2" charset="2"/>
              <a:buNone/>
            </a:pPr>
            <a:r>
              <a:rPr lang="en-US" altLang="zh-CN" b="1" dirty="0">
                <a:latin typeface="Arial" panose="020B0604020202020204" pitchFamily="34" charset="0"/>
                <a:ea typeface="黑体" panose="02010609060101010101" pitchFamily="49" charset="-122"/>
              </a:rPr>
              <a:t>POST     	    </a:t>
            </a:r>
            <a:r>
              <a:rPr lang="zh-CN" altLang="en-US" b="1" dirty="0">
                <a:latin typeface="Arial" panose="020B0604020202020204" pitchFamily="34" charset="0"/>
                <a:ea typeface="黑体" panose="02010609060101010101" pitchFamily="49" charset="-122"/>
              </a:rPr>
              <a:t>给服务器添加信息（例如，注释）</a:t>
            </a:r>
          </a:p>
          <a:p>
            <a:pPr eaLnBrk="1" hangingPunct="1">
              <a:buClr>
                <a:schemeClr val="folHlink"/>
              </a:buClr>
              <a:buSzPct val="60000"/>
              <a:buFont typeface="Wingdings" panose="05000000000000000000" pitchFamily="2" charset="2"/>
              <a:buNone/>
            </a:pPr>
            <a:r>
              <a:rPr lang="en-US" altLang="zh-CN" b="1" dirty="0">
                <a:latin typeface="Arial" panose="020B0604020202020204" pitchFamily="34" charset="0"/>
                <a:ea typeface="黑体" panose="02010609060101010101" pitchFamily="49" charset="-122"/>
              </a:rPr>
              <a:t>PUT        	    </a:t>
            </a:r>
            <a:r>
              <a:rPr lang="zh-CN" altLang="en-US" b="1" dirty="0">
                <a:latin typeface="Arial" panose="020B0604020202020204" pitchFamily="34" charset="0"/>
                <a:ea typeface="黑体" panose="02010609060101010101" pitchFamily="49" charset="-122"/>
              </a:rPr>
              <a:t>请求存储一个</a:t>
            </a:r>
            <a:r>
              <a:rPr lang="en-US" altLang="zh-CN" b="1" dirty="0">
                <a:latin typeface="Arial" panose="020B0604020202020204" pitchFamily="34" charset="0"/>
                <a:ea typeface="黑体" panose="02010609060101010101" pitchFamily="49" charset="-122"/>
              </a:rPr>
              <a:t>web</a:t>
            </a:r>
            <a:r>
              <a:rPr lang="zh-CN" altLang="en-US" b="1" dirty="0">
                <a:latin typeface="Arial" panose="020B0604020202020204" pitchFamily="34" charset="0"/>
                <a:ea typeface="黑体" panose="02010609060101010101" pitchFamily="49" charset="-122"/>
              </a:rPr>
              <a:t>页面</a:t>
            </a:r>
          </a:p>
          <a:p>
            <a:pPr eaLnBrk="1" hangingPunct="1">
              <a:buClr>
                <a:schemeClr val="folHlink"/>
              </a:buClr>
              <a:buSzPct val="60000"/>
              <a:buFont typeface="Wingdings" panose="05000000000000000000" pitchFamily="2" charset="2"/>
              <a:buNone/>
            </a:pPr>
            <a:r>
              <a:rPr lang="en-US" altLang="zh-CN" b="1" dirty="0">
                <a:latin typeface="Arial" panose="020B0604020202020204" pitchFamily="34" charset="0"/>
                <a:ea typeface="黑体" panose="02010609060101010101" pitchFamily="49" charset="-122"/>
              </a:rPr>
              <a:t>DELETE  	    </a:t>
            </a:r>
            <a:r>
              <a:rPr lang="zh-CN" altLang="en-US" b="1" dirty="0">
                <a:latin typeface="Arial" panose="020B0604020202020204" pitchFamily="34" charset="0"/>
                <a:ea typeface="黑体" panose="02010609060101010101" pitchFamily="49" charset="-122"/>
              </a:rPr>
              <a:t>删除</a:t>
            </a:r>
            <a:r>
              <a:rPr lang="en-US" altLang="zh-CN" b="1" dirty="0">
                <a:latin typeface="Arial" panose="020B0604020202020204" pitchFamily="34" charset="0"/>
                <a:ea typeface="黑体" panose="02010609060101010101" pitchFamily="49" charset="-122"/>
              </a:rPr>
              <a:t>web</a:t>
            </a:r>
            <a:r>
              <a:rPr lang="zh-CN" altLang="en-US" b="1" dirty="0">
                <a:latin typeface="Arial" panose="020B0604020202020204" pitchFamily="34" charset="0"/>
                <a:ea typeface="黑体" panose="02010609060101010101" pitchFamily="49" charset="-122"/>
              </a:rPr>
              <a:t>页面</a:t>
            </a:r>
          </a:p>
          <a:p>
            <a:pPr eaLnBrk="1" hangingPunct="1">
              <a:buClr>
                <a:schemeClr val="folHlink"/>
              </a:buClr>
              <a:buSzPct val="60000"/>
              <a:buFont typeface="Wingdings" panose="05000000000000000000" pitchFamily="2" charset="2"/>
              <a:buNone/>
            </a:pPr>
            <a:r>
              <a:rPr lang="en-US" altLang="zh-CN" b="1" dirty="0">
                <a:latin typeface="Arial" panose="020B0604020202020204" pitchFamily="34" charset="0"/>
                <a:ea typeface="黑体" panose="02010609060101010101" pitchFamily="49" charset="-122"/>
              </a:rPr>
              <a:t>TRACE       	    </a:t>
            </a:r>
            <a:r>
              <a:rPr lang="zh-CN" altLang="en-US" b="1" dirty="0">
                <a:latin typeface="Arial" panose="020B0604020202020204" pitchFamily="34" charset="0"/>
                <a:ea typeface="黑体" panose="02010609060101010101" pitchFamily="49" charset="-122"/>
              </a:rPr>
              <a:t>送回收到的请求</a:t>
            </a:r>
          </a:p>
        </p:txBody>
      </p:sp>
      <p:sp>
        <p:nvSpPr>
          <p:cNvPr id="38916" name="Line 4"/>
          <p:cNvSpPr>
            <a:spLocks noChangeShapeType="1"/>
          </p:cNvSpPr>
          <p:nvPr/>
        </p:nvSpPr>
        <p:spPr bwMode="auto">
          <a:xfrm>
            <a:off x="539552" y="2327722"/>
            <a:ext cx="8280920" cy="211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7" name="Line 5"/>
          <p:cNvSpPr>
            <a:spLocks noChangeShapeType="1"/>
          </p:cNvSpPr>
          <p:nvPr/>
        </p:nvSpPr>
        <p:spPr bwMode="auto">
          <a:xfrm flipH="1">
            <a:off x="2771799" y="1773239"/>
            <a:ext cx="0" cy="3023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6" name="图片 5"/>
          <p:cNvPicPr>
            <a:picLocks noChangeAspect="1"/>
          </p:cNvPicPr>
          <p:nvPr/>
        </p:nvPicPr>
        <p:blipFill>
          <a:blip r:embed="rId3"/>
          <a:stretch>
            <a:fillRect/>
          </a:stretch>
        </p:blipFill>
        <p:spPr>
          <a:xfrm>
            <a:off x="797568" y="4992048"/>
            <a:ext cx="6654752" cy="188924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zh-CN" altLang="en-US" b="1" dirty="0" smtClean="0"/>
              <a:t>响应消息</a:t>
            </a:r>
          </a:p>
        </p:txBody>
      </p:sp>
      <p:sp>
        <p:nvSpPr>
          <p:cNvPr id="4" name="Rectangle 2"/>
          <p:cNvSpPr>
            <a:spLocks noChangeArrowheads="1"/>
          </p:cNvSpPr>
          <p:nvPr/>
        </p:nvSpPr>
        <p:spPr bwMode="auto">
          <a:xfrm>
            <a:off x="1884363" y="3727599"/>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Rectangle 3"/>
          <p:cNvSpPr>
            <a:spLocks noChangeArrowheads="1"/>
          </p:cNvSpPr>
          <p:nvPr/>
        </p:nvSpPr>
        <p:spPr bwMode="auto">
          <a:xfrm>
            <a:off x="1884363" y="2911624"/>
            <a:ext cx="3136900" cy="407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4"/>
          <p:cNvSpPr>
            <a:spLocks noChangeArrowheads="1"/>
          </p:cNvSpPr>
          <p:nvPr/>
        </p:nvSpPr>
        <p:spPr bwMode="auto">
          <a:xfrm>
            <a:off x="1884363" y="2505224"/>
            <a:ext cx="48021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Rectangle 6"/>
          <p:cNvSpPr>
            <a:spLocks noChangeArrowheads="1"/>
          </p:cNvSpPr>
          <p:nvPr/>
        </p:nvSpPr>
        <p:spPr bwMode="auto">
          <a:xfrm>
            <a:off x="4133850" y="3737124"/>
            <a:ext cx="887413" cy="3889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7"/>
          <p:cNvSpPr>
            <a:spLocks noChangeArrowheads="1"/>
          </p:cNvSpPr>
          <p:nvPr/>
        </p:nvSpPr>
        <p:spPr bwMode="auto">
          <a:xfrm>
            <a:off x="1890713" y="4154636"/>
            <a:ext cx="909637"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Rectangle 8"/>
          <p:cNvSpPr>
            <a:spLocks noChangeArrowheads="1"/>
          </p:cNvSpPr>
          <p:nvPr/>
        </p:nvSpPr>
        <p:spPr bwMode="auto">
          <a:xfrm>
            <a:off x="4133850" y="2921149"/>
            <a:ext cx="887413"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9"/>
          <p:cNvSpPr>
            <a:spLocks noChangeArrowheads="1"/>
          </p:cNvSpPr>
          <p:nvPr/>
        </p:nvSpPr>
        <p:spPr bwMode="auto">
          <a:xfrm>
            <a:off x="3578225" y="3737124"/>
            <a:ext cx="120650"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10"/>
          <p:cNvSpPr>
            <a:spLocks noChangeArrowheads="1"/>
          </p:cNvSpPr>
          <p:nvPr/>
        </p:nvSpPr>
        <p:spPr bwMode="auto">
          <a:xfrm>
            <a:off x="3578225" y="2921149"/>
            <a:ext cx="111125" cy="398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11"/>
          <p:cNvSpPr>
            <a:spLocks noChangeShapeType="1"/>
          </p:cNvSpPr>
          <p:nvPr/>
        </p:nvSpPr>
        <p:spPr bwMode="auto">
          <a:xfrm>
            <a:off x="3440113"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2"/>
          <p:cNvSpPr>
            <a:spLocks noChangeShapeType="1"/>
          </p:cNvSpPr>
          <p:nvPr/>
        </p:nvSpPr>
        <p:spPr bwMode="auto">
          <a:xfrm>
            <a:off x="4133850"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13"/>
          <p:cNvSpPr>
            <a:spLocks noChangeShapeType="1"/>
          </p:cNvSpPr>
          <p:nvPr/>
        </p:nvSpPr>
        <p:spPr bwMode="auto">
          <a:xfrm>
            <a:off x="3578225"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14"/>
          <p:cNvSpPr>
            <a:spLocks noChangeArrowheads="1"/>
          </p:cNvSpPr>
          <p:nvPr/>
        </p:nvSpPr>
        <p:spPr bwMode="auto">
          <a:xfrm>
            <a:off x="5770563" y="2514749"/>
            <a:ext cx="915987"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15"/>
          <p:cNvSpPr>
            <a:spLocks noChangeArrowheads="1"/>
          </p:cNvSpPr>
          <p:nvPr/>
        </p:nvSpPr>
        <p:spPr bwMode="auto">
          <a:xfrm>
            <a:off x="4438650" y="2514749"/>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Rectangle 16"/>
          <p:cNvSpPr>
            <a:spLocks noChangeArrowheads="1"/>
          </p:cNvSpPr>
          <p:nvPr/>
        </p:nvSpPr>
        <p:spPr bwMode="auto">
          <a:xfrm>
            <a:off x="3106738" y="2514749"/>
            <a:ext cx="11112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Text Box 17"/>
          <p:cNvSpPr txBox="1">
            <a:spLocks noChangeArrowheads="1"/>
          </p:cNvSpPr>
          <p:nvPr/>
        </p:nvSpPr>
        <p:spPr bwMode="auto">
          <a:xfrm>
            <a:off x="2055813" y="2494111"/>
            <a:ext cx="90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版   本</a:t>
            </a:r>
          </a:p>
        </p:txBody>
      </p:sp>
      <p:sp>
        <p:nvSpPr>
          <p:cNvPr id="19" name="Line 18"/>
          <p:cNvSpPr>
            <a:spLocks noChangeShapeType="1"/>
          </p:cNvSpPr>
          <p:nvPr/>
        </p:nvSpPr>
        <p:spPr bwMode="auto">
          <a:xfrm>
            <a:off x="3106738"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19"/>
          <p:cNvSpPr>
            <a:spLocks noChangeShapeType="1"/>
          </p:cNvSpPr>
          <p:nvPr/>
        </p:nvSpPr>
        <p:spPr bwMode="auto">
          <a:xfrm>
            <a:off x="3217863"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20"/>
          <p:cNvSpPr>
            <a:spLocks noChangeShapeType="1"/>
          </p:cNvSpPr>
          <p:nvPr/>
        </p:nvSpPr>
        <p:spPr bwMode="auto">
          <a:xfrm>
            <a:off x="4438650"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21"/>
          <p:cNvSpPr>
            <a:spLocks noChangeShapeType="1"/>
          </p:cNvSpPr>
          <p:nvPr/>
        </p:nvSpPr>
        <p:spPr bwMode="auto">
          <a:xfrm>
            <a:off x="4549775"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2"/>
          <p:cNvSpPr>
            <a:spLocks noChangeShapeType="1"/>
          </p:cNvSpPr>
          <p:nvPr/>
        </p:nvSpPr>
        <p:spPr bwMode="auto">
          <a:xfrm>
            <a:off x="5770563" y="2505224"/>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Text Box 23"/>
          <p:cNvSpPr txBox="1">
            <a:spLocks noChangeArrowheads="1"/>
          </p:cNvSpPr>
          <p:nvPr/>
        </p:nvSpPr>
        <p:spPr bwMode="auto">
          <a:xfrm>
            <a:off x="3348038" y="2479824"/>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状态码</a:t>
            </a:r>
          </a:p>
        </p:txBody>
      </p:sp>
      <p:sp>
        <p:nvSpPr>
          <p:cNvPr id="25" name="Text Box 24"/>
          <p:cNvSpPr txBox="1">
            <a:spLocks noChangeArrowheads="1"/>
          </p:cNvSpPr>
          <p:nvPr/>
        </p:nvSpPr>
        <p:spPr bwMode="auto">
          <a:xfrm>
            <a:off x="4676775" y="2494111"/>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短   语</a:t>
            </a:r>
          </a:p>
        </p:txBody>
      </p:sp>
      <p:sp>
        <p:nvSpPr>
          <p:cNvPr id="26" name="Text Box 25"/>
          <p:cNvSpPr txBox="1">
            <a:spLocks noChangeArrowheads="1"/>
          </p:cNvSpPr>
          <p:nvPr/>
        </p:nvSpPr>
        <p:spPr bwMode="auto">
          <a:xfrm>
            <a:off x="1892300" y="2906861"/>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首部字段名</a:t>
            </a:r>
          </a:p>
        </p:txBody>
      </p:sp>
      <p:sp>
        <p:nvSpPr>
          <p:cNvPr id="27" name="Line 26"/>
          <p:cNvSpPr>
            <a:spLocks noChangeShapeType="1"/>
          </p:cNvSpPr>
          <p:nvPr/>
        </p:nvSpPr>
        <p:spPr bwMode="auto">
          <a:xfrm>
            <a:off x="3440113"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Line 27"/>
          <p:cNvSpPr>
            <a:spLocks noChangeShapeType="1"/>
          </p:cNvSpPr>
          <p:nvPr/>
        </p:nvSpPr>
        <p:spPr bwMode="auto">
          <a:xfrm>
            <a:off x="4133850"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Text Box 28"/>
          <p:cNvSpPr txBox="1">
            <a:spLocks noChangeArrowheads="1"/>
          </p:cNvSpPr>
          <p:nvPr/>
        </p:nvSpPr>
        <p:spPr bwMode="auto">
          <a:xfrm>
            <a:off x="5251450" y="3322786"/>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首部行</a:t>
            </a:r>
          </a:p>
        </p:txBody>
      </p:sp>
      <p:sp>
        <p:nvSpPr>
          <p:cNvPr id="30" name="Line 29"/>
          <p:cNvSpPr>
            <a:spLocks noChangeShapeType="1"/>
          </p:cNvSpPr>
          <p:nvPr/>
        </p:nvSpPr>
        <p:spPr bwMode="auto">
          <a:xfrm>
            <a:off x="3578225"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Text Box 30"/>
          <p:cNvSpPr txBox="1">
            <a:spLocks noChangeArrowheads="1"/>
          </p:cNvSpPr>
          <p:nvPr/>
        </p:nvSpPr>
        <p:spPr bwMode="auto">
          <a:xfrm>
            <a:off x="3367088" y="2908449"/>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32" name="Text Box 31"/>
          <p:cNvSpPr txBox="1">
            <a:spLocks noChangeArrowheads="1"/>
          </p:cNvSpPr>
          <p:nvPr/>
        </p:nvSpPr>
        <p:spPr bwMode="auto">
          <a:xfrm>
            <a:off x="3700463" y="2914799"/>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值</a:t>
            </a:r>
          </a:p>
        </p:txBody>
      </p:sp>
      <p:sp>
        <p:nvSpPr>
          <p:cNvPr id="33" name="Text Box 32"/>
          <p:cNvSpPr txBox="1">
            <a:spLocks noChangeArrowheads="1"/>
          </p:cNvSpPr>
          <p:nvPr/>
        </p:nvSpPr>
        <p:spPr bwMode="auto">
          <a:xfrm>
            <a:off x="1887538" y="3714899"/>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首部字段名</a:t>
            </a:r>
          </a:p>
        </p:txBody>
      </p:sp>
      <p:sp>
        <p:nvSpPr>
          <p:cNvPr id="34" name="Text Box 33"/>
          <p:cNvSpPr txBox="1">
            <a:spLocks noChangeArrowheads="1"/>
          </p:cNvSpPr>
          <p:nvPr/>
        </p:nvSpPr>
        <p:spPr bwMode="auto">
          <a:xfrm>
            <a:off x="3724275" y="3727599"/>
            <a:ext cx="439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值</a:t>
            </a:r>
          </a:p>
        </p:txBody>
      </p:sp>
      <p:sp>
        <p:nvSpPr>
          <p:cNvPr id="35" name="Text Box 34"/>
          <p:cNvSpPr txBox="1">
            <a:spLocks noChangeArrowheads="1"/>
          </p:cNvSpPr>
          <p:nvPr/>
        </p:nvSpPr>
        <p:spPr bwMode="auto">
          <a:xfrm>
            <a:off x="3328988" y="4346724"/>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36" name="Text Box 35"/>
          <p:cNvSpPr txBox="1">
            <a:spLocks noChangeArrowheads="1"/>
          </p:cNvSpPr>
          <p:nvPr/>
        </p:nvSpPr>
        <p:spPr bwMode="auto">
          <a:xfrm rot="16200000">
            <a:off x="2634457" y="3352155"/>
            <a:ext cx="439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37" name="AutoShape 36"/>
          <p:cNvSpPr>
            <a:spLocks/>
          </p:cNvSpPr>
          <p:nvPr/>
        </p:nvSpPr>
        <p:spPr bwMode="auto">
          <a:xfrm>
            <a:off x="5091113" y="2964011"/>
            <a:ext cx="222250" cy="1171575"/>
          </a:xfrm>
          <a:prstGeom prst="rightBrace">
            <a:avLst>
              <a:gd name="adj1" fmla="val 43929"/>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Rectangle 37"/>
          <p:cNvSpPr>
            <a:spLocks noChangeArrowheads="1"/>
          </p:cNvSpPr>
          <p:nvPr/>
        </p:nvSpPr>
        <p:spPr bwMode="auto">
          <a:xfrm>
            <a:off x="1884363" y="4541986"/>
            <a:ext cx="4997450" cy="9175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Text Box 38"/>
          <p:cNvSpPr txBox="1">
            <a:spLocks noChangeArrowheads="1"/>
          </p:cNvSpPr>
          <p:nvPr/>
        </p:nvSpPr>
        <p:spPr bwMode="auto">
          <a:xfrm>
            <a:off x="2970213" y="4635649"/>
            <a:ext cx="272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000">
                <a:solidFill>
                  <a:srgbClr val="333399"/>
                </a:solidFill>
                <a:latin typeface="Arial" panose="020B0604020202020204" pitchFamily="34" charset="0"/>
                <a:ea typeface="黑体" panose="02010609060101010101" pitchFamily="49" charset="-122"/>
              </a:rPr>
              <a:t>实体主体</a:t>
            </a:r>
          </a:p>
          <a:p>
            <a:pPr algn="ctr"/>
            <a:r>
              <a:rPr kumimoji="1" lang="zh-CN" altLang="en-US" sz="2000">
                <a:solidFill>
                  <a:srgbClr val="333399"/>
                </a:solidFill>
                <a:latin typeface="Arial" panose="020B0604020202020204" pitchFamily="34" charset="0"/>
                <a:ea typeface="黑体" panose="02010609060101010101" pitchFamily="49" charset="-122"/>
              </a:rPr>
              <a:t>（有些响应报文不用）</a:t>
            </a:r>
          </a:p>
        </p:txBody>
      </p:sp>
      <p:sp>
        <p:nvSpPr>
          <p:cNvPr id="40" name="Text Box 39"/>
          <p:cNvSpPr txBox="1">
            <a:spLocks noChangeArrowheads="1"/>
          </p:cNvSpPr>
          <p:nvPr/>
        </p:nvSpPr>
        <p:spPr bwMode="auto">
          <a:xfrm>
            <a:off x="6650038" y="2494111"/>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状态行</a:t>
            </a:r>
          </a:p>
        </p:txBody>
      </p:sp>
      <p:sp>
        <p:nvSpPr>
          <p:cNvPr id="41" name="Line 40"/>
          <p:cNvSpPr>
            <a:spLocks noChangeShapeType="1"/>
          </p:cNvSpPr>
          <p:nvPr/>
        </p:nvSpPr>
        <p:spPr bwMode="auto">
          <a:xfrm>
            <a:off x="1884363" y="3319611"/>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Line 41"/>
          <p:cNvSpPr>
            <a:spLocks noChangeShapeType="1"/>
          </p:cNvSpPr>
          <p:nvPr/>
        </p:nvSpPr>
        <p:spPr bwMode="auto">
          <a:xfrm>
            <a:off x="1884363" y="4135586"/>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Line 42"/>
          <p:cNvSpPr>
            <a:spLocks noChangeShapeType="1"/>
          </p:cNvSpPr>
          <p:nvPr/>
        </p:nvSpPr>
        <p:spPr bwMode="auto">
          <a:xfrm>
            <a:off x="2800350" y="4135586"/>
            <a:ext cx="0" cy="40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Line 43"/>
          <p:cNvSpPr>
            <a:spLocks noChangeShapeType="1"/>
          </p:cNvSpPr>
          <p:nvPr/>
        </p:nvSpPr>
        <p:spPr bwMode="auto">
          <a:xfrm>
            <a:off x="5021263" y="3319611"/>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Text Box 44"/>
          <p:cNvSpPr txBox="1">
            <a:spLocks noChangeArrowheads="1"/>
          </p:cNvSpPr>
          <p:nvPr/>
        </p:nvSpPr>
        <p:spPr bwMode="auto">
          <a:xfrm>
            <a:off x="3449638" y="1844824"/>
            <a:ext cx="690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空格</a:t>
            </a:r>
          </a:p>
        </p:txBody>
      </p:sp>
      <p:sp>
        <p:nvSpPr>
          <p:cNvPr id="46" name="Text Box 45"/>
          <p:cNvSpPr txBox="1">
            <a:spLocks noChangeArrowheads="1"/>
          </p:cNvSpPr>
          <p:nvPr/>
        </p:nvSpPr>
        <p:spPr bwMode="auto">
          <a:xfrm>
            <a:off x="5386388" y="1844824"/>
            <a:ext cx="1201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solidFill>
                  <a:srgbClr val="333399"/>
                </a:solidFill>
                <a:latin typeface="Arial" panose="020B0604020202020204" pitchFamily="34" charset="0"/>
                <a:ea typeface="黑体" panose="02010609060101010101" pitchFamily="49" charset="-122"/>
              </a:rPr>
              <a:t>回车换行</a:t>
            </a:r>
          </a:p>
        </p:txBody>
      </p:sp>
      <p:sp>
        <p:nvSpPr>
          <p:cNvPr id="47" name="Line 46"/>
          <p:cNvSpPr>
            <a:spLocks noChangeShapeType="1"/>
          </p:cNvSpPr>
          <p:nvPr/>
        </p:nvSpPr>
        <p:spPr bwMode="auto">
          <a:xfrm>
            <a:off x="4059238" y="2198836"/>
            <a:ext cx="407987" cy="306388"/>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47"/>
          <p:cNvSpPr>
            <a:spLocks noChangeShapeType="1"/>
          </p:cNvSpPr>
          <p:nvPr/>
        </p:nvSpPr>
        <p:spPr bwMode="auto">
          <a:xfrm flipH="1">
            <a:off x="3133725" y="2198836"/>
            <a:ext cx="444500" cy="306388"/>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Line 48"/>
          <p:cNvSpPr>
            <a:spLocks noChangeShapeType="1"/>
          </p:cNvSpPr>
          <p:nvPr/>
        </p:nvSpPr>
        <p:spPr bwMode="auto">
          <a:xfrm>
            <a:off x="5983288" y="2198836"/>
            <a:ext cx="222250" cy="306388"/>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Line 49"/>
          <p:cNvSpPr>
            <a:spLocks noChangeShapeType="1"/>
          </p:cNvSpPr>
          <p:nvPr/>
        </p:nvSpPr>
        <p:spPr bwMode="auto">
          <a:xfrm>
            <a:off x="3689350" y="3727599"/>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Line 50"/>
          <p:cNvSpPr>
            <a:spLocks noChangeShapeType="1"/>
          </p:cNvSpPr>
          <p:nvPr/>
        </p:nvSpPr>
        <p:spPr bwMode="auto">
          <a:xfrm>
            <a:off x="3689350" y="2911624"/>
            <a:ext cx="0" cy="407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Text Box 51"/>
          <p:cNvSpPr txBox="1">
            <a:spLocks noChangeArrowheads="1"/>
          </p:cNvSpPr>
          <p:nvPr/>
        </p:nvSpPr>
        <p:spPr bwMode="auto">
          <a:xfrm>
            <a:off x="3367088" y="3729186"/>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a:solidFill>
                  <a:srgbClr val="333399"/>
                </a:solidFill>
                <a:latin typeface="Arial" panose="020B0604020202020204" pitchFamily="34" charset="0"/>
                <a:ea typeface="黑体" panose="02010609060101010101" pitchFamily="49" charset="-122"/>
              </a:rPr>
              <a:t>:</a:t>
            </a:r>
          </a:p>
        </p:txBody>
      </p:sp>
      <p:sp>
        <p:nvSpPr>
          <p:cNvPr id="53" name="Text Box 52"/>
          <p:cNvSpPr txBox="1">
            <a:spLocks noChangeArrowheads="1"/>
          </p:cNvSpPr>
          <p:nvPr/>
        </p:nvSpPr>
        <p:spPr bwMode="auto">
          <a:xfrm>
            <a:off x="5729288" y="2494111"/>
            <a:ext cx="84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4" name="Text Box 53"/>
          <p:cNvSpPr txBox="1">
            <a:spLocks noChangeArrowheads="1"/>
          </p:cNvSpPr>
          <p:nvPr/>
        </p:nvSpPr>
        <p:spPr bwMode="auto">
          <a:xfrm>
            <a:off x="4148138" y="3735536"/>
            <a:ext cx="849312" cy="3968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5" name="Text Box 54"/>
          <p:cNvSpPr txBox="1">
            <a:spLocks noChangeArrowheads="1"/>
          </p:cNvSpPr>
          <p:nvPr/>
        </p:nvSpPr>
        <p:spPr bwMode="auto">
          <a:xfrm>
            <a:off x="4154488" y="2925911"/>
            <a:ext cx="84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6" name="Text Box 55"/>
          <p:cNvSpPr txBox="1">
            <a:spLocks noChangeArrowheads="1"/>
          </p:cNvSpPr>
          <p:nvPr/>
        </p:nvSpPr>
        <p:spPr bwMode="auto">
          <a:xfrm>
            <a:off x="1887538" y="4127649"/>
            <a:ext cx="84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solidFill>
                  <a:srgbClr val="333399"/>
                </a:solidFill>
                <a:latin typeface="Arial" panose="020B0604020202020204" pitchFamily="34" charset="0"/>
                <a:ea typeface="黑体" panose="02010609060101010101" pitchFamily="49" charset="-122"/>
              </a:rPr>
              <a:t>CRLF</a:t>
            </a:r>
          </a:p>
        </p:txBody>
      </p:sp>
      <p:sp>
        <p:nvSpPr>
          <p:cNvPr id="57" name="Text Box 56"/>
          <p:cNvSpPr txBox="1">
            <a:spLocks noChangeArrowheads="1"/>
          </p:cNvSpPr>
          <p:nvPr/>
        </p:nvSpPr>
        <p:spPr bwMode="auto">
          <a:xfrm>
            <a:off x="179263" y="5589240"/>
            <a:ext cx="88572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dirty="0" smtClean="0">
                <a:solidFill>
                  <a:srgbClr val="333399"/>
                </a:solidFill>
                <a:latin typeface="黑体" panose="02010609060101010101" pitchFamily="49" charset="-122"/>
                <a:ea typeface="黑体" panose="02010609060101010101" pitchFamily="49" charset="-122"/>
              </a:rPr>
              <a:t>响应</a:t>
            </a:r>
            <a:r>
              <a:rPr lang="zh-CN" altLang="en-US" sz="2800" dirty="0">
                <a:solidFill>
                  <a:srgbClr val="333399"/>
                </a:solidFill>
                <a:latin typeface="黑体" panose="02010609060101010101" pitchFamily="49" charset="-122"/>
                <a:ea typeface="黑体" panose="02010609060101010101" pitchFamily="49" charset="-122"/>
              </a:rPr>
              <a:t>消息</a:t>
            </a:r>
            <a:r>
              <a:rPr lang="zh-CN" altLang="en-US" sz="2800" dirty="0" smtClean="0">
                <a:solidFill>
                  <a:srgbClr val="333399"/>
                </a:solidFill>
                <a:latin typeface="黑体" panose="02010609060101010101" pitchFamily="49" charset="-122"/>
                <a:ea typeface="黑体" panose="02010609060101010101" pitchFamily="49" charset="-122"/>
              </a:rPr>
              <a:t>的</a:t>
            </a:r>
            <a:r>
              <a:rPr lang="zh-CN" altLang="en-US" sz="2800" dirty="0">
                <a:solidFill>
                  <a:srgbClr val="333399"/>
                </a:solidFill>
                <a:latin typeface="黑体" panose="02010609060101010101" pitchFamily="49" charset="-122"/>
                <a:ea typeface="黑体" panose="02010609060101010101" pitchFamily="49" charset="-122"/>
              </a:rPr>
              <a:t>开始行是</a:t>
            </a:r>
            <a:r>
              <a:rPr lang="zh-CN" altLang="en-US" sz="2800" dirty="0" smtClean="0">
                <a:solidFill>
                  <a:schemeClr val="hlink"/>
                </a:solidFill>
                <a:latin typeface="黑体" panose="02010609060101010101" pitchFamily="49" charset="-122"/>
                <a:ea typeface="黑体" panose="02010609060101010101" pitchFamily="49" charset="-122"/>
              </a:rPr>
              <a:t>状态行，</a:t>
            </a:r>
            <a:r>
              <a:rPr lang="zh-CN" altLang="en-US" sz="2800" dirty="0" smtClean="0">
                <a:solidFill>
                  <a:srgbClr val="333399"/>
                </a:solidFill>
                <a:latin typeface="Arial" panose="020B0604020202020204" pitchFamily="34" charset="0"/>
                <a:ea typeface="黑体" panose="02010609060101010101" pitchFamily="49" charset="-122"/>
              </a:rPr>
              <a:t>状态行</a:t>
            </a:r>
            <a:r>
              <a:rPr lang="zh-CN" altLang="en-US" sz="2800" dirty="0">
                <a:solidFill>
                  <a:srgbClr val="333399"/>
                </a:solidFill>
                <a:latin typeface="Arial" panose="020B0604020202020204" pitchFamily="34" charset="0"/>
                <a:ea typeface="黑体" panose="02010609060101010101" pitchFamily="49" charset="-122"/>
              </a:rPr>
              <a:t>包括三项内容，即 </a:t>
            </a:r>
            <a:r>
              <a:rPr lang="en-US" altLang="zh-CN" sz="2800" dirty="0">
                <a:solidFill>
                  <a:schemeClr val="hlink"/>
                </a:solidFill>
                <a:latin typeface="Arial" panose="020B0604020202020204" pitchFamily="34" charset="0"/>
                <a:ea typeface="黑体" panose="02010609060101010101" pitchFamily="49" charset="-122"/>
              </a:rPr>
              <a:t>HTTP </a:t>
            </a:r>
            <a:r>
              <a:rPr lang="zh-CN" altLang="en-US" sz="2800" dirty="0">
                <a:solidFill>
                  <a:schemeClr val="hlink"/>
                </a:solidFill>
                <a:latin typeface="Arial" panose="020B0604020202020204" pitchFamily="34" charset="0"/>
                <a:ea typeface="黑体" panose="02010609060101010101" pitchFamily="49" charset="-122"/>
              </a:rPr>
              <a:t>的版本</a:t>
            </a:r>
            <a:r>
              <a:rPr lang="zh-CN" altLang="en-US" sz="2800" dirty="0">
                <a:solidFill>
                  <a:srgbClr val="333399"/>
                </a:solidFill>
                <a:latin typeface="Arial" panose="020B0604020202020204" pitchFamily="34" charset="0"/>
                <a:ea typeface="黑体" panose="02010609060101010101" pitchFamily="49" charset="-122"/>
              </a:rPr>
              <a:t>，</a:t>
            </a:r>
            <a:r>
              <a:rPr lang="zh-CN" altLang="en-US" sz="2800" dirty="0">
                <a:solidFill>
                  <a:schemeClr val="hlink"/>
                </a:solidFill>
                <a:latin typeface="Arial" panose="020B0604020202020204" pitchFamily="34" charset="0"/>
                <a:ea typeface="黑体" panose="02010609060101010101" pitchFamily="49" charset="-122"/>
              </a:rPr>
              <a:t>状态码</a:t>
            </a:r>
            <a:r>
              <a:rPr lang="zh-CN" altLang="en-US" sz="2800" dirty="0">
                <a:solidFill>
                  <a:srgbClr val="333399"/>
                </a:solidFill>
                <a:latin typeface="Arial" panose="020B0604020202020204" pitchFamily="34" charset="0"/>
                <a:ea typeface="黑体" panose="02010609060101010101" pitchFamily="49" charset="-122"/>
              </a:rPr>
              <a:t>，以及解释状态码的</a:t>
            </a:r>
            <a:r>
              <a:rPr lang="zh-CN" altLang="en-US" sz="2800" dirty="0">
                <a:solidFill>
                  <a:schemeClr val="hlink"/>
                </a:solidFill>
                <a:latin typeface="Arial" panose="020B0604020202020204" pitchFamily="34" charset="0"/>
                <a:ea typeface="黑体" panose="02010609060101010101" pitchFamily="49" charset="-122"/>
              </a:rPr>
              <a:t>简单</a:t>
            </a:r>
            <a:r>
              <a:rPr lang="zh-CN" altLang="en-US" sz="2800" dirty="0" smtClean="0">
                <a:solidFill>
                  <a:schemeClr val="hlink"/>
                </a:solidFill>
                <a:latin typeface="Arial" panose="020B0604020202020204" pitchFamily="34" charset="0"/>
                <a:ea typeface="黑体" panose="02010609060101010101" pitchFamily="49" charset="-122"/>
              </a:rPr>
              <a:t>短语</a:t>
            </a:r>
            <a:r>
              <a:rPr lang="zh-CN" altLang="en-US" sz="2800" dirty="0" smtClean="0"/>
              <a:t> </a:t>
            </a:r>
            <a:endParaRPr lang="zh-CN" altLang="en-US" sz="2800" dirty="0"/>
          </a:p>
        </p:txBody>
      </p:sp>
      <p:grpSp>
        <p:nvGrpSpPr>
          <p:cNvPr id="58" name="Group 58"/>
          <p:cNvGrpSpPr>
            <a:grpSpLocks/>
          </p:cNvGrpSpPr>
          <p:nvPr/>
        </p:nvGrpSpPr>
        <p:grpSpPr bwMode="auto">
          <a:xfrm>
            <a:off x="374650" y="2421086"/>
            <a:ext cx="7869238" cy="576263"/>
            <a:chOff x="236" y="1026"/>
            <a:chExt cx="4957" cy="363"/>
          </a:xfrm>
        </p:grpSpPr>
        <p:sp>
          <p:nvSpPr>
            <p:cNvPr id="59" name="Rectangle 59"/>
            <p:cNvSpPr>
              <a:spLocks noChangeArrowheads="1"/>
            </p:cNvSpPr>
            <p:nvPr/>
          </p:nvSpPr>
          <p:spPr bwMode="auto">
            <a:xfrm>
              <a:off x="1111" y="1026"/>
              <a:ext cx="4082" cy="363"/>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Text Box 60"/>
            <p:cNvSpPr txBox="1">
              <a:spLocks noChangeArrowheads="1"/>
            </p:cNvSpPr>
            <p:nvPr/>
          </p:nvSpPr>
          <p:spPr bwMode="auto">
            <a:xfrm>
              <a:off x="236" y="1027"/>
              <a:ext cx="7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solidFill>
                    <a:srgbClr val="333399"/>
                  </a:solidFill>
                  <a:ea typeface="黑体" panose="02010609060101010101" pitchFamily="49" charset="-122"/>
                </a:rPr>
                <a:t>开始行</a:t>
              </a:r>
            </a:p>
          </p:txBody>
        </p:sp>
      </p:grpSp>
    </p:spTree>
    <p:extLst>
      <p:ext uri="{BB962C8B-B14F-4D97-AF65-F5344CB8AC3E}">
        <p14:creationId xmlns:p14="http://schemas.microsoft.com/office/powerpoint/2010/main" val="5208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Count="3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zh-CN" altLang="en-US" b="1" smtClean="0"/>
              <a:t>响应消息的状态码</a:t>
            </a:r>
          </a:p>
        </p:txBody>
      </p:sp>
      <p:sp>
        <p:nvSpPr>
          <p:cNvPr id="39939" name="Rectangle 3"/>
          <p:cNvSpPr>
            <a:spLocks noGrp="1" noChangeArrowheads="1"/>
          </p:cNvSpPr>
          <p:nvPr>
            <p:ph type="body" idx="4294967295"/>
          </p:nvPr>
        </p:nvSpPr>
        <p:spPr>
          <a:xfrm>
            <a:off x="107504" y="1978496"/>
            <a:ext cx="8780512" cy="4114800"/>
          </a:xfrm>
          <a:noFill/>
        </p:spPr>
        <p:txBody>
          <a:bodyPr/>
          <a:lstStyle/>
          <a:p>
            <a:pPr eaLnBrk="1" hangingPunct="1">
              <a:lnSpc>
                <a:spcPct val="80000"/>
              </a:lnSpc>
              <a:spcBef>
                <a:spcPts val="0"/>
              </a:spcBef>
            </a:pPr>
            <a:r>
              <a:rPr lang="en-US" altLang="zh-CN" sz="2400" b="1" dirty="0" smtClean="0"/>
              <a:t> 1xx </a:t>
            </a:r>
            <a:r>
              <a:rPr lang="zh-CN" altLang="en-US" sz="2400" b="1" dirty="0" smtClean="0"/>
              <a:t>表示通知信息，如服务器同意处理客户请求（</a:t>
            </a:r>
            <a:r>
              <a:rPr lang="en-US" altLang="zh-CN" sz="2400" b="1" dirty="0" smtClean="0"/>
              <a:t>100</a:t>
            </a:r>
            <a:r>
              <a:rPr lang="zh-CN" altLang="en-US" sz="2400" b="1" dirty="0" smtClean="0"/>
              <a:t>）</a:t>
            </a:r>
          </a:p>
          <a:p>
            <a:pPr eaLnBrk="1" hangingPunct="1">
              <a:lnSpc>
                <a:spcPct val="80000"/>
              </a:lnSpc>
              <a:spcBef>
                <a:spcPts val="0"/>
              </a:spcBef>
            </a:pPr>
            <a:r>
              <a:rPr lang="zh-CN" altLang="en-US" sz="2400" b="1" dirty="0" smtClean="0"/>
              <a:t> </a:t>
            </a:r>
            <a:r>
              <a:rPr lang="en-US" altLang="zh-CN" sz="2400" b="1" dirty="0" smtClean="0"/>
              <a:t>2xx </a:t>
            </a:r>
            <a:r>
              <a:rPr lang="zh-CN" altLang="en-US" sz="2400" b="1" dirty="0" smtClean="0"/>
              <a:t>表示成功，如请求成功（</a:t>
            </a:r>
            <a:r>
              <a:rPr lang="en-US" altLang="zh-CN" sz="2400" b="1" dirty="0" smtClean="0"/>
              <a:t>200</a:t>
            </a:r>
            <a:r>
              <a:rPr lang="zh-CN" altLang="en-US" sz="2400" b="1" dirty="0" smtClean="0"/>
              <a:t>）或没有内容存在（</a:t>
            </a:r>
            <a:r>
              <a:rPr lang="en-US" altLang="zh-CN" sz="2400" b="1" dirty="0" smtClean="0"/>
              <a:t>204</a:t>
            </a:r>
            <a:r>
              <a:rPr lang="zh-CN" altLang="en-US" sz="2400" b="1" dirty="0" smtClean="0"/>
              <a:t>）</a:t>
            </a:r>
          </a:p>
          <a:p>
            <a:pPr eaLnBrk="1" hangingPunct="1">
              <a:lnSpc>
                <a:spcPct val="80000"/>
              </a:lnSpc>
              <a:spcBef>
                <a:spcPts val="0"/>
              </a:spcBef>
            </a:pPr>
            <a:r>
              <a:rPr lang="zh-CN" altLang="en-US" sz="2400" b="1" dirty="0" smtClean="0"/>
              <a:t> </a:t>
            </a:r>
            <a:r>
              <a:rPr lang="en-US" altLang="zh-CN" sz="2400" b="1" dirty="0" smtClean="0"/>
              <a:t>3xx </a:t>
            </a:r>
            <a:r>
              <a:rPr lang="zh-CN" altLang="en-US" sz="2400" b="1" dirty="0" smtClean="0"/>
              <a:t>表示重定向，如页面移动（</a:t>
            </a:r>
            <a:r>
              <a:rPr lang="en-US" altLang="zh-CN" sz="2400" b="1" dirty="0" smtClean="0"/>
              <a:t>301</a:t>
            </a:r>
            <a:r>
              <a:rPr lang="zh-CN" altLang="en-US" sz="2400" b="1" dirty="0" smtClean="0"/>
              <a:t>）或者缓存的页面仍然有效（</a:t>
            </a:r>
            <a:r>
              <a:rPr lang="en-US" altLang="zh-CN" sz="2400" b="1" dirty="0" smtClean="0"/>
              <a:t>304</a:t>
            </a:r>
            <a:r>
              <a:rPr lang="zh-CN" altLang="en-US" sz="2400" b="1" dirty="0" smtClean="0"/>
              <a:t>）</a:t>
            </a:r>
          </a:p>
          <a:p>
            <a:pPr eaLnBrk="1" hangingPunct="1">
              <a:lnSpc>
                <a:spcPct val="80000"/>
              </a:lnSpc>
              <a:spcBef>
                <a:spcPts val="0"/>
              </a:spcBef>
            </a:pPr>
            <a:r>
              <a:rPr lang="zh-CN" altLang="en-US" sz="2400" b="1" dirty="0" smtClean="0"/>
              <a:t> </a:t>
            </a:r>
            <a:r>
              <a:rPr lang="en-US" altLang="zh-CN" sz="2400" b="1" dirty="0" smtClean="0">
                <a:solidFill>
                  <a:srgbClr val="FF0000"/>
                </a:solidFill>
              </a:rPr>
              <a:t>4xx </a:t>
            </a:r>
            <a:r>
              <a:rPr lang="zh-CN" altLang="en-US" sz="2400" b="1" dirty="0" smtClean="0">
                <a:solidFill>
                  <a:srgbClr val="FF0000"/>
                </a:solidFill>
              </a:rPr>
              <a:t>表示客户错误，例如禁止页面（</a:t>
            </a:r>
            <a:r>
              <a:rPr lang="en-US" altLang="zh-CN" sz="2400" b="1" dirty="0" smtClean="0">
                <a:solidFill>
                  <a:srgbClr val="FF0000"/>
                </a:solidFill>
              </a:rPr>
              <a:t>403</a:t>
            </a:r>
            <a:r>
              <a:rPr lang="zh-CN" altLang="en-US" sz="2400" b="1" dirty="0" smtClean="0">
                <a:solidFill>
                  <a:srgbClr val="FF0000"/>
                </a:solidFill>
              </a:rPr>
              <a:t>）或者页面没有找到（</a:t>
            </a:r>
            <a:r>
              <a:rPr lang="en-US" altLang="zh-CN" sz="2400" b="1" dirty="0" smtClean="0">
                <a:solidFill>
                  <a:srgbClr val="FF0000"/>
                </a:solidFill>
              </a:rPr>
              <a:t>404</a:t>
            </a:r>
            <a:r>
              <a:rPr lang="zh-CN" altLang="en-US" sz="2400" b="1" dirty="0" smtClean="0">
                <a:solidFill>
                  <a:srgbClr val="FF0000"/>
                </a:solidFill>
              </a:rPr>
              <a:t>）</a:t>
            </a:r>
          </a:p>
          <a:p>
            <a:pPr eaLnBrk="1" hangingPunct="1">
              <a:lnSpc>
                <a:spcPct val="80000"/>
              </a:lnSpc>
              <a:spcBef>
                <a:spcPts val="0"/>
              </a:spcBef>
            </a:pPr>
            <a:r>
              <a:rPr lang="zh-CN" altLang="en-US" sz="2400" b="1" dirty="0" smtClean="0"/>
              <a:t> </a:t>
            </a:r>
            <a:r>
              <a:rPr lang="en-US" altLang="zh-CN" sz="2400" b="1" dirty="0" smtClean="0"/>
              <a:t>5xx </a:t>
            </a:r>
            <a:r>
              <a:rPr lang="zh-CN" altLang="en-US" sz="2400" b="1" dirty="0" smtClean="0"/>
              <a:t>表示服务器错误，如服务器内部错误（</a:t>
            </a:r>
            <a:r>
              <a:rPr lang="en-US" altLang="zh-CN" sz="2400" b="1" dirty="0" smtClean="0"/>
              <a:t>500</a:t>
            </a:r>
            <a:r>
              <a:rPr lang="zh-CN" altLang="en-US" sz="2400" b="1" dirty="0" smtClean="0"/>
              <a:t>）或者以后再试（</a:t>
            </a:r>
            <a:r>
              <a:rPr lang="en-US" altLang="zh-CN" sz="2400" b="1" dirty="0" smtClean="0"/>
              <a:t>503</a:t>
            </a:r>
            <a:r>
              <a:rPr lang="zh-CN" altLang="en-US" sz="2400" b="1" dirty="0" smtClean="0"/>
              <a:t>）</a:t>
            </a:r>
          </a:p>
        </p:txBody>
      </p:sp>
      <p:pic>
        <p:nvPicPr>
          <p:cNvPr id="3" name="图片 2"/>
          <p:cNvPicPr>
            <a:picLocks noChangeAspect="1"/>
          </p:cNvPicPr>
          <p:nvPr/>
        </p:nvPicPr>
        <p:blipFill>
          <a:blip r:embed="rId3"/>
          <a:stretch>
            <a:fillRect/>
          </a:stretch>
        </p:blipFill>
        <p:spPr>
          <a:xfrm>
            <a:off x="2267744" y="4293096"/>
            <a:ext cx="6120680" cy="255049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zh-CN" altLang="en-US" b="1" smtClean="0"/>
              <a:t>超文本标记语言</a:t>
            </a:r>
            <a:r>
              <a:rPr lang="en-US" altLang="zh-CN" b="1" smtClean="0"/>
              <a:t>HTML</a:t>
            </a:r>
          </a:p>
        </p:txBody>
      </p:sp>
      <p:sp>
        <p:nvSpPr>
          <p:cNvPr id="40963" name="Rectangle 3"/>
          <p:cNvSpPr>
            <a:spLocks noGrp="1" noChangeArrowheads="1"/>
          </p:cNvSpPr>
          <p:nvPr>
            <p:ph type="body" idx="4294967295"/>
          </p:nvPr>
        </p:nvSpPr>
        <p:spPr/>
        <p:txBody>
          <a:bodyPr/>
          <a:lstStyle/>
          <a:p>
            <a:pPr eaLnBrk="1" hangingPunct="1">
              <a:lnSpc>
                <a:spcPct val="90000"/>
              </a:lnSpc>
            </a:pPr>
            <a:r>
              <a:rPr lang="en-US" altLang="zh-CN" sz="2800" b="1" smtClean="0"/>
              <a:t>HTML</a:t>
            </a:r>
            <a:r>
              <a:rPr lang="zh-CN" altLang="en-US" sz="2800" b="1" smtClean="0"/>
              <a:t>：</a:t>
            </a:r>
            <a:r>
              <a:rPr lang="en-US" altLang="zh-CN" sz="2800" b="1" smtClean="0"/>
              <a:t>HyperText Markup Language</a:t>
            </a:r>
          </a:p>
          <a:p>
            <a:pPr eaLnBrk="1" hangingPunct="1">
              <a:lnSpc>
                <a:spcPct val="90000"/>
              </a:lnSpc>
            </a:pPr>
            <a:r>
              <a:rPr lang="en-US" altLang="zh-CN" sz="2800" b="1" smtClean="0"/>
              <a:t>HTML </a:t>
            </a:r>
            <a:r>
              <a:rPr lang="zh-CN" altLang="en-US" sz="2800" b="1" smtClean="0"/>
              <a:t>中的 </a:t>
            </a:r>
            <a:r>
              <a:rPr lang="en-US" altLang="zh-CN" sz="2800" b="1" smtClean="0"/>
              <a:t>Markup </a:t>
            </a:r>
            <a:r>
              <a:rPr lang="zh-CN" altLang="en-US" sz="2800" b="1" smtClean="0"/>
              <a:t>的意思就是</a:t>
            </a:r>
            <a:r>
              <a:rPr lang="zh-CN" altLang="en-US" sz="2800" b="1" smtClean="0">
                <a:latin typeface="Arial" panose="020B0604020202020204" pitchFamily="34" charset="0"/>
              </a:rPr>
              <a:t>“</a:t>
            </a:r>
            <a:r>
              <a:rPr lang="zh-CN" altLang="en-US" sz="2800" b="1" smtClean="0"/>
              <a:t>设置标记</a:t>
            </a:r>
            <a:r>
              <a:rPr lang="zh-CN" altLang="en-US" sz="2800" b="1" smtClean="0">
                <a:latin typeface="Arial" panose="020B0604020202020204" pitchFamily="34" charset="0"/>
              </a:rPr>
              <a:t>”</a:t>
            </a:r>
            <a:r>
              <a:rPr lang="zh-CN" altLang="en-US" sz="2800" b="1" smtClean="0"/>
              <a:t>，定义了许多用于格式化的显示命令（标记或者标签）</a:t>
            </a:r>
          </a:p>
          <a:p>
            <a:pPr eaLnBrk="1" hangingPunct="1">
              <a:lnSpc>
                <a:spcPct val="90000"/>
              </a:lnSpc>
            </a:pPr>
            <a:r>
              <a:rPr lang="zh-CN" altLang="en-US" sz="2800" b="1" smtClean="0"/>
              <a:t>浏览器按照</a:t>
            </a:r>
            <a:r>
              <a:rPr lang="en-US" altLang="zh-CN" sz="2800" b="1" smtClean="0"/>
              <a:t>HTML</a:t>
            </a:r>
            <a:r>
              <a:rPr lang="zh-CN" altLang="en-US" sz="2800" b="1" smtClean="0"/>
              <a:t>页面中的各种标签，以及浏览器所使用的显示器的尺寸和分辨率，对页面重新格式化显示出来</a:t>
            </a:r>
          </a:p>
          <a:p>
            <a:pPr eaLnBrk="1" hangingPunct="1">
              <a:lnSpc>
                <a:spcPct val="90000"/>
              </a:lnSpc>
            </a:pPr>
            <a:r>
              <a:rPr lang="en-US" altLang="zh-CN" sz="2800" b="1" smtClean="0"/>
              <a:t>HTML</a:t>
            </a:r>
            <a:r>
              <a:rPr lang="zh-CN" altLang="en-US" sz="2800" b="1" smtClean="0"/>
              <a:t>允许在页面中包含文本、图像和指向其它</a:t>
            </a:r>
            <a:r>
              <a:rPr lang="en-US" altLang="zh-CN" sz="2800" b="1" smtClean="0"/>
              <a:t>web</a:t>
            </a:r>
            <a:r>
              <a:rPr lang="zh-CN" altLang="en-US" sz="2800" b="1" smtClean="0"/>
              <a:t>页面的超链接等</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804150" cy="1462087"/>
          </a:xfrm>
        </p:spPr>
        <p:txBody>
          <a:bodyPr/>
          <a:lstStyle/>
          <a:p>
            <a:r>
              <a:rPr lang="en-US" altLang="zh-CN" smtClean="0"/>
              <a:t>HTTP Streaming</a:t>
            </a:r>
            <a:endParaRPr lang="zh-CN" altLang="en-US" dirty="0"/>
          </a:p>
        </p:txBody>
      </p:sp>
      <p:sp>
        <p:nvSpPr>
          <p:cNvPr id="3" name="内容占位符 2"/>
          <p:cNvSpPr>
            <a:spLocks noGrp="1"/>
          </p:cNvSpPr>
          <p:nvPr>
            <p:ph idx="1"/>
          </p:nvPr>
        </p:nvSpPr>
        <p:spPr>
          <a:xfrm>
            <a:off x="251520" y="1988840"/>
            <a:ext cx="8495868" cy="4797152"/>
          </a:xfrm>
        </p:spPr>
        <p:txBody>
          <a:bodyPr>
            <a:normAutofit fontScale="85000" lnSpcReduction="20000"/>
          </a:bodyPr>
          <a:lstStyle/>
          <a:p>
            <a:pPr>
              <a:lnSpc>
                <a:spcPct val="120000"/>
              </a:lnSpc>
            </a:pPr>
            <a:r>
              <a:rPr lang="en-US" altLang="zh-CN" dirty="0" smtClean="0"/>
              <a:t>MPEG-DASH: Dynamic Adaptive Streaming over HTTP</a:t>
            </a:r>
          </a:p>
          <a:p>
            <a:pPr lvl="1">
              <a:lnSpc>
                <a:spcPct val="120000"/>
              </a:lnSpc>
            </a:pPr>
            <a:r>
              <a:rPr lang="en-US" altLang="zh-CN" dirty="0" smtClean="0"/>
              <a:t>Standard that aims to </a:t>
            </a:r>
            <a:r>
              <a:rPr lang="en-US" altLang="zh-CN" dirty="0"/>
              <a:t>provide an </a:t>
            </a:r>
            <a:r>
              <a:rPr lang="en-US" altLang="zh-CN" dirty="0" smtClean="0"/>
              <a:t>uninterrupted video </a:t>
            </a:r>
            <a:r>
              <a:rPr lang="en-US" altLang="zh-CN" dirty="0"/>
              <a:t>streaming service to </a:t>
            </a:r>
            <a:r>
              <a:rPr lang="en-US" altLang="zh-CN" dirty="0" smtClean="0"/>
              <a:t>users over HTTP </a:t>
            </a:r>
            <a:r>
              <a:rPr lang="en-US" altLang="zh-CN" dirty="0"/>
              <a:t>with dynamic network </a:t>
            </a:r>
            <a:r>
              <a:rPr lang="en-US" altLang="zh-CN" dirty="0" smtClean="0"/>
              <a:t>conditions and </a:t>
            </a:r>
            <a:r>
              <a:rPr lang="en-US" altLang="zh-CN" dirty="0"/>
              <a:t>heterogeneous devices using an application </a:t>
            </a:r>
            <a:r>
              <a:rPr lang="en-US" altLang="zh-CN" dirty="0" smtClean="0"/>
              <a:t>layer Adaptive </a:t>
            </a:r>
            <a:r>
              <a:rPr lang="en-US" altLang="zh-CN" dirty="0"/>
              <a:t>Bitrate (</a:t>
            </a:r>
            <a:r>
              <a:rPr lang="en-US" altLang="zh-CN" dirty="0" smtClean="0"/>
              <a:t>ABR) algorithm</a:t>
            </a:r>
            <a:r>
              <a:rPr lang="en-US" altLang="zh-CN" dirty="0"/>
              <a:t>.</a:t>
            </a:r>
            <a:endParaRPr lang="en-US" altLang="zh-CN" dirty="0" smtClean="0"/>
          </a:p>
          <a:p>
            <a:pPr lvl="1">
              <a:lnSpc>
                <a:spcPct val="120000"/>
              </a:lnSpc>
            </a:pPr>
            <a:r>
              <a:rPr lang="en-US" altLang="zh-CN" dirty="0" smtClean="0"/>
              <a:t>Developed under MPEG from 2010, initial released in April, 2012, published as </a:t>
            </a:r>
            <a:r>
              <a:rPr lang="en-US" altLang="zh-CN" dirty="0"/>
              <a:t>standard ISO/IEC 23009-1:2022</a:t>
            </a:r>
            <a:endParaRPr lang="en-US" altLang="zh-CN" dirty="0" smtClean="0"/>
          </a:p>
          <a:p>
            <a:pPr lvl="1">
              <a:lnSpc>
                <a:spcPct val="120000"/>
              </a:lnSpc>
            </a:pPr>
            <a:r>
              <a:rPr lang="en-US" altLang="zh-CN" dirty="0" smtClean="0"/>
              <a:t>3GPP </a:t>
            </a:r>
            <a:r>
              <a:rPr lang="en-US" altLang="zh-CN" dirty="0"/>
              <a:t>Release 10 has adopted DASH (with specific codecs and operating modes) for use over wireless networks</a:t>
            </a:r>
            <a:endParaRPr lang="zh-CN" altLang="en-US" dirty="0"/>
          </a:p>
        </p:txBody>
      </p:sp>
    </p:spTree>
    <p:extLst>
      <p:ext uri="{BB962C8B-B14F-4D97-AF65-F5344CB8AC3E}">
        <p14:creationId xmlns:p14="http://schemas.microsoft.com/office/powerpoint/2010/main" val="1472790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1715" y="9128"/>
            <a:ext cx="9102285" cy="6175793"/>
          </a:xfrm>
          <a:prstGeom prst="rect">
            <a:avLst/>
          </a:prstGeom>
        </p:spPr>
      </p:pic>
      <p:sp>
        <p:nvSpPr>
          <p:cNvPr id="2" name="矩形 1"/>
          <p:cNvSpPr/>
          <p:nvPr/>
        </p:nvSpPr>
        <p:spPr>
          <a:xfrm>
            <a:off x="1858276" y="3957770"/>
            <a:ext cx="3096344" cy="43204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644008" y="2924944"/>
            <a:ext cx="2232248" cy="72008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83968" y="4941167"/>
            <a:ext cx="4752528" cy="57606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1520" y="6341258"/>
            <a:ext cx="8964996" cy="400110"/>
          </a:xfrm>
          <a:prstGeom prst="rect">
            <a:avLst/>
          </a:prstGeom>
        </p:spPr>
        <p:txBody>
          <a:bodyPr wrap="square">
            <a:spAutoFit/>
          </a:bodyPr>
          <a:lstStyle/>
          <a:p>
            <a:r>
              <a:rPr lang="en-US" altLang="zh-CN" sz="2000" b="1" dirty="0">
                <a:solidFill>
                  <a:srgbClr val="001E2E"/>
                </a:solidFill>
                <a:latin typeface="微软雅黑" panose="020B0503020204020204" pitchFamily="34" charset="-122"/>
                <a:ea typeface="微软雅黑" panose="020B0503020204020204" pitchFamily="34" charset="-122"/>
              </a:rPr>
              <a:t>DASH is used by media streaming services like YouTube and Netflix</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3321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Application Scenario of DASH</a:t>
            </a:r>
            <a:endParaRPr lang="zh-CN" altLang="en-US" dirty="0"/>
          </a:p>
        </p:txBody>
      </p:sp>
      <p:pic>
        <p:nvPicPr>
          <p:cNvPr id="4" name="图片 3" descr="http://itipix.com/Images/ArticleImages/InlineImages/101123-bitmovinfig3.png-ORG.png"/>
          <p:cNvPicPr/>
          <p:nvPr/>
        </p:nvPicPr>
        <p:blipFill>
          <a:blip r:embed="rId2"/>
          <a:srcRect/>
          <a:stretch>
            <a:fillRect/>
          </a:stretch>
        </p:blipFill>
        <p:spPr bwMode="auto">
          <a:xfrm>
            <a:off x="0" y="1714488"/>
            <a:ext cx="9144000" cy="3500462"/>
          </a:xfrm>
          <a:prstGeom prst="rect">
            <a:avLst/>
          </a:prstGeom>
          <a:noFill/>
          <a:ln w="9525">
            <a:noFill/>
            <a:miter lim="800000"/>
            <a:headEnd/>
            <a:tailEnd/>
          </a:ln>
        </p:spPr>
      </p:pic>
      <p:sp>
        <p:nvSpPr>
          <p:cNvPr id="5" name="矩形 4"/>
          <p:cNvSpPr/>
          <p:nvPr/>
        </p:nvSpPr>
        <p:spPr>
          <a:xfrm>
            <a:off x="285720" y="5288340"/>
            <a:ext cx="8501090" cy="1569660"/>
          </a:xfrm>
          <a:prstGeom prst="rect">
            <a:avLst/>
          </a:prstGeom>
        </p:spPr>
        <p:txBody>
          <a:bodyPr wrap="square">
            <a:spAutoFit/>
          </a:bodyPr>
          <a:lstStyle/>
          <a:p>
            <a:r>
              <a:rPr lang="en-US" b="1" dirty="0" smtClean="0"/>
              <a:t>web</a:t>
            </a:r>
            <a:r>
              <a:rPr lang="zh-CN" altLang="en-US" b="1" dirty="0" smtClean="0"/>
              <a:t>服务器端：提供相同内容的多个版本（不同速率），分割成一些播放时间相同的</a:t>
            </a:r>
            <a:r>
              <a:rPr lang="en-US" b="1" dirty="0" smtClean="0"/>
              <a:t>segment</a:t>
            </a:r>
            <a:r>
              <a:rPr lang="zh-CN" altLang="en-US" b="1" dirty="0" smtClean="0"/>
              <a:t>或者</a:t>
            </a:r>
            <a:r>
              <a:rPr lang="en-US" altLang="zh-CN" b="1" dirty="0" smtClean="0"/>
              <a:t>chunk</a:t>
            </a:r>
            <a:r>
              <a:rPr lang="zh-CN" altLang="en-US" b="1" dirty="0" smtClean="0"/>
              <a:t>（例如</a:t>
            </a:r>
            <a:r>
              <a:rPr lang="en-US" b="1" dirty="0" smtClean="0"/>
              <a:t>2</a:t>
            </a:r>
            <a:r>
              <a:rPr lang="zh-CN" altLang="en-US" b="1" dirty="0" smtClean="0"/>
              <a:t>秒）</a:t>
            </a:r>
            <a:endParaRPr lang="en-US" altLang="zh-CN" b="1" dirty="0" smtClean="0"/>
          </a:p>
          <a:p>
            <a:r>
              <a:rPr lang="zh-CN" altLang="en-US" b="1" dirty="0" smtClean="0"/>
              <a:t>客户端：根据自己的能力和网络状态来决定下一个时刻</a:t>
            </a:r>
            <a:r>
              <a:rPr lang="zh-CN" altLang="en-US" b="1" smtClean="0"/>
              <a:t>应该</a:t>
            </a:r>
            <a:r>
              <a:rPr lang="zh-CN" altLang="en-US" b="1" smtClean="0"/>
              <a:t>下载</a:t>
            </a:r>
            <a:r>
              <a:rPr lang="zh-CN" altLang="en-US" b="1" smtClean="0"/>
              <a:t>哪</a:t>
            </a:r>
            <a:r>
              <a:rPr lang="zh-CN" altLang="en-US" b="1" smtClean="0"/>
              <a:t>个</a:t>
            </a:r>
            <a:r>
              <a:rPr lang="zh-CN" altLang="en-US" b="1" dirty="0" smtClean="0"/>
              <a:t>版本的</a:t>
            </a:r>
            <a:r>
              <a:rPr lang="en-US" b="1" dirty="0" smtClean="0"/>
              <a:t>segment</a:t>
            </a:r>
            <a:r>
              <a:rPr lang="zh-CN" altLang="en-US" b="1" dirty="0" smtClean="0"/>
              <a:t>或者</a:t>
            </a:r>
            <a:r>
              <a:rPr lang="en-US" altLang="zh-CN" b="1" dirty="0" smtClean="0"/>
              <a:t>chunk</a:t>
            </a:r>
            <a:endParaRPr lang="zh-CN" altLang="en-US" b="1" dirty="0"/>
          </a:p>
        </p:txBody>
      </p:sp>
    </p:spTree>
    <p:extLst>
      <p:ext uri="{BB962C8B-B14F-4D97-AF65-F5344CB8AC3E}">
        <p14:creationId xmlns:p14="http://schemas.microsoft.com/office/powerpoint/2010/main" val="712906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69023" y="1"/>
            <a:ext cx="8974977" cy="5013176"/>
          </a:xfrm>
          <a:prstGeom prst="rect">
            <a:avLst/>
          </a:prstGeom>
        </p:spPr>
      </p:pic>
      <p:sp>
        <p:nvSpPr>
          <p:cNvPr id="6" name="文本框 5"/>
          <p:cNvSpPr txBox="1"/>
          <p:nvPr/>
        </p:nvSpPr>
        <p:spPr>
          <a:xfrm>
            <a:off x="107504" y="4887090"/>
            <a:ext cx="9001000" cy="1938992"/>
          </a:xfrm>
          <a:prstGeom prst="rect">
            <a:avLst/>
          </a:prstGeom>
          <a:noFill/>
        </p:spPr>
        <p:txBody>
          <a:bodyPr wrap="square" rtlCol="0">
            <a:spAutoFit/>
          </a:bodyPr>
          <a:lstStyle/>
          <a:p>
            <a:r>
              <a:rPr lang="en-US" altLang="zh-CN" sz="2000" dirty="0" smtClean="0"/>
              <a:t>Representation: Video content is encoded at different bitrates</a:t>
            </a:r>
          </a:p>
          <a:p>
            <a:r>
              <a:rPr lang="en-US" altLang="zh-CN" sz="2000" dirty="0" smtClean="0"/>
              <a:t>Chunks or segments: Each encoded video is fragmented into small video segments or chunks with a few seconds</a:t>
            </a:r>
          </a:p>
          <a:p>
            <a:r>
              <a:rPr lang="en-US" altLang="zh-CN" sz="2000" dirty="0" smtClean="0">
                <a:solidFill>
                  <a:srgbClr val="FF0000"/>
                </a:solidFill>
              </a:rPr>
              <a:t>Note: Chunks from one bitrate are aligned to others for smoothly switching</a:t>
            </a:r>
          </a:p>
          <a:p>
            <a:r>
              <a:rPr lang="en-US" altLang="zh-CN" sz="2000" dirty="0" smtClean="0"/>
              <a:t>MDP (Media Presentation Description): content information, i.e., video profiles, metadata, codecs, byte-ranges, server IP address, download URLs, etc..</a:t>
            </a:r>
            <a:endParaRPr lang="zh-CN" altLang="en-US" sz="2000" dirty="0"/>
          </a:p>
        </p:txBody>
      </p:sp>
    </p:spTree>
    <p:extLst>
      <p:ext uri="{BB962C8B-B14F-4D97-AF65-F5344CB8AC3E}">
        <p14:creationId xmlns:p14="http://schemas.microsoft.com/office/powerpoint/2010/main" val="3159347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901" y="0"/>
            <a:ext cx="9130811" cy="5258689"/>
          </a:xfrm>
          <a:prstGeom prst="rect">
            <a:avLst/>
          </a:prstGeom>
        </p:spPr>
      </p:pic>
      <p:sp>
        <p:nvSpPr>
          <p:cNvPr id="5" name="文本框 4"/>
          <p:cNvSpPr txBox="1"/>
          <p:nvPr/>
        </p:nvSpPr>
        <p:spPr>
          <a:xfrm>
            <a:off x="107504" y="5110152"/>
            <a:ext cx="9001000" cy="1631216"/>
          </a:xfrm>
          <a:prstGeom prst="rect">
            <a:avLst/>
          </a:prstGeom>
          <a:noFill/>
        </p:spPr>
        <p:txBody>
          <a:bodyPr wrap="square" rtlCol="0">
            <a:spAutoFit/>
          </a:bodyPr>
          <a:lstStyle/>
          <a:p>
            <a:r>
              <a:rPr lang="en-US" altLang="zh-CN" sz="2000" dirty="0" smtClean="0"/>
              <a:t>MPD describes a piece of video content within a specified duration as a Period</a:t>
            </a:r>
          </a:p>
          <a:p>
            <a:r>
              <a:rPr lang="en-US" altLang="zh-CN" sz="2000" dirty="0" smtClean="0"/>
              <a:t>In a Period, there are multiple versions of content, each known as representation</a:t>
            </a:r>
          </a:p>
          <a:p>
            <a:r>
              <a:rPr lang="en-US" altLang="zh-CN" sz="2000" dirty="0" smtClean="0"/>
              <a:t>In a Representation, there are multiple video segments or chunks</a:t>
            </a:r>
          </a:p>
          <a:p>
            <a:r>
              <a:rPr lang="en-US" altLang="zh-CN" sz="2000" dirty="0" smtClean="0"/>
              <a:t>Video chunks are pointed by URLs in MPD </a:t>
            </a:r>
            <a:endParaRPr lang="zh-CN" altLang="en-US" sz="2000" dirty="0"/>
          </a:p>
        </p:txBody>
      </p:sp>
    </p:spTree>
    <p:extLst>
      <p:ext uri="{BB962C8B-B14F-4D97-AF65-F5344CB8AC3E}">
        <p14:creationId xmlns:p14="http://schemas.microsoft.com/office/powerpoint/2010/main" val="310044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20863"/>
            <a:ext cx="52578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r>
              <a:rPr lang="zh-CN" altLang="en-US" smtClean="0"/>
              <a:t>域名系统的重要性</a:t>
            </a:r>
          </a:p>
        </p:txBody>
      </p:sp>
      <p:sp>
        <p:nvSpPr>
          <p:cNvPr id="129027" name="Rectangle 3"/>
          <p:cNvSpPr>
            <a:spLocks noGrp="1" noChangeArrowheads="1"/>
          </p:cNvSpPr>
          <p:nvPr>
            <p:ph type="body" idx="1"/>
          </p:nvPr>
        </p:nvSpPr>
        <p:spPr>
          <a:xfrm>
            <a:off x="612775" y="4581525"/>
            <a:ext cx="8280400" cy="2160588"/>
          </a:xfrm>
        </p:spPr>
        <p:txBody>
          <a:bodyPr/>
          <a:lstStyle/>
          <a:p>
            <a:pPr>
              <a:lnSpc>
                <a:spcPct val="80000"/>
              </a:lnSpc>
            </a:pPr>
            <a:r>
              <a:rPr lang="zh-CN" altLang="en-US" sz="2000" smtClean="0"/>
              <a:t>什么是域名？</a:t>
            </a:r>
          </a:p>
          <a:p>
            <a:pPr lvl="1">
              <a:lnSpc>
                <a:spcPct val="80000"/>
              </a:lnSpc>
            </a:pPr>
            <a:r>
              <a:rPr lang="zh-CN" altLang="en-US" sz="1800" b="1" smtClean="0"/>
              <a:t>由字符和点号组成，成员名最长不超过</a:t>
            </a:r>
            <a:r>
              <a:rPr lang="en-US" altLang="zh-CN" sz="1800" b="1" smtClean="0"/>
              <a:t>63</a:t>
            </a:r>
            <a:r>
              <a:rPr lang="zh-CN" altLang="en-US" sz="1800" b="1" smtClean="0"/>
              <a:t>字符，全名不超过</a:t>
            </a:r>
            <a:r>
              <a:rPr lang="en-US" altLang="zh-CN" sz="1800" b="1" smtClean="0"/>
              <a:t>255</a:t>
            </a:r>
            <a:r>
              <a:rPr lang="zh-CN" altLang="en-US" sz="1800" b="1" smtClean="0"/>
              <a:t>字符</a:t>
            </a:r>
          </a:p>
          <a:p>
            <a:pPr lvl="2">
              <a:lnSpc>
                <a:spcPct val="80000"/>
              </a:lnSpc>
            </a:pPr>
            <a:r>
              <a:rPr lang="en-US" altLang="zh-CN" sz="1600" b="1" smtClean="0"/>
              <a:t>if.ustc.edu.cn, www.baidu.com, www.ustc.edu.cn, news.sina.com.cn, …..</a:t>
            </a:r>
          </a:p>
          <a:p>
            <a:pPr>
              <a:lnSpc>
                <a:spcPct val="80000"/>
              </a:lnSpc>
            </a:pPr>
            <a:r>
              <a:rPr lang="zh-CN" altLang="en-US" sz="2000" b="1" smtClean="0"/>
              <a:t>域名系统（</a:t>
            </a:r>
            <a:r>
              <a:rPr lang="en-US" altLang="zh-CN" sz="2000" b="1" smtClean="0"/>
              <a:t>DNS</a:t>
            </a:r>
            <a:r>
              <a:rPr lang="zh-CN" altLang="en-US" sz="2000" b="1" smtClean="0"/>
              <a:t>：</a:t>
            </a:r>
            <a:r>
              <a:rPr lang="en-US" altLang="zh-CN" sz="2000" b="1" smtClean="0"/>
              <a:t>Domain Name System</a:t>
            </a:r>
            <a:r>
              <a:rPr lang="zh-CN" altLang="en-US" sz="2000" b="1" smtClean="0"/>
              <a:t>）负责域名的维护和管理</a:t>
            </a:r>
          </a:p>
          <a:p>
            <a:pPr>
              <a:lnSpc>
                <a:spcPct val="80000"/>
              </a:lnSpc>
            </a:pPr>
            <a:r>
              <a:rPr lang="zh-CN" altLang="en-US" sz="2000" b="1" smtClean="0"/>
              <a:t>用户的绝大部分网络服务访问都需要使用</a:t>
            </a:r>
            <a:r>
              <a:rPr lang="en-US" altLang="zh-CN" sz="2000" b="1" smtClean="0"/>
              <a:t>DNS</a:t>
            </a:r>
          </a:p>
          <a:p>
            <a:pPr lvl="1">
              <a:lnSpc>
                <a:spcPct val="80000"/>
              </a:lnSpc>
            </a:pPr>
            <a:r>
              <a:rPr lang="en-US" altLang="zh-CN" sz="1800" b="1" smtClean="0"/>
              <a:t>www</a:t>
            </a:r>
            <a:r>
              <a:rPr lang="zh-CN" altLang="en-US" sz="1800" b="1" smtClean="0"/>
              <a:t>服务、文件传输服务、电子邮件服务等等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linds(horizontal)">
                                      <p:cBhvr>
                                        <p:cTn id="7" dur="500"/>
                                        <p:tgtEl>
                                          <p:spTgt spid="1290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027">
                                            <p:txEl>
                                              <p:pRg st="1" end="1"/>
                                            </p:txEl>
                                          </p:spTgt>
                                        </p:tgtEl>
                                        <p:attrNameLst>
                                          <p:attrName>style.visibility</p:attrName>
                                        </p:attrNameLst>
                                      </p:cBhvr>
                                      <p:to>
                                        <p:strVal val="visible"/>
                                      </p:to>
                                    </p:set>
                                    <p:animEffect transition="in" filter="blinds(horizontal)">
                                      <p:cBhvr>
                                        <p:cTn id="10" dur="500"/>
                                        <p:tgtEl>
                                          <p:spTgt spid="1290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Effect transition="in" filter="blinds(horizontal)">
                                      <p:cBhvr>
                                        <p:cTn id="13" dur="500"/>
                                        <p:tgtEl>
                                          <p:spTgt spid="12902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9027">
                                            <p:txEl>
                                              <p:pRg st="3" end="3"/>
                                            </p:txEl>
                                          </p:spTgt>
                                        </p:tgtEl>
                                        <p:attrNameLst>
                                          <p:attrName>style.visibility</p:attrName>
                                        </p:attrNameLst>
                                      </p:cBhvr>
                                      <p:to>
                                        <p:strVal val="visible"/>
                                      </p:to>
                                    </p:set>
                                    <p:animEffect transition="in" filter="blinds(horizontal)">
                                      <p:cBhvr>
                                        <p:cTn id="18" dur="500"/>
                                        <p:tgtEl>
                                          <p:spTgt spid="1290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9027">
                                            <p:txEl>
                                              <p:pRg st="4" end="4"/>
                                            </p:txEl>
                                          </p:spTgt>
                                        </p:tgtEl>
                                        <p:attrNameLst>
                                          <p:attrName>style.visibility</p:attrName>
                                        </p:attrNameLst>
                                      </p:cBhvr>
                                      <p:to>
                                        <p:strVal val="visible"/>
                                      </p:to>
                                    </p:set>
                                    <p:animEffect transition="in" filter="blinds(horizontal)">
                                      <p:cBhvr>
                                        <p:cTn id="23" dur="500"/>
                                        <p:tgtEl>
                                          <p:spTgt spid="129027">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9027">
                                            <p:txEl>
                                              <p:pRg st="5" end="5"/>
                                            </p:txEl>
                                          </p:spTgt>
                                        </p:tgtEl>
                                        <p:attrNameLst>
                                          <p:attrName>style.visibility</p:attrName>
                                        </p:attrNameLst>
                                      </p:cBhvr>
                                      <p:to>
                                        <p:strVal val="visible"/>
                                      </p:to>
                                    </p:set>
                                    <p:animEffect transition="in" filter="blinds(horizontal)">
                                      <p:cBhvr>
                                        <p:cTn id="26" dur="500"/>
                                        <p:tgtEl>
                                          <p:spTgt spid="129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altLang="zh-CN" b="1" smtClean="0"/>
              <a:t>Chapter 8 </a:t>
            </a:r>
            <a:r>
              <a:rPr lang="zh-CN" altLang="en-US" b="1" smtClean="0"/>
              <a:t>应用层</a:t>
            </a:r>
          </a:p>
        </p:txBody>
      </p:sp>
      <p:sp>
        <p:nvSpPr>
          <p:cNvPr id="43011" name="Rectangle 5"/>
          <p:cNvSpPr>
            <a:spLocks noGrp="1" noChangeArrowheads="1"/>
          </p:cNvSpPr>
          <p:nvPr>
            <p:ph type="body" idx="4294967295"/>
          </p:nvPr>
        </p:nvSpPr>
        <p:spPr/>
        <p:txBody>
          <a:bodyPr/>
          <a:lstStyle/>
          <a:p>
            <a:pPr eaLnBrk="1" hangingPunct="1"/>
            <a:r>
              <a:rPr lang="en-US" altLang="zh-CN" b="1" dirty="0" smtClean="0"/>
              <a:t>8.1 </a:t>
            </a:r>
            <a:r>
              <a:rPr lang="zh-CN" altLang="en-US" b="1" dirty="0" smtClean="0"/>
              <a:t>域名系统</a:t>
            </a:r>
            <a:endParaRPr lang="en-US" altLang="zh-CN" b="1" dirty="0" smtClean="0"/>
          </a:p>
          <a:p>
            <a:pPr eaLnBrk="1" hangingPunct="1"/>
            <a:r>
              <a:rPr lang="en-US" altLang="zh-CN" b="1" dirty="0" smtClean="0"/>
              <a:t>8.2 WWW</a:t>
            </a:r>
          </a:p>
          <a:p>
            <a:pPr eaLnBrk="1" hangingPunct="1"/>
            <a:r>
              <a:rPr lang="en-US" altLang="zh-CN" b="1" dirty="0" smtClean="0">
                <a:solidFill>
                  <a:srgbClr val="FF0000"/>
                </a:solidFill>
              </a:rPr>
              <a:t>8.3 </a:t>
            </a:r>
            <a:r>
              <a:rPr lang="zh-CN" altLang="en-US" b="1" dirty="0" smtClean="0">
                <a:solidFill>
                  <a:srgbClr val="FF0000"/>
                </a:solidFill>
              </a:rPr>
              <a:t>电子邮件</a:t>
            </a:r>
            <a:endParaRPr lang="en-US" altLang="zh-CN" b="1" dirty="0" smtClean="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zh-CN" altLang="en-US" b="1" smtClean="0"/>
              <a:t>相关协议</a:t>
            </a:r>
          </a:p>
        </p:txBody>
      </p:sp>
      <p:sp>
        <p:nvSpPr>
          <p:cNvPr id="128003" name="Rectangle 3"/>
          <p:cNvSpPr>
            <a:spLocks noGrp="1" noChangeArrowheads="1"/>
          </p:cNvSpPr>
          <p:nvPr>
            <p:ph type="body" idx="1"/>
          </p:nvPr>
        </p:nvSpPr>
        <p:spPr>
          <a:xfrm>
            <a:off x="250825" y="2017713"/>
            <a:ext cx="8893175" cy="4435475"/>
          </a:xfrm>
        </p:spPr>
        <p:txBody>
          <a:bodyPr/>
          <a:lstStyle/>
          <a:p>
            <a:pPr eaLnBrk="1" hangingPunct="1">
              <a:lnSpc>
                <a:spcPct val="80000"/>
              </a:lnSpc>
            </a:pPr>
            <a:r>
              <a:rPr lang="zh-CN" altLang="en-US" sz="2800" b="1" smtClean="0"/>
              <a:t>消息交换协议</a:t>
            </a:r>
          </a:p>
          <a:p>
            <a:pPr lvl="1" eaLnBrk="1" hangingPunct="1">
              <a:lnSpc>
                <a:spcPct val="80000"/>
              </a:lnSpc>
            </a:pPr>
            <a:r>
              <a:rPr lang="zh-CN" altLang="en-US" sz="2400" b="1" smtClean="0"/>
              <a:t>发送</a:t>
            </a:r>
            <a:r>
              <a:rPr lang="en-US" altLang="zh-CN" sz="2400" b="1" smtClean="0"/>
              <a:t>email</a:t>
            </a:r>
          </a:p>
          <a:p>
            <a:pPr lvl="2" eaLnBrk="1" hangingPunct="1">
              <a:lnSpc>
                <a:spcPct val="80000"/>
              </a:lnSpc>
            </a:pPr>
            <a:r>
              <a:rPr lang="zh-CN" altLang="en-US" sz="2000" b="1" smtClean="0"/>
              <a:t>简单邮件传输协议 </a:t>
            </a:r>
            <a:r>
              <a:rPr lang="en-US" altLang="zh-CN" sz="2000" b="1" smtClean="0"/>
              <a:t>SMTP </a:t>
            </a:r>
            <a:r>
              <a:rPr lang="zh-CN" altLang="en-US" sz="2000" b="1" smtClean="0"/>
              <a:t>（</a:t>
            </a:r>
            <a:r>
              <a:rPr lang="en-US" altLang="zh-CN" sz="2000" b="1" smtClean="0"/>
              <a:t>Simple Mail Transfer Protocol</a:t>
            </a:r>
            <a:r>
              <a:rPr lang="zh-CN" altLang="en-US" sz="2000" b="1" smtClean="0"/>
              <a:t>）</a:t>
            </a:r>
            <a:endParaRPr lang="en-US" altLang="zh-CN" sz="2000" b="1" smtClean="0"/>
          </a:p>
          <a:p>
            <a:pPr lvl="1" eaLnBrk="1" hangingPunct="1">
              <a:lnSpc>
                <a:spcPct val="80000"/>
              </a:lnSpc>
            </a:pPr>
            <a:r>
              <a:rPr lang="zh-CN" altLang="en-US" sz="2400" b="1" smtClean="0"/>
              <a:t>接收</a:t>
            </a:r>
            <a:r>
              <a:rPr lang="en-US" altLang="zh-CN" sz="2400" b="1" smtClean="0"/>
              <a:t>email</a:t>
            </a:r>
          </a:p>
          <a:p>
            <a:pPr lvl="2" eaLnBrk="1" hangingPunct="1">
              <a:lnSpc>
                <a:spcPct val="80000"/>
              </a:lnSpc>
            </a:pPr>
            <a:r>
              <a:rPr lang="zh-CN" altLang="en-US" sz="2000" b="1" smtClean="0"/>
              <a:t>邮局协议第</a:t>
            </a:r>
            <a:r>
              <a:rPr lang="en-US" altLang="zh-CN" sz="2000" b="1" smtClean="0"/>
              <a:t>3</a:t>
            </a:r>
            <a:r>
              <a:rPr lang="zh-CN" altLang="en-US" sz="2000" b="1" smtClean="0"/>
              <a:t>版</a:t>
            </a:r>
            <a:r>
              <a:rPr lang="en-US" altLang="zh-CN" sz="2000" b="1" smtClean="0"/>
              <a:t>POP3</a:t>
            </a:r>
            <a:r>
              <a:rPr lang="zh-CN" altLang="en-US" sz="2000" b="1" smtClean="0"/>
              <a:t>（</a:t>
            </a:r>
            <a:r>
              <a:rPr lang="en-US" altLang="zh-CN" sz="2000" b="1" smtClean="0"/>
              <a:t>Post Office Protocol version 3</a:t>
            </a:r>
            <a:r>
              <a:rPr lang="zh-CN" altLang="en-US" sz="2000" b="1" smtClean="0"/>
              <a:t>）</a:t>
            </a:r>
            <a:endParaRPr lang="en-US" altLang="zh-CN" sz="2000" b="1" smtClean="0"/>
          </a:p>
          <a:p>
            <a:pPr lvl="2" eaLnBrk="1" hangingPunct="1">
              <a:lnSpc>
                <a:spcPct val="80000"/>
              </a:lnSpc>
            </a:pPr>
            <a:r>
              <a:rPr lang="en-US" altLang="zh-CN" sz="2000" b="1" smtClean="0"/>
              <a:t>Internet</a:t>
            </a:r>
            <a:r>
              <a:rPr lang="zh-CN" altLang="en-US" sz="2000" b="1" smtClean="0"/>
              <a:t>消息访问协议</a:t>
            </a:r>
            <a:r>
              <a:rPr lang="en-US" altLang="zh-CN" sz="2000" b="1" smtClean="0"/>
              <a:t>IMAP</a:t>
            </a:r>
            <a:r>
              <a:rPr lang="zh-CN" altLang="en-US" sz="2000" b="1" smtClean="0"/>
              <a:t>（</a:t>
            </a:r>
            <a:r>
              <a:rPr lang="en-US" altLang="zh-CN" sz="2000" b="1" smtClean="0"/>
              <a:t>Internet Message Access Protocol</a:t>
            </a:r>
            <a:r>
              <a:rPr lang="zh-CN" altLang="en-US" sz="2000" b="1" smtClean="0"/>
              <a:t>）</a:t>
            </a:r>
          </a:p>
          <a:p>
            <a:pPr eaLnBrk="1" hangingPunct="1">
              <a:lnSpc>
                <a:spcPct val="80000"/>
              </a:lnSpc>
            </a:pPr>
            <a:r>
              <a:rPr lang="zh-CN" altLang="en-US" sz="2800" b="1" smtClean="0"/>
              <a:t>消息格式协议</a:t>
            </a:r>
          </a:p>
          <a:p>
            <a:pPr lvl="1" eaLnBrk="1" hangingPunct="1">
              <a:lnSpc>
                <a:spcPct val="80000"/>
              </a:lnSpc>
            </a:pPr>
            <a:r>
              <a:rPr lang="zh-CN" altLang="en-US" sz="2400" b="1" smtClean="0"/>
              <a:t>基本的</a:t>
            </a:r>
            <a:r>
              <a:rPr lang="en-US" altLang="zh-CN" sz="2400" b="1" smtClean="0"/>
              <a:t>ASCII</a:t>
            </a:r>
            <a:r>
              <a:rPr lang="zh-CN" altLang="en-US" sz="2400" b="1" smtClean="0"/>
              <a:t>的文本邮件</a:t>
            </a:r>
            <a:endParaRPr lang="en-US" altLang="zh-CN" sz="2400" b="1" smtClean="0"/>
          </a:p>
          <a:p>
            <a:pPr lvl="1" eaLnBrk="1" hangingPunct="1">
              <a:lnSpc>
                <a:spcPct val="80000"/>
              </a:lnSpc>
            </a:pPr>
            <a:r>
              <a:rPr lang="zh-CN" altLang="en-US" sz="2400" b="1" smtClean="0"/>
              <a:t>多用途</a:t>
            </a:r>
            <a:r>
              <a:rPr lang="en-US" altLang="zh-CN" sz="2400" b="1" smtClean="0"/>
              <a:t>Internet</a:t>
            </a:r>
            <a:r>
              <a:rPr lang="zh-CN" altLang="en-US" sz="2400" b="1" smtClean="0"/>
              <a:t>邮件扩展 </a:t>
            </a:r>
            <a:r>
              <a:rPr lang="en-US" altLang="zh-CN" sz="2400" b="1" smtClean="0"/>
              <a:t>MIME</a:t>
            </a:r>
            <a:r>
              <a:rPr lang="zh-CN" altLang="en-US" sz="2400" b="1" smtClean="0"/>
              <a:t>（</a:t>
            </a:r>
            <a:r>
              <a:rPr lang="en-US" altLang="zh-CN" sz="2400" b="1" smtClean="0"/>
              <a:t>Multipurpose Internet Mail Extensions</a:t>
            </a:r>
            <a:r>
              <a:rPr lang="zh-CN" altLang="en-US" sz="2400" b="1" smtClean="0"/>
              <a:t>），支持多媒体邮件，不仅仅限于</a:t>
            </a:r>
            <a:r>
              <a:rPr lang="en-US" altLang="zh-CN" sz="2400" b="1" smtClean="0"/>
              <a:t>ASCII</a:t>
            </a:r>
            <a:r>
              <a:rPr lang="zh-CN" altLang="en-US" sz="2400" b="1" smtClean="0"/>
              <a:t>字符及文本信息</a:t>
            </a:r>
            <a:endParaRPr lang="en-US" altLang="zh-CN"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linds(horizontal)">
                                      <p:cBhvr>
                                        <p:cTn id="7" dur="500"/>
                                        <p:tgtEl>
                                          <p:spTgt spid="1280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8003">
                                            <p:txEl>
                                              <p:pRg st="1" end="1"/>
                                            </p:txEl>
                                          </p:spTgt>
                                        </p:tgtEl>
                                        <p:attrNameLst>
                                          <p:attrName>style.visibility</p:attrName>
                                        </p:attrNameLst>
                                      </p:cBhvr>
                                      <p:to>
                                        <p:strVal val="visible"/>
                                      </p:to>
                                    </p:set>
                                    <p:animEffect transition="in" filter="blinds(horizontal)">
                                      <p:cBhvr>
                                        <p:cTn id="10" dur="500"/>
                                        <p:tgtEl>
                                          <p:spTgt spid="12800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13" dur="500"/>
                                        <p:tgtEl>
                                          <p:spTgt spid="12800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8003">
                                            <p:txEl>
                                              <p:pRg st="3" end="3"/>
                                            </p:txEl>
                                          </p:spTgt>
                                        </p:tgtEl>
                                        <p:attrNameLst>
                                          <p:attrName>style.visibility</p:attrName>
                                        </p:attrNameLst>
                                      </p:cBhvr>
                                      <p:to>
                                        <p:strVal val="visible"/>
                                      </p:to>
                                    </p:set>
                                    <p:animEffect transition="in" filter="blinds(horizontal)">
                                      <p:cBhvr>
                                        <p:cTn id="16" dur="500"/>
                                        <p:tgtEl>
                                          <p:spTgt spid="12800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19" dur="500"/>
                                        <p:tgtEl>
                                          <p:spTgt spid="12800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22" dur="500"/>
                                        <p:tgtEl>
                                          <p:spTgt spid="12800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8003">
                                            <p:txEl>
                                              <p:pRg st="6" end="6"/>
                                            </p:txEl>
                                          </p:spTgt>
                                        </p:tgtEl>
                                        <p:attrNameLst>
                                          <p:attrName>style.visibility</p:attrName>
                                        </p:attrNameLst>
                                      </p:cBhvr>
                                      <p:to>
                                        <p:strVal val="visible"/>
                                      </p:to>
                                    </p:set>
                                    <p:animEffect transition="in" filter="blinds(horizontal)">
                                      <p:cBhvr>
                                        <p:cTn id="25" dur="500"/>
                                        <p:tgtEl>
                                          <p:spTgt spid="12800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8003">
                                            <p:txEl>
                                              <p:pRg st="7" end="7"/>
                                            </p:txEl>
                                          </p:spTgt>
                                        </p:tgtEl>
                                        <p:attrNameLst>
                                          <p:attrName>style.visibility</p:attrName>
                                        </p:attrNameLst>
                                      </p:cBhvr>
                                      <p:to>
                                        <p:strVal val="visible"/>
                                      </p:to>
                                    </p:set>
                                    <p:animEffect transition="in" filter="blinds(horizontal)">
                                      <p:cBhvr>
                                        <p:cTn id="28" dur="500"/>
                                        <p:tgtEl>
                                          <p:spTgt spid="12800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8003">
                                            <p:txEl>
                                              <p:pRg st="8" end="8"/>
                                            </p:txEl>
                                          </p:spTgt>
                                        </p:tgtEl>
                                        <p:attrNameLst>
                                          <p:attrName>style.visibility</p:attrName>
                                        </p:attrNameLst>
                                      </p:cBhvr>
                                      <p:to>
                                        <p:strVal val="visible"/>
                                      </p:to>
                                    </p:set>
                                    <p:animEffect transition="in" filter="blinds(horizontal)">
                                      <p:cBhvr>
                                        <p:cTn id="31" dur="500"/>
                                        <p:tgtEl>
                                          <p:spTgt spid="128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b="1" smtClean="0"/>
              <a:t>电子邮件系统架构</a:t>
            </a:r>
            <a:endParaRPr lang="en-US" altLang="zh-CN" b="1" smtClean="0"/>
          </a:p>
        </p:txBody>
      </p:sp>
      <p:grpSp>
        <p:nvGrpSpPr>
          <p:cNvPr id="45059" name="Group 40"/>
          <p:cNvGrpSpPr>
            <a:grpSpLocks/>
          </p:cNvGrpSpPr>
          <p:nvPr/>
        </p:nvGrpSpPr>
        <p:grpSpPr bwMode="auto">
          <a:xfrm>
            <a:off x="34925" y="1820863"/>
            <a:ext cx="9109075" cy="5005387"/>
            <a:chOff x="22" y="1147"/>
            <a:chExt cx="5738" cy="3153"/>
          </a:xfrm>
        </p:grpSpPr>
        <p:pic>
          <p:nvPicPr>
            <p:cNvPr id="4507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 y="1166"/>
              <a:ext cx="5738"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Text Box 25"/>
            <p:cNvSpPr txBox="1">
              <a:spLocks noChangeArrowheads="1"/>
            </p:cNvSpPr>
            <p:nvPr/>
          </p:nvSpPr>
          <p:spPr bwMode="auto">
            <a:xfrm>
              <a:off x="1905" y="1706"/>
              <a:ext cx="2109"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UA: User Agent</a:t>
              </a:r>
              <a:br>
                <a:rPr lang="en-US" altLang="zh-CN" sz="1800"/>
              </a:br>
              <a:r>
                <a:rPr lang="en-US" altLang="zh-CN" sz="1800"/>
                <a:t>MTA: Message Transfer Agent</a:t>
              </a:r>
              <a:br>
                <a:rPr lang="en-US" altLang="zh-CN" sz="1800"/>
              </a:br>
              <a:r>
                <a:rPr lang="en-US" altLang="zh-CN" sz="1800"/>
                <a:t>MAA: Message Access Agent</a:t>
              </a:r>
              <a:endParaRPr lang="zh-CN" altLang="en-US" sz="1800"/>
            </a:p>
          </p:txBody>
        </p:sp>
        <p:sp>
          <p:nvSpPr>
            <p:cNvPr id="45075" name="Rectangle 27"/>
            <p:cNvSpPr>
              <a:spLocks noChangeArrowheads="1"/>
            </p:cNvSpPr>
            <p:nvPr/>
          </p:nvSpPr>
          <p:spPr bwMode="auto">
            <a:xfrm>
              <a:off x="1519" y="4138"/>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Mail Server</a:t>
              </a:r>
            </a:p>
          </p:txBody>
        </p:sp>
        <p:sp>
          <p:nvSpPr>
            <p:cNvPr id="45076" name="Rectangle 28"/>
            <p:cNvSpPr>
              <a:spLocks noChangeArrowheads="1"/>
            </p:cNvSpPr>
            <p:nvPr/>
          </p:nvSpPr>
          <p:spPr bwMode="auto">
            <a:xfrm>
              <a:off x="3550" y="4149"/>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Mail Server</a:t>
              </a:r>
            </a:p>
          </p:txBody>
        </p:sp>
        <p:sp>
          <p:nvSpPr>
            <p:cNvPr id="45077" name="Rectangle 29"/>
            <p:cNvSpPr>
              <a:spLocks noChangeArrowheads="1"/>
            </p:cNvSpPr>
            <p:nvPr/>
          </p:nvSpPr>
          <p:spPr bwMode="auto">
            <a:xfrm>
              <a:off x="295" y="2024"/>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Alice</a:t>
              </a:r>
            </a:p>
          </p:txBody>
        </p:sp>
        <p:sp>
          <p:nvSpPr>
            <p:cNvPr id="45078" name="Rectangle 30"/>
            <p:cNvSpPr>
              <a:spLocks noChangeArrowheads="1"/>
            </p:cNvSpPr>
            <p:nvPr/>
          </p:nvSpPr>
          <p:spPr bwMode="auto">
            <a:xfrm>
              <a:off x="5012" y="2024"/>
              <a:ext cx="499"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Bob</a:t>
              </a:r>
            </a:p>
          </p:txBody>
        </p:sp>
        <p:sp>
          <p:nvSpPr>
            <p:cNvPr id="45079" name="Rectangle 31"/>
            <p:cNvSpPr>
              <a:spLocks noChangeArrowheads="1"/>
            </p:cNvSpPr>
            <p:nvPr/>
          </p:nvSpPr>
          <p:spPr bwMode="auto">
            <a:xfrm>
              <a:off x="4604" y="1298"/>
              <a:ext cx="408" cy="36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MAA </a:t>
              </a:r>
              <a:br>
                <a:rPr lang="en-US" altLang="zh-CN" sz="1800"/>
              </a:br>
              <a:r>
                <a:rPr lang="en-US" altLang="zh-CN" sz="1800"/>
                <a:t>Client</a:t>
              </a:r>
            </a:p>
          </p:txBody>
        </p:sp>
        <p:sp>
          <p:nvSpPr>
            <p:cNvPr id="45080" name="Rectangle 32"/>
            <p:cNvSpPr>
              <a:spLocks noChangeArrowheads="1"/>
            </p:cNvSpPr>
            <p:nvPr/>
          </p:nvSpPr>
          <p:spPr bwMode="auto">
            <a:xfrm>
              <a:off x="3588" y="2565"/>
              <a:ext cx="408" cy="363"/>
            </a:xfrm>
            <a:prstGeom prst="rect">
              <a:avLst/>
            </a:prstGeom>
            <a:solidFill>
              <a:srgbClr val="99CC0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MAA </a:t>
              </a:r>
              <a:br>
                <a:rPr lang="en-US" altLang="zh-CN" sz="1800"/>
              </a:br>
              <a:r>
                <a:rPr lang="en-US" altLang="zh-CN" sz="1800"/>
                <a:t>Server</a:t>
              </a:r>
            </a:p>
          </p:txBody>
        </p:sp>
        <p:sp>
          <p:nvSpPr>
            <p:cNvPr id="45081" name="Rectangle 33"/>
            <p:cNvSpPr>
              <a:spLocks noChangeArrowheads="1"/>
            </p:cNvSpPr>
            <p:nvPr/>
          </p:nvSpPr>
          <p:spPr bwMode="auto">
            <a:xfrm>
              <a:off x="3616" y="3688"/>
              <a:ext cx="408" cy="363"/>
            </a:xfrm>
            <a:prstGeom prst="rect">
              <a:avLst/>
            </a:prstGeom>
            <a:solidFill>
              <a:srgbClr val="FF99CC"/>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MTA </a:t>
              </a:r>
              <a:br>
                <a:rPr lang="en-US" altLang="zh-CN" sz="1800"/>
              </a:br>
              <a:r>
                <a:rPr lang="en-US" altLang="zh-CN" sz="1800"/>
                <a:t>Server</a:t>
              </a:r>
            </a:p>
          </p:txBody>
        </p:sp>
        <p:sp>
          <p:nvSpPr>
            <p:cNvPr id="45082" name="Rectangle 34"/>
            <p:cNvSpPr>
              <a:spLocks noChangeArrowheads="1"/>
            </p:cNvSpPr>
            <p:nvPr/>
          </p:nvSpPr>
          <p:spPr bwMode="auto">
            <a:xfrm>
              <a:off x="1572" y="3685"/>
              <a:ext cx="408" cy="363"/>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MTA </a:t>
              </a:r>
              <a:br>
                <a:rPr lang="en-US" altLang="zh-CN" sz="1800"/>
              </a:br>
              <a:r>
                <a:rPr lang="en-US" altLang="zh-CN" sz="1800"/>
                <a:t>Client</a:t>
              </a:r>
            </a:p>
          </p:txBody>
        </p:sp>
        <p:sp>
          <p:nvSpPr>
            <p:cNvPr id="45083" name="Rectangle 35"/>
            <p:cNvSpPr>
              <a:spLocks noChangeArrowheads="1"/>
            </p:cNvSpPr>
            <p:nvPr/>
          </p:nvSpPr>
          <p:spPr bwMode="auto">
            <a:xfrm>
              <a:off x="1589" y="2544"/>
              <a:ext cx="408" cy="363"/>
            </a:xfrm>
            <a:prstGeom prst="rect">
              <a:avLst/>
            </a:prstGeom>
            <a:solidFill>
              <a:srgbClr val="FF99CC"/>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MTA </a:t>
              </a:r>
              <a:br>
                <a:rPr lang="en-US" altLang="zh-CN" sz="1800"/>
              </a:br>
              <a:r>
                <a:rPr lang="en-US" altLang="zh-CN" sz="1800"/>
                <a:t>Server</a:t>
              </a:r>
            </a:p>
          </p:txBody>
        </p:sp>
        <p:sp>
          <p:nvSpPr>
            <p:cNvPr id="45084" name="Rectangle 36"/>
            <p:cNvSpPr>
              <a:spLocks noChangeArrowheads="1"/>
            </p:cNvSpPr>
            <p:nvPr/>
          </p:nvSpPr>
          <p:spPr bwMode="auto">
            <a:xfrm>
              <a:off x="784" y="1319"/>
              <a:ext cx="408" cy="363"/>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dirty="0"/>
                <a:t>MTA </a:t>
              </a:r>
              <a:br>
                <a:rPr lang="en-US" altLang="zh-CN" sz="1800" dirty="0"/>
              </a:br>
              <a:r>
                <a:rPr lang="en-US" altLang="zh-CN" sz="1800" dirty="0"/>
                <a:t>Client</a:t>
              </a:r>
            </a:p>
          </p:txBody>
        </p:sp>
        <p:sp>
          <p:nvSpPr>
            <p:cNvPr id="45085" name="Rectangle 37"/>
            <p:cNvSpPr>
              <a:spLocks noChangeArrowheads="1"/>
            </p:cNvSpPr>
            <p:nvPr/>
          </p:nvSpPr>
          <p:spPr bwMode="auto">
            <a:xfrm>
              <a:off x="22" y="1147"/>
              <a:ext cx="272"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UA</a:t>
              </a:r>
            </a:p>
          </p:txBody>
        </p:sp>
        <p:sp>
          <p:nvSpPr>
            <p:cNvPr id="45086" name="Rectangle 38"/>
            <p:cNvSpPr>
              <a:spLocks noChangeArrowheads="1"/>
            </p:cNvSpPr>
            <p:nvPr/>
          </p:nvSpPr>
          <p:spPr bwMode="auto">
            <a:xfrm>
              <a:off x="5465" y="1155"/>
              <a:ext cx="272" cy="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UA</a:t>
              </a:r>
            </a:p>
          </p:txBody>
        </p:sp>
        <p:sp>
          <p:nvSpPr>
            <p:cNvPr id="45087" name="Rectangle 39"/>
            <p:cNvSpPr>
              <a:spLocks noChangeArrowheads="1"/>
            </p:cNvSpPr>
            <p:nvPr/>
          </p:nvSpPr>
          <p:spPr bwMode="auto">
            <a:xfrm>
              <a:off x="2472" y="3794"/>
              <a:ext cx="590"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800"/>
                <a:t>Internet</a:t>
              </a:r>
            </a:p>
          </p:txBody>
        </p:sp>
      </p:grpSp>
      <p:pic>
        <p:nvPicPr>
          <p:cNvPr id="5877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7647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349500"/>
            <a:ext cx="936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3525" y="4652963"/>
            <a:ext cx="3286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2"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000" y="5516563"/>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5163" y="5667375"/>
            <a:ext cx="237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5516563"/>
            <a:ext cx="320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5"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724400"/>
            <a:ext cx="3381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6"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7900" y="2452688"/>
            <a:ext cx="1250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97"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550" y="2228850"/>
            <a:ext cx="7207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4"/>
          <p:cNvGrpSpPr>
            <a:grpSpLocks/>
          </p:cNvGrpSpPr>
          <p:nvPr/>
        </p:nvGrpSpPr>
        <p:grpSpPr bwMode="auto">
          <a:xfrm>
            <a:off x="6300788" y="2565400"/>
            <a:ext cx="2303462" cy="1511300"/>
            <a:chOff x="6300192" y="2564904"/>
            <a:chExt cx="2304256" cy="1512168"/>
          </a:xfrm>
        </p:grpSpPr>
        <p:cxnSp>
          <p:nvCxnSpPr>
            <p:cNvPr id="29" name="直接连接符 28"/>
            <p:cNvCxnSpPr/>
            <p:nvPr/>
          </p:nvCxnSpPr>
          <p:spPr>
            <a:xfrm flipH="1">
              <a:off x="7956525" y="2564904"/>
              <a:ext cx="647923"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1" name="直接连接符 30"/>
            <p:cNvCxnSpPr>
              <a:stCxn id="45079" idx="2"/>
            </p:cNvCxnSpPr>
            <p:nvPr/>
          </p:nvCxnSpPr>
          <p:spPr>
            <a:xfrm flipH="1">
              <a:off x="6444704" y="2636383"/>
              <a:ext cx="1187859" cy="93716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3" name="直接箭头连接符 32"/>
            <p:cNvCxnSpPr/>
            <p:nvPr/>
          </p:nvCxnSpPr>
          <p:spPr>
            <a:xfrm flipH="1">
              <a:off x="6300192" y="3573546"/>
              <a:ext cx="144512" cy="503526"/>
            </a:xfrm>
            <a:prstGeom prst="straightConnector1">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grpSp>
      <p:sp>
        <p:nvSpPr>
          <p:cNvPr id="2" name="椭圆 1"/>
          <p:cNvSpPr/>
          <p:nvPr/>
        </p:nvSpPr>
        <p:spPr>
          <a:xfrm rot="18092228">
            <a:off x="1742272" y="1079225"/>
            <a:ext cx="2605973" cy="7079806"/>
          </a:xfrm>
          <a:prstGeom prst="ellipse">
            <a:avLst/>
          </a:prstGeom>
          <a:noFill/>
          <a:ln>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150692">
            <a:off x="5859283" y="704319"/>
            <a:ext cx="2605973" cy="4935724"/>
          </a:xfrm>
          <a:prstGeom prst="ellipse">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96327" y="4840119"/>
            <a:ext cx="778997" cy="707886"/>
          </a:xfrm>
          <a:prstGeom prst="rect">
            <a:avLst/>
          </a:prstGeom>
          <a:noFill/>
        </p:spPr>
        <p:txBody>
          <a:bodyPr wrap="square" rtlCol="0">
            <a:spAutoFit/>
          </a:bodyPr>
          <a:lstStyle/>
          <a:p>
            <a:r>
              <a:rPr lang="zh-CN" altLang="en-US" sz="2000" b="1" dirty="0" smtClean="0"/>
              <a:t>邮件发送</a:t>
            </a:r>
            <a:endParaRPr lang="zh-CN" altLang="en-US" sz="2000" b="1" dirty="0"/>
          </a:p>
        </p:txBody>
      </p:sp>
      <p:sp>
        <p:nvSpPr>
          <p:cNvPr id="35" name="文本框 34"/>
          <p:cNvSpPr txBox="1"/>
          <p:nvPr/>
        </p:nvSpPr>
        <p:spPr>
          <a:xfrm>
            <a:off x="7874792" y="4213831"/>
            <a:ext cx="778997" cy="707886"/>
          </a:xfrm>
          <a:prstGeom prst="rect">
            <a:avLst/>
          </a:prstGeom>
          <a:noFill/>
        </p:spPr>
        <p:txBody>
          <a:bodyPr wrap="square" rtlCol="0">
            <a:spAutoFit/>
          </a:bodyPr>
          <a:lstStyle/>
          <a:p>
            <a:r>
              <a:rPr lang="zh-CN" altLang="en-US" sz="2000" b="1" dirty="0" smtClean="0"/>
              <a:t>邮件接收</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87789"/>
                                        </p:tgtEl>
                                        <p:attrNameLst>
                                          <p:attrName>style.visibility</p:attrName>
                                        </p:attrNameLst>
                                      </p:cBhvr>
                                      <p:to>
                                        <p:strVal val="visible"/>
                                      </p:to>
                                    </p:set>
                                    <p:animEffect transition="in" filter="wipe(left)">
                                      <p:cBhvr>
                                        <p:cTn id="7" dur="500"/>
                                        <p:tgtEl>
                                          <p:spTgt spid="587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7790"/>
                                        </p:tgtEl>
                                        <p:attrNameLst>
                                          <p:attrName>style.visibility</p:attrName>
                                        </p:attrNameLst>
                                      </p:cBhvr>
                                      <p:to>
                                        <p:strVal val="visible"/>
                                      </p:to>
                                    </p:set>
                                    <p:animEffect transition="in" filter="wipe(up)">
                                      <p:cBhvr>
                                        <p:cTn id="12" dur="500"/>
                                        <p:tgtEl>
                                          <p:spTgt spid="5877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7791"/>
                                        </p:tgtEl>
                                        <p:attrNameLst>
                                          <p:attrName>style.visibility</p:attrName>
                                        </p:attrNameLst>
                                      </p:cBhvr>
                                      <p:to>
                                        <p:strVal val="visible"/>
                                      </p:to>
                                    </p:set>
                                    <p:animEffect transition="in" filter="wipe(up)">
                                      <p:cBhvr>
                                        <p:cTn id="17" dur="500"/>
                                        <p:tgtEl>
                                          <p:spTgt spid="5877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87792"/>
                                        </p:tgtEl>
                                        <p:attrNameLst>
                                          <p:attrName>style.visibility</p:attrName>
                                        </p:attrNameLst>
                                      </p:cBhvr>
                                      <p:to>
                                        <p:strVal val="visible"/>
                                      </p:to>
                                    </p:set>
                                    <p:animEffect transition="in" filter="wipe(up)">
                                      <p:cBhvr>
                                        <p:cTn id="22" dur="500"/>
                                        <p:tgtEl>
                                          <p:spTgt spid="5877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7793"/>
                                        </p:tgtEl>
                                        <p:attrNameLst>
                                          <p:attrName>style.visibility</p:attrName>
                                        </p:attrNameLst>
                                      </p:cBhvr>
                                      <p:to>
                                        <p:strVal val="visible"/>
                                      </p:to>
                                    </p:set>
                                    <p:animEffect transition="in" filter="wipe(left)">
                                      <p:cBhvr>
                                        <p:cTn id="27" dur="500"/>
                                        <p:tgtEl>
                                          <p:spTgt spid="5877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87794"/>
                                        </p:tgtEl>
                                        <p:attrNameLst>
                                          <p:attrName>style.visibility</p:attrName>
                                        </p:attrNameLst>
                                      </p:cBhvr>
                                      <p:to>
                                        <p:strVal val="visible"/>
                                      </p:to>
                                    </p:set>
                                    <p:animEffect transition="in" filter="wipe(down)">
                                      <p:cBhvr>
                                        <p:cTn id="32" dur="500"/>
                                        <p:tgtEl>
                                          <p:spTgt spid="5877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87795"/>
                                        </p:tgtEl>
                                        <p:attrNameLst>
                                          <p:attrName>style.visibility</p:attrName>
                                        </p:attrNameLst>
                                      </p:cBhvr>
                                      <p:to>
                                        <p:strVal val="visible"/>
                                      </p:to>
                                    </p:set>
                                    <p:animEffect transition="in" filter="wipe(down)">
                                      <p:cBhvr>
                                        <p:cTn id="42" dur="500"/>
                                        <p:tgtEl>
                                          <p:spTgt spid="5877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587796"/>
                                        </p:tgtEl>
                                        <p:attrNameLst>
                                          <p:attrName>style.visibility</p:attrName>
                                        </p:attrNameLst>
                                      </p:cBhvr>
                                      <p:to>
                                        <p:strVal val="visible"/>
                                      </p:to>
                                    </p:set>
                                    <p:animEffect transition="in" filter="wipe(down)">
                                      <p:cBhvr>
                                        <p:cTn id="47" dur="500"/>
                                        <p:tgtEl>
                                          <p:spTgt spid="5877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7797"/>
                                        </p:tgtEl>
                                        <p:attrNameLst>
                                          <p:attrName>style.visibility</p:attrName>
                                        </p:attrNameLst>
                                      </p:cBhvr>
                                      <p:to>
                                        <p:strVal val="visible"/>
                                      </p:to>
                                    </p:set>
                                    <p:animEffect transition="in" filter="wipe(left)">
                                      <p:cBhvr>
                                        <p:cTn id="52" dur="500"/>
                                        <p:tgtEl>
                                          <p:spTgt spid="587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CN" b="1" smtClean="0"/>
              <a:t>Push</a:t>
            </a:r>
            <a:r>
              <a:rPr lang="zh-CN" altLang="en-US" b="1" smtClean="0"/>
              <a:t>和</a:t>
            </a:r>
            <a:r>
              <a:rPr lang="en-US" altLang="zh-CN" b="1" smtClean="0"/>
              <a:t>Pull</a:t>
            </a:r>
          </a:p>
        </p:txBody>
      </p:sp>
      <p:pic>
        <p:nvPicPr>
          <p:cNvPr id="460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349500"/>
            <a:ext cx="74168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34925" y="3033713"/>
            <a:ext cx="1547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邮件发送基于</a:t>
            </a:r>
            <a:r>
              <a:rPr lang="en-US" altLang="zh-CN" b="1"/>
              <a:t>Push</a:t>
            </a:r>
            <a:r>
              <a:rPr lang="zh-CN" altLang="en-US" b="1"/>
              <a:t>操作</a:t>
            </a:r>
          </a:p>
        </p:txBody>
      </p:sp>
      <p:sp>
        <p:nvSpPr>
          <p:cNvPr id="46085" name="Text Box 8"/>
          <p:cNvSpPr txBox="1">
            <a:spLocks noChangeArrowheads="1"/>
          </p:cNvSpPr>
          <p:nvPr/>
        </p:nvSpPr>
        <p:spPr bwMode="auto">
          <a:xfrm>
            <a:off x="107950" y="5410200"/>
            <a:ext cx="1547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邮件接收基于</a:t>
            </a:r>
            <a:r>
              <a:rPr lang="en-US" altLang="zh-CN" b="1"/>
              <a:t>Pull</a:t>
            </a:r>
            <a:r>
              <a:rPr lang="zh-CN" altLang="en-US" b="1"/>
              <a:t>操作</a:t>
            </a:r>
          </a:p>
        </p:txBody>
      </p:sp>
      <p:sp>
        <p:nvSpPr>
          <p:cNvPr id="46086" name="Line 9"/>
          <p:cNvSpPr>
            <a:spLocks noChangeShapeType="1"/>
          </p:cNvSpPr>
          <p:nvPr/>
        </p:nvSpPr>
        <p:spPr bwMode="auto">
          <a:xfrm>
            <a:off x="2771775" y="2781300"/>
            <a:ext cx="496887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087" name="Text Box 10"/>
          <p:cNvSpPr txBox="1">
            <a:spLocks noChangeArrowheads="1"/>
          </p:cNvSpPr>
          <p:nvPr/>
        </p:nvSpPr>
        <p:spPr bwMode="auto">
          <a:xfrm>
            <a:off x="3708400" y="2324100"/>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t>SMTP</a:t>
            </a:r>
            <a:r>
              <a:rPr lang="zh-CN" altLang="en-US" b="1"/>
              <a:t>协议</a:t>
            </a:r>
          </a:p>
        </p:txBody>
      </p:sp>
      <p:sp>
        <p:nvSpPr>
          <p:cNvPr id="46088" name="Line 11"/>
          <p:cNvSpPr>
            <a:spLocks noChangeShapeType="1"/>
          </p:cNvSpPr>
          <p:nvPr/>
        </p:nvSpPr>
        <p:spPr bwMode="auto">
          <a:xfrm>
            <a:off x="2843213" y="5084763"/>
            <a:ext cx="496887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089" name="Text Box 12"/>
          <p:cNvSpPr txBox="1">
            <a:spLocks noChangeArrowheads="1"/>
          </p:cNvSpPr>
          <p:nvPr/>
        </p:nvSpPr>
        <p:spPr bwMode="auto">
          <a:xfrm>
            <a:off x="3779838" y="4627563"/>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t>POP3</a:t>
            </a:r>
            <a:r>
              <a:rPr lang="zh-CN" altLang="en-US" b="1"/>
              <a:t>、</a:t>
            </a:r>
            <a:r>
              <a:rPr lang="en-US" altLang="zh-CN" b="1"/>
              <a:t>IMAP</a:t>
            </a:r>
            <a:r>
              <a:rPr lang="zh-CN" altLang="en-US" b="1"/>
              <a:t>协议</a:t>
            </a:r>
          </a:p>
        </p:txBody>
      </p:sp>
      <p:sp>
        <p:nvSpPr>
          <p:cNvPr id="46090" name="Rectangle 13"/>
          <p:cNvSpPr>
            <a:spLocks noChangeArrowheads="1"/>
          </p:cNvSpPr>
          <p:nvPr/>
        </p:nvSpPr>
        <p:spPr bwMode="auto">
          <a:xfrm>
            <a:off x="4986338" y="1341438"/>
            <a:ext cx="397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a:t>MTA: Message Transfer Agent</a:t>
            </a:r>
            <a:br>
              <a:rPr lang="en-US" altLang="zh-CN" sz="2000" b="1"/>
            </a:br>
            <a:r>
              <a:rPr lang="en-US" altLang="zh-CN" sz="2000" b="1"/>
              <a:t>MAA: Message Access Agent</a:t>
            </a:r>
            <a:endParaRPr lang="zh-CN" altLang="en-US" sz="2000" b="1"/>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b="1" smtClean="0"/>
              <a:t>User Agent</a:t>
            </a:r>
            <a:r>
              <a:rPr lang="zh-CN" altLang="en-US" b="1" smtClean="0"/>
              <a:t>：用户代理</a:t>
            </a:r>
            <a:endParaRPr lang="en-US" altLang="zh-CN" b="1" smtClean="0"/>
          </a:p>
        </p:txBody>
      </p:sp>
      <p:sp>
        <p:nvSpPr>
          <p:cNvPr id="47107" name="Rectangle 3"/>
          <p:cNvSpPr>
            <a:spLocks noGrp="1" noChangeArrowheads="1"/>
          </p:cNvSpPr>
          <p:nvPr>
            <p:ph type="body" idx="1"/>
          </p:nvPr>
        </p:nvSpPr>
        <p:spPr/>
        <p:txBody>
          <a:bodyPr/>
          <a:lstStyle/>
          <a:p>
            <a:r>
              <a:rPr lang="zh-CN" altLang="en-US" b="1" smtClean="0"/>
              <a:t>编写邮件</a:t>
            </a:r>
          </a:p>
          <a:p>
            <a:r>
              <a:rPr lang="zh-CN" altLang="en-US" b="1" smtClean="0"/>
              <a:t>阅读邮件</a:t>
            </a:r>
          </a:p>
          <a:p>
            <a:r>
              <a:rPr lang="zh-CN" altLang="en-US" b="1" smtClean="0"/>
              <a:t>回复邮件、转发邮件</a:t>
            </a:r>
          </a:p>
          <a:p>
            <a:r>
              <a:rPr lang="zh-CN" altLang="en-US" b="1" smtClean="0"/>
              <a:t>对邮箱进行操作</a:t>
            </a:r>
            <a:endParaRPr lang="en-US" altLang="zh-CN" b="1" smtClean="0"/>
          </a:p>
        </p:txBody>
      </p:sp>
      <p:sp>
        <p:nvSpPr>
          <p:cNvPr id="47108" name="Rectangle 4"/>
          <p:cNvSpPr>
            <a:spLocks noChangeArrowheads="1"/>
          </p:cNvSpPr>
          <p:nvPr/>
        </p:nvSpPr>
        <p:spPr bwMode="auto">
          <a:xfrm>
            <a:off x="144463" y="5013325"/>
            <a:ext cx="8748712" cy="7207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常用具有图形化界面的</a:t>
            </a:r>
            <a:r>
              <a:rPr lang="en-US" altLang="zh-CN" b="1"/>
              <a:t>User Agent</a:t>
            </a:r>
            <a:r>
              <a:rPr lang="zh-CN" altLang="en-US" b="1"/>
              <a:t>，例如</a:t>
            </a:r>
            <a:r>
              <a:rPr lang="en-US" altLang="zh-CN" b="1"/>
              <a:t>Outlook</a:t>
            </a:r>
            <a:r>
              <a:rPr lang="zh-CN" altLang="en-US" b="1"/>
              <a:t>、</a:t>
            </a:r>
            <a:r>
              <a:rPr lang="en-US" altLang="zh-CN" b="1"/>
              <a:t>Foxmail</a:t>
            </a:r>
            <a:r>
              <a:rPr lang="zh-CN" altLang="en-US" b="1"/>
              <a:t>等</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91440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a:xfrm>
            <a:off x="971550" y="333375"/>
            <a:ext cx="7793038" cy="263525"/>
          </a:xfrm>
        </p:spPr>
        <p:txBody>
          <a:bodyPr/>
          <a:lstStyle/>
          <a:p>
            <a:pPr algn="ctr"/>
            <a:r>
              <a:rPr lang="zh-CN" altLang="en-US" sz="2800" b="1" smtClean="0"/>
              <a:t>电子邮件格式</a:t>
            </a:r>
            <a:endParaRPr lang="en-US" altLang="zh-CN" sz="2800" b="1"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r>
              <a:rPr lang="zh-CN" altLang="en-US" b="1" smtClean="0"/>
              <a:t>电子邮件地址格式</a:t>
            </a:r>
          </a:p>
        </p:txBody>
      </p:sp>
      <p:sp>
        <p:nvSpPr>
          <p:cNvPr id="49155" name="Rectangle 3"/>
          <p:cNvSpPr>
            <a:spLocks noGrp="1" noChangeArrowheads="1"/>
          </p:cNvSpPr>
          <p:nvPr>
            <p:ph type="body" idx="4294967295"/>
          </p:nvPr>
        </p:nvSpPr>
        <p:spPr/>
        <p:txBody>
          <a:bodyPr/>
          <a:lstStyle/>
          <a:p>
            <a:pPr eaLnBrk="1" hangingPunct="1">
              <a:buFont typeface="Wingdings" panose="05000000000000000000" pitchFamily="2" charset="2"/>
              <a:buNone/>
            </a:pPr>
            <a:r>
              <a:rPr lang="zh-CN" altLang="en-US" b="1" smtClean="0"/>
              <a:t>用户名</a:t>
            </a:r>
            <a:r>
              <a:rPr lang="en-US" altLang="zh-CN" b="1" smtClean="0"/>
              <a:t>@</a:t>
            </a:r>
            <a:r>
              <a:rPr lang="zh-CN" altLang="en-US" b="1" smtClean="0"/>
              <a:t>邮件服务器的域名        </a:t>
            </a:r>
          </a:p>
          <a:p>
            <a:pPr eaLnBrk="1" hangingPunct="1">
              <a:buFont typeface="Wingdings" panose="05000000000000000000" pitchFamily="2" charset="2"/>
              <a:buNone/>
            </a:pPr>
            <a:r>
              <a:rPr lang="zh-CN" altLang="en-US" b="1" smtClean="0"/>
              <a:t> 例如，电子邮件地址 </a:t>
            </a:r>
            <a:r>
              <a:rPr lang="en-US" altLang="zh-CN" b="1" smtClean="0"/>
              <a:t>student@mail.ustc.edu.cn</a:t>
            </a:r>
          </a:p>
          <a:p>
            <a:pPr eaLnBrk="1" hangingPunct="1">
              <a:buFont typeface="Wingdings" panose="05000000000000000000" pitchFamily="2" charset="2"/>
              <a:buNone/>
            </a:pPr>
            <a:endParaRPr lang="en-US" altLang="zh-CN" b="1" smtClean="0"/>
          </a:p>
        </p:txBody>
      </p:sp>
      <p:sp>
        <p:nvSpPr>
          <p:cNvPr id="49156" name="AutoShape 4"/>
          <p:cNvSpPr>
            <a:spLocks noChangeArrowheads="1"/>
          </p:cNvSpPr>
          <p:nvPr/>
        </p:nvSpPr>
        <p:spPr bwMode="auto">
          <a:xfrm>
            <a:off x="1258888" y="4222750"/>
            <a:ext cx="1800225" cy="863600"/>
          </a:xfrm>
          <a:prstGeom prst="wedgeRoundRectCallout">
            <a:avLst>
              <a:gd name="adj1" fmla="val 5819"/>
              <a:gd name="adj2" fmla="val -97796"/>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一般对应着用户名</a:t>
            </a:r>
          </a:p>
        </p:txBody>
      </p:sp>
      <p:sp>
        <p:nvSpPr>
          <p:cNvPr id="49157" name="AutoShape 5"/>
          <p:cNvSpPr>
            <a:spLocks noChangeArrowheads="1"/>
          </p:cNvSpPr>
          <p:nvPr/>
        </p:nvSpPr>
        <p:spPr bwMode="auto">
          <a:xfrm>
            <a:off x="3565525" y="4222750"/>
            <a:ext cx="4894263" cy="1222375"/>
          </a:xfrm>
          <a:prstGeom prst="wedgeRoundRectCallout">
            <a:avLst>
              <a:gd name="adj1" fmla="val -19185"/>
              <a:gd name="adj2" fmla="val -83769"/>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t>邮件服务器的域，进行</a:t>
            </a:r>
            <a:r>
              <a:rPr lang="en-US" altLang="zh-CN" b="1"/>
              <a:t>DNS</a:t>
            </a:r>
            <a:r>
              <a:rPr lang="zh-CN" altLang="en-US" b="1"/>
              <a:t>查询（</a:t>
            </a:r>
            <a:r>
              <a:rPr lang="en-US" altLang="zh-CN" b="1"/>
              <a:t>MX</a:t>
            </a:r>
            <a:r>
              <a:rPr lang="zh-CN" altLang="en-US" b="1"/>
              <a:t>记录）可获得该域的邮件服务器</a:t>
            </a:r>
            <a:r>
              <a:rPr lang="en-US" altLang="zh-CN" b="1"/>
              <a:t>IP</a:t>
            </a:r>
            <a:r>
              <a:rPr lang="zh-CN" altLang="en-US" b="1"/>
              <a:t>地址</a:t>
            </a:r>
            <a:endParaRPr lang="en-US" altLang="zh-CN" b="1"/>
          </a:p>
        </p:txBody>
      </p:sp>
      <p:sp>
        <p:nvSpPr>
          <p:cNvPr id="49158" name="Line 6"/>
          <p:cNvSpPr>
            <a:spLocks noChangeShapeType="1"/>
          </p:cNvSpPr>
          <p:nvPr/>
        </p:nvSpPr>
        <p:spPr bwMode="auto">
          <a:xfrm>
            <a:off x="1619250" y="3789363"/>
            <a:ext cx="1512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59" name="Line 7"/>
          <p:cNvSpPr>
            <a:spLocks noChangeShapeType="1"/>
          </p:cNvSpPr>
          <p:nvPr/>
        </p:nvSpPr>
        <p:spPr bwMode="auto">
          <a:xfrm>
            <a:off x="3563938" y="3789363"/>
            <a:ext cx="33131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50938" y="1052513"/>
            <a:ext cx="7993062" cy="623887"/>
          </a:xfrm>
        </p:spPr>
        <p:txBody>
          <a:bodyPr/>
          <a:lstStyle/>
          <a:p>
            <a:r>
              <a:rPr lang="en-US" altLang="zh-CN" sz="4000" b="1" dirty="0" smtClean="0"/>
              <a:t>MIME</a:t>
            </a:r>
            <a:r>
              <a:rPr lang="zh-CN" altLang="en-US" sz="4000" b="1" dirty="0" smtClean="0"/>
              <a:t>：多用途</a:t>
            </a:r>
            <a:r>
              <a:rPr lang="en-US" altLang="zh-CN" sz="4000" b="1" dirty="0" smtClean="0"/>
              <a:t>Internet</a:t>
            </a:r>
            <a:r>
              <a:rPr lang="zh-CN" altLang="en-US" sz="4000" b="1" dirty="0" smtClean="0"/>
              <a:t>邮件扩展 </a:t>
            </a:r>
          </a:p>
        </p:txBody>
      </p:sp>
      <p:sp>
        <p:nvSpPr>
          <p:cNvPr id="50179" name="Rectangle 3"/>
          <p:cNvSpPr>
            <a:spLocks noGrp="1" noChangeArrowheads="1"/>
          </p:cNvSpPr>
          <p:nvPr>
            <p:ph type="body" idx="1"/>
          </p:nvPr>
        </p:nvSpPr>
        <p:spPr>
          <a:xfrm>
            <a:off x="179388" y="2017713"/>
            <a:ext cx="8775700" cy="3211512"/>
          </a:xfrm>
        </p:spPr>
        <p:txBody>
          <a:bodyPr/>
          <a:lstStyle/>
          <a:p>
            <a:r>
              <a:rPr lang="zh-CN" altLang="en-US" sz="2800" b="1" smtClean="0"/>
              <a:t>电子邮件只能发送</a:t>
            </a:r>
            <a:r>
              <a:rPr lang="en-US" altLang="zh-CN" sz="2800" b="1" smtClean="0"/>
              <a:t>NVT 7-bit ASCII</a:t>
            </a:r>
            <a:r>
              <a:rPr lang="zh-CN" altLang="en-US" sz="2800" b="1" smtClean="0"/>
              <a:t>格式的消息</a:t>
            </a:r>
          </a:p>
          <a:p>
            <a:r>
              <a:rPr lang="en-US" altLang="zh-CN" sz="2800" b="1" smtClean="0"/>
              <a:t>MIME</a:t>
            </a:r>
            <a:r>
              <a:rPr lang="zh-CN" altLang="en-US" sz="2800" b="1" smtClean="0"/>
              <a:t>协议进行了扩张，使得非</a:t>
            </a:r>
            <a:r>
              <a:rPr lang="en-US" altLang="zh-CN" sz="2800" b="1" smtClean="0"/>
              <a:t>NVT ASCII</a:t>
            </a:r>
            <a:r>
              <a:rPr lang="zh-CN" altLang="en-US" sz="2800" b="1" smtClean="0"/>
              <a:t>数据能够通过</a:t>
            </a:r>
            <a:r>
              <a:rPr lang="en-US" altLang="zh-CN" sz="2800" b="1" smtClean="0"/>
              <a:t>Email</a:t>
            </a:r>
            <a:r>
              <a:rPr lang="zh-CN" altLang="en-US" sz="2800" b="1" smtClean="0"/>
              <a:t>发送</a:t>
            </a:r>
          </a:p>
          <a:p>
            <a:pPr lvl="1"/>
            <a:r>
              <a:rPr lang="zh-CN" altLang="en-US" sz="2400" b="1" smtClean="0"/>
              <a:t>在发送方，</a:t>
            </a:r>
            <a:r>
              <a:rPr lang="en-US" altLang="zh-CN" sz="2400" b="1" smtClean="0"/>
              <a:t>MIME</a:t>
            </a:r>
            <a:r>
              <a:rPr lang="zh-CN" altLang="en-US" sz="2400" b="1" smtClean="0"/>
              <a:t>将非</a:t>
            </a:r>
            <a:r>
              <a:rPr lang="en-US" altLang="zh-CN" sz="2400" b="1" smtClean="0"/>
              <a:t>ASCII</a:t>
            </a:r>
            <a:r>
              <a:rPr lang="zh-CN" altLang="en-US" sz="2400" b="1" smtClean="0"/>
              <a:t>数据转换成</a:t>
            </a:r>
            <a:r>
              <a:rPr lang="en-US" altLang="zh-CN" sz="2400" b="1" smtClean="0"/>
              <a:t>NVT ASCII</a:t>
            </a:r>
            <a:r>
              <a:rPr lang="zh-CN" altLang="en-US" sz="2400" b="1" smtClean="0"/>
              <a:t>数据，然后通过</a:t>
            </a:r>
            <a:r>
              <a:rPr lang="en-US" altLang="zh-CN" sz="2400" b="1" smtClean="0"/>
              <a:t>MTA Client</a:t>
            </a:r>
            <a:r>
              <a:rPr lang="zh-CN" altLang="en-US" sz="2400" b="1" smtClean="0"/>
              <a:t>发送</a:t>
            </a:r>
          </a:p>
          <a:p>
            <a:pPr lvl="1"/>
            <a:r>
              <a:rPr lang="zh-CN" altLang="en-US" sz="2400" b="1" smtClean="0"/>
              <a:t>在接收方，进行相反的转换，恢复出原始数据</a:t>
            </a:r>
            <a:endParaRPr lang="en-US" altLang="zh-CN" sz="2400" b="1" smtClean="0"/>
          </a:p>
        </p:txBody>
      </p:sp>
      <p:pic>
        <p:nvPicPr>
          <p:cNvPr id="5018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868863"/>
            <a:ext cx="91090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476250"/>
            <a:ext cx="9144000" cy="119063"/>
          </a:xfrm>
        </p:spPr>
        <p:txBody>
          <a:bodyPr/>
          <a:lstStyle/>
          <a:p>
            <a:pPr algn="ctr"/>
            <a:r>
              <a:rPr lang="en-US" altLang="zh-CN" sz="3200" b="1" smtClean="0"/>
              <a:t>Base64</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765175"/>
            <a:ext cx="65516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179388" y="6111875"/>
            <a:ext cx="87137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t>若编码的数据不是</a:t>
            </a:r>
            <a:r>
              <a:rPr lang="en-US" altLang="zh-CN" sz="2000" b="1" dirty="0"/>
              <a:t>3</a:t>
            </a:r>
            <a:r>
              <a:rPr lang="zh-CN" altLang="en-US" sz="2000" b="1" dirty="0"/>
              <a:t>字节的整数倍，转换时不够</a:t>
            </a:r>
            <a:r>
              <a:rPr lang="en-US" altLang="zh-CN" sz="2000" b="1" dirty="0"/>
              <a:t>6</a:t>
            </a:r>
            <a:r>
              <a:rPr lang="zh-CN" altLang="en-US" sz="2000" b="1" dirty="0" smtClean="0"/>
              <a:t>位的块后面</a:t>
            </a:r>
            <a:r>
              <a:rPr lang="zh-CN" altLang="en-US" sz="2000" b="1" dirty="0"/>
              <a:t>加</a:t>
            </a:r>
            <a:r>
              <a:rPr lang="en-US" altLang="zh-CN" sz="2000" b="1" dirty="0"/>
              <a:t>0</a:t>
            </a:r>
            <a:r>
              <a:rPr lang="zh-CN" altLang="en-US" sz="2000" b="1" dirty="0"/>
              <a:t>补成</a:t>
            </a:r>
            <a:r>
              <a:rPr lang="en-US" altLang="zh-CN" sz="2000" b="1" dirty="0"/>
              <a:t>6</a:t>
            </a:r>
            <a:r>
              <a:rPr lang="zh-CN" altLang="en-US" sz="2000" b="1" dirty="0"/>
              <a:t>位，如果数据</a:t>
            </a:r>
            <a:r>
              <a:rPr lang="zh-CN" altLang="en-US" sz="2000" b="1" dirty="0" smtClean="0"/>
              <a:t>长度对</a:t>
            </a:r>
            <a:r>
              <a:rPr lang="en-US" altLang="zh-CN" sz="2000" b="1" dirty="0"/>
              <a:t>3</a:t>
            </a:r>
            <a:r>
              <a:rPr lang="zh-CN" altLang="en-US" sz="2000" b="1" dirty="0"/>
              <a:t>余</a:t>
            </a:r>
            <a:r>
              <a:rPr lang="en-US" altLang="zh-CN" sz="2000" b="1" dirty="0"/>
              <a:t>1</a:t>
            </a:r>
            <a:r>
              <a:rPr lang="zh-CN" altLang="en-US" sz="2000" b="1" dirty="0"/>
              <a:t>，编码结果加</a:t>
            </a:r>
            <a:r>
              <a:rPr lang="en-US" altLang="zh-CN" sz="2000" b="1" dirty="0"/>
              <a:t>2</a:t>
            </a:r>
            <a:r>
              <a:rPr lang="zh-CN" altLang="en-US" sz="2000" b="1" dirty="0"/>
              <a:t>个</a:t>
            </a:r>
            <a:r>
              <a:rPr lang="en-US" altLang="zh-CN" sz="2000" b="1" dirty="0"/>
              <a:t>”==”</a:t>
            </a:r>
            <a:r>
              <a:rPr lang="zh-CN" altLang="en-US" sz="2000" b="1" dirty="0"/>
              <a:t>，余</a:t>
            </a:r>
            <a:r>
              <a:rPr lang="en-US" altLang="zh-CN" sz="2000" b="1" dirty="0"/>
              <a:t>2</a:t>
            </a:r>
            <a:r>
              <a:rPr lang="zh-CN" altLang="en-US" sz="2000" b="1" dirty="0"/>
              <a:t>，加</a:t>
            </a:r>
            <a:r>
              <a:rPr lang="en-US" altLang="zh-CN" sz="2000" b="1" dirty="0"/>
              <a:t>1</a:t>
            </a:r>
            <a:r>
              <a:rPr lang="zh-CN" altLang="en-US" sz="2000" b="1" dirty="0"/>
              <a:t>个</a:t>
            </a:r>
            <a:r>
              <a:rPr lang="en-US" altLang="zh-CN" sz="2000" b="1" dirty="0"/>
              <a:t>”=“</a:t>
            </a:r>
          </a:p>
        </p:txBody>
      </p:sp>
      <p:sp>
        <p:nvSpPr>
          <p:cNvPr id="51205" name="Text Box 5"/>
          <p:cNvSpPr txBox="1">
            <a:spLocks noChangeArrowheads="1"/>
          </p:cNvSpPr>
          <p:nvPr/>
        </p:nvSpPr>
        <p:spPr bwMode="auto">
          <a:xfrm>
            <a:off x="5003800" y="1628775"/>
            <a:ext cx="29162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以</a:t>
            </a:r>
            <a:r>
              <a:rPr lang="en-US" altLang="zh-CN" sz="2000" b="1"/>
              <a:t>3</a:t>
            </a:r>
            <a:r>
              <a:rPr lang="zh-CN" altLang="en-US" sz="2000" b="1"/>
              <a:t>字节为单位（</a:t>
            </a:r>
            <a:r>
              <a:rPr lang="en-US" altLang="zh-CN" sz="2000" b="1"/>
              <a:t>24</a:t>
            </a:r>
            <a:r>
              <a:rPr lang="zh-CN" altLang="en-US" sz="2000" b="1"/>
              <a:t>位）进行编码，划分成</a:t>
            </a:r>
            <a:r>
              <a:rPr lang="en-US" altLang="zh-CN" sz="2000" b="1"/>
              <a:t>4</a:t>
            </a:r>
            <a:r>
              <a:rPr lang="zh-CN" altLang="en-US" sz="2000" b="1"/>
              <a:t>个长度为</a:t>
            </a:r>
            <a:r>
              <a:rPr lang="en-US" altLang="zh-CN" sz="2000" b="1"/>
              <a:t>6</a:t>
            </a:r>
            <a:r>
              <a:rPr lang="zh-CN" altLang="en-US" sz="2000" b="1"/>
              <a:t>位的块，然后在每个</a:t>
            </a:r>
            <a:r>
              <a:rPr lang="en-US" altLang="zh-CN" sz="2000" b="1"/>
              <a:t>6</a:t>
            </a:r>
            <a:r>
              <a:rPr lang="zh-CN" altLang="en-US" sz="2000" b="1"/>
              <a:t>位的块前面加上</a:t>
            </a:r>
            <a:r>
              <a:rPr lang="en-US" altLang="zh-CN" sz="2000" b="1"/>
              <a:t>”00”</a:t>
            </a:r>
          </a:p>
        </p:txBody>
      </p:sp>
      <p:sp>
        <p:nvSpPr>
          <p:cNvPr id="51206" name="Text Box 6"/>
          <p:cNvSpPr txBox="1">
            <a:spLocks noChangeArrowheads="1"/>
          </p:cNvSpPr>
          <p:nvPr/>
        </p:nvSpPr>
        <p:spPr bwMode="auto">
          <a:xfrm>
            <a:off x="5867400" y="4508500"/>
            <a:ext cx="2233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solidFill>
                  <a:srgbClr val="FF0000"/>
                </a:solidFill>
              </a:rPr>
              <a:t>查找</a:t>
            </a:r>
            <a:r>
              <a:rPr lang="en-US" altLang="zh-CN" sz="2000" b="1">
                <a:solidFill>
                  <a:srgbClr val="FF0000"/>
                </a:solidFill>
              </a:rPr>
              <a:t>Base64</a:t>
            </a:r>
            <a:r>
              <a:rPr lang="zh-CN" altLang="en-US" sz="2000" b="1">
                <a:solidFill>
                  <a:srgbClr val="FF0000"/>
                </a:solidFill>
              </a:rPr>
              <a:t>编码表得到对应的字符</a:t>
            </a:r>
            <a:endParaRPr lang="en-US" altLang="zh-CN" sz="2000" b="1">
              <a:solidFill>
                <a:srgbClr val="FF0000"/>
              </a:solidFill>
            </a:endParaRPr>
          </a:p>
        </p:txBody>
      </p:sp>
      <p:sp>
        <p:nvSpPr>
          <p:cNvPr id="51207" name="Text Box 6"/>
          <p:cNvSpPr txBox="1">
            <a:spLocks noChangeArrowheads="1"/>
          </p:cNvSpPr>
          <p:nvPr/>
        </p:nvSpPr>
        <p:spPr bwMode="auto">
          <a:xfrm>
            <a:off x="6516688" y="5175250"/>
            <a:ext cx="2555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solidFill>
                  <a:srgbClr val="FF0000"/>
                </a:solidFill>
              </a:rPr>
              <a:t>查找</a:t>
            </a:r>
            <a:r>
              <a:rPr lang="en-US" altLang="zh-CN" sz="2000" b="1">
                <a:solidFill>
                  <a:srgbClr val="FF0000"/>
                </a:solidFill>
              </a:rPr>
              <a:t>ASCII</a:t>
            </a:r>
            <a:r>
              <a:rPr lang="zh-CN" altLang="en-US" sz="2000" b="1">
                <a:solidFill>
                  <a:srgbClr val="FF0000"/>
                </a:solidFill>
              </a:rPr>
              <a:t>代码表得到对应的字符编码</a:t>
            </a:r>
            <a:endParaRPr lang="en-US" altLang="zh-CN" sz="2000" b="1">
              <a:solidFill>
                <a:srgbClr val="FF0000"/>
              </a:solidFill>
            </a:endParaRPr>
          </a:p>
        </p:txBody>
      </p:sp>
      <p:sp>
        <p:nvSpPr>
          <p:cNvPr id="51208" name="TextBox 7"/>
          <p:cNvSpPr txBox="1">
            <a:spLocks noChangeArrowheads="1"/>
          </p:cNvSpPr>
          <p:nvPr/>
        </p:nvSpPr>
        <p:spPr bwMode="auto">
          <a:xfrm>
            <a:off x="1258888"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t>7A</a:t>
            </a:r>
            <a:endParaRPr lang="zh-CN" altLang="en-US" sz="2000"/>
          </a:p>
        </p:txBody>
      </p:sp>
      <p:sp>
        <p:nvSpPr>
          <p:cNvPr id="51209" name="TextBox 8"/>
          <p:cNvSpPr txBox="1">
            <a:spLocks noChangeArrowheads="1"/>
          </p:cNvSpPr>
          <p:nvPr/>
        </p:nvSpPr>
        <p:spPr bwMode="auto">
          <a:xfrm>
            <a:off x="2771775"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t>49</a:t>
            </a:r>
            <a:endParaRPr lang="zh-CN" altLang="en-US" sz="2000"/>
          </a:p>
        </p:txBody>
      </p:sp>
      <p:sp>
        <p:nvSpPr>
          <p:cNvPr id="51210" name="TextBox 9"/>
          <p:cNvSpPr txBox="1">
            <a:spLocks noChangeArrowheads="1"/>
          </p:cNvSpPr>
          <p:nvPr/>
        </p:nvSpPr>
        <p:spPr bwMode="auto">
          <a:xfrm>
            <a:off x="4211638"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t>45</a:t>
            </a:r>
            <a:endParaRPr lang="zh-CN" altLang="en-US" sz="2000"/>
          </a:p>
        </p:txBody>
      </p:sp>
      <p:sp>
        <p:nvSpPr>
          <p:cNvPr id="51211" name="TextBox 10"/>
          <p:cNvSpPr txBox="1">
            <a:spLocks noChangeArrowheads="1"/>
          </p:cNvSpPr>
          <p:nvPr/>
        </p:nvSpPr>
        <p:spPr bwMode="auto">
          <a:xfrm>
            <a:off x="5580063" y="55895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t>35</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strips(downRight)">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859338" y="44450"/>
            <a:ext cx="403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(Base64</a:t>
            </a:r>
            <a:r>
              <a:rPr lang="zh-CN" altLang="en-US" sz="1800" b="1"/>
              <a:t>编码后，</a:t>
            </a:r>
            <a:r>
              <a:rPr lang="en-US" altLang="zh-CN" sz="1800" b="1"/>
              <a:t>NVT ASCII</a:t>
            </a:r>
            <a:r>
              <a:rPr lang="zh-CN" altLang="en-US" sz="1800" b="1"/>
              <a:t>码的有效长度为</a:t>
            </a:r>
            <a:r>
              <a:rPr lang="en-US" altLang="zh-CN" sz="1800" b="1"/>
              <a:t>6</a:t>
            </a:r>
            <a:r>
              <a:rPr lang="zh-CN" altLang="en-US" sz="1800" b="1"/>
              <a:t>位，所以对应着</a:t>
            </a:r>
            <a:r>
              <a:rPr lang="en-US" altLang="zh-CN" sz="1800" b="1"/>
              <a:t>64</a:t>
            </a:r>
            <a:r>
              <a:rPr lang="zh-CN" altLang="en-US" sz="1800" b="1"/>
              <a:t>个字符</a:t>
            </a:r>
            <a:r>
              <a:rPr lang="en-US" altLang="zh-CN" sz="1800" b="1"/>
              <a:t>)</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9450"/>
            <a:ext cx="9144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1763713" y="4414838"/>
            <a:ext cx="6913562"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ASCII Code Chart (</a:t>
            </a:r>
            <a:r>
              <a:rPr lang="zh-CN" altLang="en-US" sz="1600" b="1"/>
              <a:t>最高位始终为</a:t>
            </a:r>
            <a:r>
              <a:rPr lang="en-US" altLang="zh-CN" sz="1600" b="1"/>
              <a:t>0</a:t>
            </a:r>
            <a:r>
              <a:rPr lang="zh-CN" altLang="en-US" sz="1600" b="1"/>
              <a:t>，所以最多有</a:t>
            </a:r>
            <a:r>
              <a:rPr lang="en-US" altLang="zh-CN" sz="1600" b="1"/>
              <a:t>128</a:t>
            </a:r>
            <a:r>
              <a:rPr lang="zh-CN" altLang="en-US" sz="1600" b="1"/>
              <a:t>个字符</a:t>
            </a:r>
            <a:r>
              <a:rPr lang="en-US" altLang="zh-CN" sz="1600" b="1"/>
              <a:t>)</a:t>
            </a:r>
          </a:p>
        </p:txBody>
      </p:sp>
      <p:grpSp>
        <p:nvGrpSpPr>
          <p:cNvPr id="52229" name="Group 5"/>
          <p:cNvGrpSpPr>
            <a:grpSpLocks/>
          </p:cNvGrpSpPr>
          <p:nvPr/>
        </p:nvGrpSpPr>
        <p:grpSpPr bwMode="auto">
          <a:xfrm>
            <a:off x="144463" y="44450"/>
            <a:ext cx="8820150" cy="4464050"/>
            <a:chOff x="0" y="28"/>
            <a:chExt cx="5760" cy="3084"/>
          </a:xfrm>
        </p:grpSpPr>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
              <a:ext cx="5760"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7"/>
            <p:cNvSpPr txBox="1">
              <a:spLocks noChangeArrowheads="1"/>
            </p:cNvSpPr>
            <p:nvPr/>
          </p:nvSpPr>
          <p:spPr bwMode="auto">
            <a:xfrm>
              <a:off x="4830" y="2614"/>
              <a:ext cx="3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a:solidFill>
                    <a:srgbClr val="FF0000"/>
                  </a:solidFill>
                </a:rPr>
                <a:t>pad</a:t>
              </a:r>
            </a:p>
          </p:txBody>
        </p:sp>
        <p:sp>
          <p:nvSpPr>
            <p:cNvPr id="52232" name="Text Box 8"/>
            <p:cNvSpPr txBox="1">
              <a:spLocks noChangeArrowheads="1"/>
            </p:cNvSpPr>
            <p:nvPr/>
          </p:nvSpPr>
          <p:spPr bwMode="auto">
            <a:xfrm>
              <a:off x="5239" y="2631"/>
              <a:ext cx="36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a:solidFill>
                    <a:srgbClr val="FF0000"/>
                  </a:solidFill>
                </a:rPr>
                <a:t>=</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zh-CN" altLang="en-US" b="1" smtClean="0"/>
              <a:t>为什么要引入域名系统</a:t>
            </a:r>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5256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 Box 6"/>
          <p:cNvSpPr txBox="1">
            <a:spLocks noChangeArrowheads="1"/>
          </p:cNvSpPr>
          <p:nvPr/>
        </p:nvSpPr>
        <p:spPr bwMode="auto">
          <a:xfrm>
            <a:off x="611188" y="3357563"/>
            <a:ext cx="1871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i="1"/>
              <a:t>我只能记住用字符串表示的</a:t>
            </a:r>
            <a:r>
              <a:rPr lang="zh-CN" altLang="en-US" sz="1800" b="1" i="1">
                <a:solidFill>
                  <a:srgbClr val="FF0000"/>
                </a:solidFill>
              </a:rPr>
              <a:t>名字</a:t>
            </a:r>
            <a:endParaRPr lang="en-US" altLang="zh-CN" sz="1800" b="1" i="1">
              <a:solidFill>
                <a:srgbClr val="FF0000"/>
              </a:solidFill>
            </a:endParaRPr>
          </a:p>
        </p:txBody>
      </p:sp>
      <p:sp>
        <p:nvSpPr>
          <p:cNvPr id="125960" name="Text Box 8"/>
          <p:cNvSpPr txBox="1">
            <a:spLocks noChangeArrowheads="1"/>
          </p:cNvSpPr>
          <p:nvPr/>
        </p:nvSpPr>
        <p:spPr bwMode="auto">
          <a:xfrm>
            <a:off x="6516688" y="1773238"/>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i="1"/>
              <a:t>我能高效地处理基于二进制的</a:t>
            </a:r>
            <a:r>
              <a:rPr lang="en-US" altLang="zh-CN" sz="1800" b="1" i="1">
                <a:solidFill>
                  <a:srgbClr val="FF0000"/>
                </a:solidFill>
              </a:rPr>
              <a:t>IP</a:t>
            </a:r>
            <a:r>
              <a:rPr lang="zh-CN" altLang="en-US" sz="1800" b="1" i="1">
                <a:solidFill>
                  <a:srgbClr val="FF0000"/>
                </a:solidFill>
              </a:rPr>
              <a:t>地址</a:t>
            </a:r>
            <a:endParaRPr lang="en-US" altLang="zh-CN" sz="1800" b="1" i="1">
              <a:solidFill>
                <a:srgbClr val="FF0000"/>
              </a:solidFill>
            </a:endParaRPr>
          </a:p>
        </p:txBody>
      </p:sp>
      <p:grpSp>
        <p:nvGrpSpPr>
          <p:cNvPr id="2" name="Group 15"/>
          <p:cNvGrpSpPr>
            <a:grpSpLocks/>
          </p:cNvGrpSpPr>
          <p:nvPr/>
        </p:nvGrpSpPr>
        <p:grpSpPr bwMode="auto">
          <a:xfrm rot="-3434740">
            <a:off x="4698207" y="3302794"/>
            <a:ext cx="1296987" cy="396875"/>
            <a:chOff x="1791" y="2863"/>
            <a:chExt cx="817" cy="250"/>
          </a:xfrm>
        </p:grpSpPr>
        <p:sp>
          <p:nvSpPr>
            <p:cNvPr id="13342" name="Line 11"/>
            <p:cNvSpPr>
              <a:spLocks noChangeShapeType="1"/>
            </p:cNvSpPr>
            <p:nvPr/>
          </p:nvSpPr>
          <p:spPr bwMode="auto">
            <a:xfrm>
              <a:off x="1791" y="3113"/>
              <a:ext cx="817"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3343" name="Text Box 12"/>
            <p:cNvSpPr txBox="1">
              <a:spLocks noChangeArrowheads="1"/>
            </p:cNvSpPr>
            <p:nvPr/>
          </p:nvSpPr>
          <p:spPr bwMode="auto">
            <a:xfrm>
              <a:off x="1882" y="2863"/>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主机名</a:t>
              </a:r>
            </a:p>
          </p:txBody>
        </p:sp>
      </p:grpSp>
      <p:grpSp>
        <p:nvGrpSpPr>
          <p:cNvPr id="3" name="Group 17"/>
          <p:cNvGrpSpPr>
            <a:grpSpLocks/>
          </p:cNvGrpSpPr>
          <p:nvPr/>
        </p:nvGrpSpPr>
        <p:grpSpPr bwMode="auto">
          <a:xfrm>
            <a:off x="3203575" y="2492375"/>
            <a:ext cx="2592388" cy="396875"/>
            <a:chOff x="1791" y="2863"/>
            <a:chExt cx="817" cy="250"/>
          </a:xfrm>
        </p:grpSpPr>
        <p:sp>
          <p:nvSpPr>
            <p:cNvPr id="13340" name="Line 18"/>
            <p:cNvSpPr>
              <a:spLocks noChangeShapeType="1"/>
            </p:cNvSpPr>
            <p:nvPr/>
          </p:nvSpPr>
          <p:spPr bwMode="auto">
            <a:xfrm>
              <a:off x="1791" y="3113"/>
              <a:ext cx="8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41" name="Text Box 19"/>
            <p:cNvSpPr txBox="1">
              <a:spLocks noChangeArrowheads="1"/>
            </p:cNvSpPr>
            <p:nvPr/>
          </p:nvSpPr>
          <p:spPr bwMode="auto">
            <a:xfrm>
              <a:off x="1882" y="2863"/>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主机名</a:t>
              </a:r>
            </a:p>
          </p:txBody>
        </p:sp>
      </p:grpSp>
      <p:grpSp>
        <p:nvGrpSpPr>
          <p:cNvPr id="4" name="Group 55"/>
          <p:cNvGrpSpPr>
            <a:grpSpLocks/>
          </p:cNvGrpSpPr>
          <p:nvPr/>
        </p:nvGrpSpPr>
        <p:grpSpPr bwMode="auto">
          <a:xfrm>
            <a:off x="5724525" y="3284538"/>
            <a:ext cx="654050" cy="1081087"/>
            <a:chOff x="3606" y="2069"/>
            <a:chExt cx="412" cy="681"/>
          </a:xfrm>
        </p:grpSpPr>
        <p:sp>
          <p:nvSpPr>
            <p:cNvPr id="13338" name="Line 53"/>
            <p:cNvSpPr>
              <a:spLocks noChangeShapeType="1"/>
            </p:cNvSpPr>
            <p:nvPr/>
          </p:nvSpPr>
          <p:spPr bwMode="auto">
            <a:xfrm flipV="1">
              <a:off x="3606" y="2069"/>
              <a:ext cx="317"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39" name="Text Box 54"/>
            <p:cNvSpPr txBox="1">
              <a:spLocks noChangeArrowheads="1"/>
            </p:cNvSpPr>
            <p:nvPr/>
          </p:nvSpPr>
          <p:spPr bwMode="auto">
            <a:xfrm rot="-3688053">
              <a:off x="3608" y="233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IP</a:t>
              </a:r>
              <a:r>
                <a:rPr lang="zh-CN" altLang="en-US" sz="1800" b="1"/>
                <a:t>地址</a:t>
              </a:r>
            </a:p>
          </p:txBody>
        </p:sp>
      </p:grpSp>
      <p:grpSp>
        <p:nvGrpSpPr>
          <p:cNvPr id="5" name="Group 59"/>
          <p:cNvGrpSpPr>
            <a:grpSpLocks/>
          </p:cNvGrpSpPr>
          <p:nvPr/>
        </p:nvGrpSpPr>
        <p:grpSpPr bwMode="auto">
          <a:xfrm>
            <a:off x="3706813" y="3933825"/>
            <a:ext cx="2295525" cy="1338263"/>
            <a:chOff x="2335" y="2478"/>
            <a:chExt cx="1446" cy="843"/>
          </a:xfrm>
        </p:grpSpPr>
        <p:sp>
          <p:nvSpPr>
            <p:cNvPr id="13327" name="Text Box 56"/>
            <p:cNvSpPr txBox="1">
              <a:spLocks noChangeArrowheads="1"/>
            </p:cNvSpPr>
            <p:nvPr/>
          </p:nvSpPr>
          <p:spPr bwMode="auto">
            <a:xfrm>
              <a:off x="3016" y="3113"/>
              <a:ext cx="3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t>名字</a:t>
              </a:r>
            </a:p>
          </p:txBody>
        </p:sp>
        <p:grpSp>
          <p:nvGrpSpPr>
            <p:cNvPr id="13328" name="Group 58"/>
            <p:cNvGrpSpPr>
              <a:grpSpLocks/>
            </p:cNvGrpSpPr>
            <p:nvPr/>
          </p:nvGrpSpPr>
          <p:grpSpPr bwMode="auto">
            <a:xfrm>
              <a:off x="2335" y="2478"/>
              <a:ext cx="1446" cy="843"/>
              <a:chOff x="2335" y="2478"/>
              <a:chExt cx="1446" cy="843"/>
            </a:xfrm>
          </p:grpSpPr>
          <p:grpSp>
            <p:nvGrpSpPr>
              <p:cNvPr id="13329" name="Group 51"/>
              <p:cNvGrpSpPr>
                <a:grpSpLocks/>
              </p:cNvGrpSpPr>
              <p:nvPr/>
            </p:nvGrpSpPr>
            <p:grpSpPr bwMode="auto">
              <a:xfrm>
                <a:off x="2335" y="2478"/>
                <a:ext cx="1316" cy="703"/>
                <a:chOff x="3968" y="2636"/>
                <a:chExt cx="1316" cy="703"/>
              </a:xfrm>
            </p:grpSpPr>
            <p:sp>
              <p:nvSpPr>
                <p:cNvPr id="13331" name="Line 28"/>
                <p:cNvSpPr>
                  <a:spLocks noChangeShapeType="1"/>
                </p:cNvSpPr>
                <p:nvPr/>
              </p:nvSpPr>
              <p:spPr bwMode="auto">
                <a:xfrm flipV="1">
                  <a:off x="4468" y="2886"/>
                  <a:ext cx="22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2" name="Line 29"/>
                <p:cNvSpPr>
                  <a:spLocks noChangeShapeType="1"/>
                </p:cNvSpPr>
                <p:nvPr/>
              </p:nvSpPr>
              <p:spPr bwMode="auto">
                <a:xfrm>
                  <a:off x="4468" y="3203"/>
                  <a:ext cx="22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333" name="Group 50"/>
                <p:cNvGrpSpPr>
                  <a:grpSpLocks/>
                </p:cNvGrpSpPr>
                <p:nvPr/>
              </p:nvGrpSpPr>
              <p:grpSpPr bwMode="auto">
                <a:xfrm>
                  <a:off x="3968" y="2636"/>
                  <a:ext cx="1316" cy="703"/>
                  <a:chOff x="3968" y="2636"/>
                  <a:chExt cx="1316" cy="703"/>
                </a:xfrm>
              </p:grpSpPr>
              <p:grpSp>
                <p:nvGrpSpPr>
                  <p:cNvPr id="13334" name="Group 27"/>
                  <p:cNvGrpSpPr>
                    <a:grpSpLocks/>
                  </p:cNvGrpSpPr>
                  <p:nvPr/>
                </p:nvGrpSpPr>
                <p:grpSpPr bwMode="auto">
                  <a:xfrm>
                    <a:off x="3968" y="2636"/>
                    <a:ext cx="862" cy="703"/>
                    <a:chOff x="3968" y="2636"/>
                    <a:chExt cx="862" cy="703"/>
                  </a:xfrm>
                </p:grpSpPr>
                <p:pic>
                  <p:nvPicPr>
                    <p:cNvPr id="133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2886"/>
                      <a:ext cx="38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14"/>
                    <p:cNvSpPr txBox="1">
                      <a:spLocks noChangeArrowheads="1"/>
                    </p:cNvSpPr>
                    <p:nvPr/>
                  </p:nvSpPr>
                  <p:spPr bwMode="auto">
                    <a:xfrm>
                      <a:off x="3968" y="2636"/>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t>hosts.txt</a:t>
                      </a:r>
                    </a:p>
                  </p:txBody>
                </p:sp>
              </p:grpSp>
              <p:pic>
                <p:nvPicPr>
                  <p:cNvPr id="13335"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 y="2840"/>
                    <a:ext cx="590"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30" name="Text Box 57"/>
              <p:cNvSpPr txBox="1">
                <a:spLocks noChangeArrowheads="1"/>
              </p:cNvSpPr>
              <p:nvPr/>
            </p:nvSpPr>
            <p:spPr bwMode="auto">
              <a:xfrm>
                <a:off x="3281" y="3129"/>
                <a:ext cx="5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IP</a:t>
                </a:r>
                <a:r>
                  <a:rPr lang="zh-CN" altLang="en-US" sz="1400" b="1"/>
                  <a:t>地址</a:t>
                </a:r>
              </a:p>
            </p:txBody>
          </p:sp>
        </p:grpSp>
      </p:grpSp>
      <p:sp>
        <p:nvSpPr>
          <p:cNvPr id="126012" name="Rectangle 60"/>
          <p:cNvSpPr>
            <a:spLocks noChangeArrowheads="1"/>
          </p:cNvSpPr>
          <p:nvPr/>
        </p:nvSpPr>
        <p:spPr bwMode="auto">
          <a:xfrm>
            <a:off x="684213" y="5183188"/>
            <a:ext cx="3097212" cy="163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t>可扩展性问题：</a:t>
            </a:r>
          </a:p>
          <a:p>
            <a:pPr eaLnBrk="1" hangingPunct="1"/>
            <a:r>
              <a:rPr lang="en-US" altLang="zh-CN" sz="2000" b="1"/>
              <a:t>1</a:t>
            </a:r>
            <a:r>
              <a:rPr lang="zh-CN" altLang="en-US" sz="2000" b="1"/>
              <a:t>）数量庞大，维护开销大，容易成为性能瓶颈</a:t>
            </a:r>
          </a:p>
          <a:p>
            <a:pPr eaLnBrk="1" hangingPunct="1"/>
            <a:r>
              <a:rPr lang="en-US" altLang="zh-CN" sz="2000" b="1"/>
              <a:t>2</a:t>
            </a:r>
            <a:r>
              <a:rPr lang="zh-CN" altLang="en-US" sz="2000" b="1"/>
              <a:t>）名字管理困难，难以避免重名冲突</a:t>
            </a:r>
          </a:p>
        </p:txBody>
      </p:sp>
      <p:sp>
        <p:nvSpPr>
          <p:cNvPr id="126014" name="AutoShape 62"/>
          <p:cNvSpPr>
            <a:spLocks noChangeArrowheads="1"/>
          </p:cNvSpPr>
          <p:nvPr/>
        </p:nvSpPr>
        <p:spPr bwMode="auto">
          <a:xfrm>
            <a:off x="3781425" y="5688013"/>
            <a:ext cx="287338" cy="576262"/>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26015" name="Rectangle 63"/>
          <p:cNvSpPr>
            <a:spLocks noChangeArrowheads="1"/>
          </p:cNvSpPr>
          <p:nvPr/>
        </p:nvSpPr>
        <p:spPr bwMode="auto">
          <a:xfrm>
            <a:off x="4108450" y="5462588"/>
            <a:ext cx="15113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t>名字层次化</a:t>
            </a:r>
          </a:p>
          <a:p>
            <a:pPr algn="ctr" eaLnBrk="1" hangingPunct="1"/>
            <a:r>
              <a:rPr lang="zh-CN" altLang="en-US" sz="2000" b="1"/>
              <a:t>管理分布化</a:t>
            </a:r>
          </a:p>
        </p:txBody>
      </p:sp>
      <p:sp>
        <p:nvSpPr>
          <p:cNvPr id="126016" name="Rectangle 64"/>
          <p:cNvSpPr>
            <a:spLocks noChangeArrowheads="1"/>
          </p:cNvSpPr>
          <p:nvPr/>
        </p:nvSpPr>
        <p:spPr bwMode="auto">
          <a:xfrm>
            <a:off x="5940425" y="5399088"/>
            <a:ext cx="2736850"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t>域名系统</a:t>
            </a:r>
            <a:r>
              <a:rPr lang="en-US" altLang="zh-CN" sz="2000" b="1"/>
              <a:t>DNS</a:t>
            </a:r>
          </a:p>
          <a:p>
            <a:pPr algn="ctr" eaLnBrk="1" hangingPunct="1"/>
            <a:r>
              <a:rPr lang="en-US" altLang="zh-CN" sz="2000" b="1"/>
              <a:t>Domain Name System</a:t>
            </a:r>
          </a:p>
        </p:txBody>
      </p:sp>
      <p:sp>
        <p:nvSpPr>
          <p:cNvPr id="126017" name="AutoShape 65"/>
          <p:cNvSpPr>
            <a:spLocks noChangeArrowheads="1"/>
          </p:cNvSpPr>
          <p:nvPr/>
        </p:nvSpPr>
        <p:spPr bwMode="auto">
          <a:xfrm>
            <a:off x="5624513" y="5688013"/>
            <a:ext cx="287337" cy="576262"/>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blinds(horizontal)">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60"/>
                                        </p:tgtEl>
                                        <p:attrNameLst>
                                          <p:attrName>style.visibility</p:attrName>
                                        </p:attrNameLst>
                                      </p:cBhvr>
                                      <p:to>
                                        <p:strVal val="visible"/>
                                      </p:to>
                                    </p:set>
                                    <p:animEffect transition="in" filter="blinds(horizontal)">
                                      <p:cBhvr>
                                        <p:cTn id="12" dur="500"/>
                                        <p:tgtEl>
                                          <p:spTgt spid="1259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6012"/>
                                        </p:tgtEl>
                                        <p:attrNameLst>
                                          <p:attrName>style.visibility</p:attrName>
                                        </p:attrNameLst>
                                      </p:cBhvr>
                                      <p:to>
                                        <p:strVal val="visible"/>
                                      </p:to>
                                    </p:set>
                                    <p:animEffect transition="in" filter="blinds(horizontal)">
                                      <p:cBhvr>
                                        <p:cTn id="37" dur="500"/>
                                        <p:tgtEl>
                                          <p:spTgt spid="1260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26014"/>
                                        </p:tgtEl>
                                        <p:attrNameLst>
                                          <p:attrName>style.visibility</p:attrName>
                                        </p:attrNameLst>
                                      </p:cBhvr>
                                      <p:to>
                                        <p:strVal val="visible"/>
                                      </p:to>
                                    </p:set>
                                    <p:animEffect transition="in" filter="strips(downRight)">
                                      <p:cBhvr>
                                        <p:cTn id="42" dur="500"/>
                                        <p:tgtEl>
                                          <p:spTgt spid="126014"/>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126015"/>
                                        </p:tgtEl>
                                        <p:attrNameLst>
                                          <p:attrName>style.visibility</p:attrName>
                                        </p:attrNameLst>
                                      </p:cBhvr>
                                      <p:to>
                                        <p:strVal val="visible"/>
                                      </p:to>
                                    </p:set>
                                    <p:animEffect transition="in" filter="strips(downRight)">
                                      <p:cBhvr>
                                        <p:cTn id="45" dur="500"/>
                                        <p:tgtEl>
                                          <p:spTgt spid="1260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26017"/>
                                        </p:tgtEl>
                                        <p:attrNameLst>
                                          <p:attrName>style.visibility</p:attrName>
                                        </p:attrNameLst>
                                      </p:cBhvr>
                                      <p:to>
                                        <p:strVal val="visible"/>
                                      </p:to>
                                    </p:set>
                                    <p:animEffect transition="in" filter="strips(downRight)">
                                      <p:cBhvr>
                                        <p:cTn id="50" dur="500"/>
                                        <p:tgtEl>
                                          <p:spTgt spid="126017"/>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26016"/>
                                        </p:tgtEl>
                                        <p:attrNameLst>
                                          <p:attrName>style.visibility</p:attrName>
                                        </p:attrNameLst>
                                      </p:cBhvr>
                                      <p:to>
                                        <p:strVal val="visible"/>
                                      </p:to>
                                    </p:set>
                                    <p:animEffect transition="in" filter="strips(downRight)">
                                      <p:cBhvr>
                                        <p:cTn id="53" dur="500"/>
                                        <p:tgtEl>
                                          <p:spTgt spid="126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5960" grpId="0"/>
      <p:bldP spid="126012" grpId="0" animBg="1"/>
      <p:bldP spid="126014" grpId="0" animBg="1"/>
      <p:bldP spid="126015" grpId="0" animBg="1"/>
      <p:bldP spid="126016" grpId="0" animBg="1"/>
      <p:bldP spid="1260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0"/>
            <a:ext cx="9144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Line 3"/>
          <p:cNvSpPr>
            <a:spLocks noChangeShapeType="1"/>
          </p:cNvSpPr>
          <p:nvPr/>
        </p:nvSpPr>
        <p:spPr bwMode="auto">
          <a:xfrm>
            <a:off x="7081838" y="1844675"/>
            <a:ext cx="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76" name="Line 4"/>
          <p:cNvSpPr>
            <a:spLocks noChangeShapeType="1"/>
          </p:cNvSpPr>
          <p:nvPr/>
        </p:nvSpPr>
        <p:spPr bwMode="auto">
          <a:xfrm flipV="1">
            <a:off x="8332788" y="1844675"/>
            <a:ext cx="0" cy="792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77" name="Line 5"/>
          <p:cNvSpPr>
            <a:spLocks noChangeShapeType="1"/>
          </p:cNvSpPr>
          <p:nvPr/>
        </p:nvSpPr>
        <p:spPr bwMode="auto">
          <a:xfrm>
            <a:off x="7092950" y="2382838"/>
            <a:ext cx="122396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78" name="Text Box 6"/>
          <p:cNvSpPr txBox="1">
            <a:spLocks noChangeArrowheads="1"/>
          </p:cNvSpPr>
          <p:nvPr/>
        </p:nvSpPr>
        <p:spPr bwMode="auto">
          <a:xfrm>
            <a:off x="7092950" y="1773238"/>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solidFill>
                  <a:schemeClr val="tx2"/>
                </a:solidFill>
              </a:rPr>
              <a:t>POP3</a:t>
            </a:r>
            <a:br>
              <a:rPr lang="en-US" altLang="zh-CN" sz="1800">
                <a:solidFill>
                  <a:schemeClr val="tx2"/>
                </a:solidFill>
              </a:rPr>
            </a:br>
            <a:r>
              <a:rPr lang="en-US" altLang="zh-CN" sz="1800">
                <a:solidFill>
                  <a:schemeClr val="tx2"/>
                </a:solidFill>
              </a:rPr>
              <a:t>IMAP</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71550" y="357188"/>
            <a:ext cx="7793038" cy="192087"/>
          </a:xfrm>
        </p:spPr>
        <p:txBody>
          <a:bodyPr/>
          <a:lstStyle/>
          <a:p>
            <a:pPr algn="ctr"/>
            <a:r>
              <a:rPr lang="en-US" altLang="zh-CN" sz="2800" b="1" smtClean="0"/>
              <a:t>SMTP</a:t>
            </a:r>
          </a:p>
        </p:txBody>
      </p:sp>
      <p:pic>
        <p:nvPicPr>
          <p:cNvPr id="5529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50875"/>
            <a:ext cx="64801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ChangeArrowheads="1"/>
          </p:cNvSpPr>
          <p:nvPr/>
        </p:nvSpPr>
        <p:spPr bwMode="auto">
          <a:xfrm>
            <a:off x="107950" y="260350"/>
            <a:ext cx="397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a:t>MTA: Message Transfer Agent</a:t>
            </a:r>
            <a:endParaRPr lang="zh-CN" altLang="en-US" sz="2000" b="1"/>
          </a:p>
        </p:txBody>
      </p:sp>
      <p:pic>
        <p:nvPicPr>
          <p:cNvPr id="5530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90675"/>
            <a:ext cx="828198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52913"/>
            <a:ext cx="8153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07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863" y="5153025"/>
            <a:ext cx="7450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07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405438"/>
            <a:ext cx="7413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07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3" y="5908675"/>
            <a:ext cx="74818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Rectangle 12"/>
          <p:cNvSpPr>
            <a:spLocks noChangeArrowheads="1"/>
          </p:cNvSpPr>
          <p:nvPr/>
        </p:nvSpPr>
        <p:spPr bwMode="auto">
          <a:xfrm>
            <a:off x="142875" y="6308725"/>
            <a:ext cx="8893175" cy="47625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a:t>ESMTP: Extended SMTP</a:t>
            </a:r>
            <a:r>
              <a:rPr lang="zh-CN" altLang="en-US" sz="2000"/>
              <a:t>，用户通过</a:t>
            </a:r>
            <a:r>
              <a:rPr lang="en-US" altLang="zh-CN" sz="2000"/>
              <a:t>Mail Server</a:t>
            </a:r>
            <a:r>
              <a:rPr lang="zh-CN" altLang="en-US" sz="2000"/>
              <a:t>发送邮件时需提供用户名和密码</a:t>
            </a:r>
            <a:endParaRPr lang="en-US" altLang="zh-CN"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600077"/>
                                        </p:tgtEl>
                                        <p:attrNameLst>
                                          <p:attrName>style.visibility</p:attrName>
                                        </p:attrNameLst>
                                      </p:cBhvr>
                                      <p:to>
                                        <p:strVal val="visible"/>
                                      </p:to>
                                    </p:set>
                                    <p:animEffect transition="in" filter="wipe(right)">
                                      <p:cBhvr>
                                        <p:cTn id="7" dur="500"/>
                                        <p:tgtEl>
                                          <p:spTgt spid="60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00078"/>
                                        </p:tgtEl>
                                        <p:attrNameLst>
                                          <p:attrName>style.visibility</p:attrName>
                                        </p:attrNameLst>
                                      </p:cBhvr>
                                      <p:to>
                                        <p:strVal val="visible"/>
                                      </p:to>
                                    </p:set>
                                    <p:animEffect transition="in" filter="wipe(left)">
                                      <p:cBhvr>
                                        <p:cTn id="12" dur="500"/>
                                        <p:tgtEl>
                                          <p:spTgt spid="600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00079"/>
                                        </p:tgtEl>
                                        <p:attrNameLst>
                                          <p:attrName>style.visibility</p:attrName>
                                        </p:attrNameLst>
                                      </p:cBhvr>
                                      <p:to>
                                        <p:strVal val="visible"/>
                                      </p:to>
                                    </p:set>
                                    <p:animEffect transition="in" filter="wipe(right)">
                                      <p:cBhvr>
                                        <p:cTn id="17" dur="500"/>
                                        <p:tgtEl>
                                          <p:spTgt spid="600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CN" b="1" smtClean="0"/>
              <a:t>ESMTP (Extended SMTP) </a:t>
            </a:r>
            <a:endParaRPr lang="zh-CN" altLang="en-US" b="1" smtClean="0"/>
          </a:p>
        </p:txBody>
      </p:sp>
      <p:sp>
        <p:nvSpPr>
          <p:cNvPr id="56323" name="Rectangle 3"/>
          <p:cNvSpPr>
            <a:spLocks noGrp="1" noChangeArrowheads="1"/>
          </p:cNvSpPr>
          <p:nvPr>
            <p:ph type="body" idx="1"/>
          </p:nvPr>
        </p:nvSpPr>
        <p:spPr/>
        <p:txBody>
          <a:bodyPr/>
          <a:lstStyle/>
          <a:p>
            <a:r>
              <a:rPr lang="zh-CN" altLang="en-US" b="1" smtClean="0"/>
              <a:t>用 </a:t>
            </a:r>
            <a:r>
              <a:rPr lang="en-US" altLang="zh-CN" b="1" smtClean="0"/>
              <a:t>ESMTP </a:t>
            </a:r>
            <a:r>
              <a:rPr lang="zh-CN" altLang="en-US" b="1" smtClean="0"/>
              <a:t>发信时， 服务器会要求用户提供用户名和密码以便验证身份。验证之后的邮件发送过程与 </a:t>
            </a:r>
            <a:r>
              <a:rPr lang="en-US" altLang="zh-CN" b="1" smtClean="0"/>
              <a:t>SMTP </a:t>
            </a:r>
            <a:r>
              <a:rPr lang="zh-CN" altLang="en-US" b="1" smtClean="0"/>
              <a:t>方式没有两样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2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54333" name="Group 61"/>
          <p:cNvGraphicFramePr>
            <a:graphicFrameLocks noGrp="1"/>
          </p:cNvGraphicFramePr>
          <p:nvPr/>
        </p:nvGraphicFramePr>
        <p:xfrm>
          <a:off x="1476375" y="0"/>
          <a:ext cx="7343775" cy="6831022"/>
        </p:xfrm>
        <a:graphic>
          <a:graphicData uri="http://schemas.openxmlformats.org/drawingml/2006/table">
            <a:tbl>
              <a:tblPr/>
              <a:tblGrid>
                <a:gridCol w="4756150"/>
                <a:gridCol w="2587625"/>
              </a:tblGrid>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telnet 202.38.64.8 25</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448085">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220 ustc.edu.cn Anti-spam GT for Coremail System</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EHLO test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250-AUTH LOGIN PLAIN</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AUTH LOGIN</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334 dXNlcm5hbWU6</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username:</a:t>
                      </a: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的</a:t>
                      </a: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Base64</a:t>
                      </a: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编码</a:t>
                      </a: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输入用户名</a:t>
                      </a: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(Base64</a:t>
                      </a: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编码</a:t>
                      </a: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334 UGFzc3dvcmQ6</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Password:</a:t>
                      </a: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的</a:t>
                      </a: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Base64</a:t>
                      </a: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编码</a:t>
                      </a: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输入密码</a:t>
                      </a: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(Base64</a:t>
                      </a: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编码</a:t>
                      </a: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235 Authentication successful</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MAIL FROM: &lt;test_send@ustc.edu.cn&gt;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250 Mail OK</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RCPT TO: &lt;test_receive@gmail.com&gt;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250 Mail OK</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DATA</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354 End data with &lt;CR&gt;&lt;LF&gt;.&lt;CR&gt;&lt;LF&gt;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8DB3E2"/>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From: test_send</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To: test_receive</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Date: 11/04/2012</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Subject: Test</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空白行</a:t>
                      </a: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From: test_send</a:t>
                      </a:r>
                      <a:endParaRPr kumimoji="0" lang="en-US" altLang="zh-CN"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anchor="ctr" horzOverflow="overflow">
                    <a:lnL>
                      <a:noFill/>
                    </a:lnL>
                    <a:lnR>
                      <a:noFill/>
                    </a:lnR>
                    <a:lnT>
                      <a:noFill/>
                    </a:lnT>
                    <a:lnB>
                      <a:noFill/>
                    </a:lnB>
                    <a:lnTlToBr>
                      <a:noFill/>
                    </a:lnTlToBr>
                    <a:lnBlToTr>
                      <a:noFill/>
                    </a:lnBlToTr>
                    <a:noFill/>
                  </a:tcPr>
                </a:tc>
              </a:tr>
              <a:tr h="448085">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Hi, this is a mail for test!</a:t>
                      </a:r>
                      <a:endParaRPr kumimoji="0" lang="en-US" altLang="zh-CN" sz="1800" b="1" i="0" u="none" strike="noStrike" cap="none" normalizeH="0" baseline="0" smtClean="0">
                        <a:ln>
                          <a:noFill/>
                        </a:ln>
                        <a:solidFill>
                          <a:schemeClr val="tx1"/>
                        </a:solidFill>
                        <a:effectLst/>
                        <a:latin typeface="Calibri" pitchFamily="34" charset="0"/>
                        <a:ea typeface="宋体" pitchFamily="2" charset="-122"/>
                      </a:endParaRPr>
                    </a:p>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a:t>
                      </a:r>
                      <a:endParaRPr kumimoji="0" lang="en-US" altLang="zh-CN" sz="1800" b="1" i="0" u="none" strike="noStrike" cap="none" normalizeH="0" baseline="0" smtClean="0">
                        <a:ln>
                          <a:noFill/>
                        </a:ln>
                        <a:solidFill>
                          <a:schemeClr val="tx1"/>
                        </a:solidFill>
                        <a:effectLst/>
                        <a:latin typeface="Calibri" pitchFamily="34" charset="0"/>
                        <a:ea typeface="宋体" pitchFamily="2" charset="-122"/>
                      </a:endParaRPr>
                    </a:p>
                  </a:txBody>
                  <a:tcPr marT="45723" marB="45723"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horzOverflow="overflow">
                    <a:lnL>
                      <a:noFill/>
                    </a:lnL>
                    <a:lnR>
                      <a:noFill/>
                    </a:lnR>
                    <a:lnT>
                      <a:noFill/>
                    </a:lnT>
                    <a:lnB>
                      <a:noFill/>
                    </a:lnB>
                    <a:lnTlToBr>
                      <a:noFill/>
                    </a:lnTlToBr>
                    <a:lnBlToTr>
                      <a:noFill/>
                    </a:lnBlToTr>
                    <a:noFill/>
                  </a:tcPr>
                </a:tc>
              </a:tr>
              <a:tr h="269766">
                <a:tc>
                  <a:txBody>
                    <a:bodyPr/>
                    <a:lstStyle/>
                    <a:p>
                      <a:pPr marL="0" marR="0" lvl="0" indent="0" algn="l" defTabSz="914400" rtl="0" eaLnBrk="0" fontAlgn="base" latinLnBrk="0" hangingPunct="0">
                        <a:lnSpc>
                          <a:spcPct val="65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cs typeface="Times New Roman" pitchFamily="18" charset="0"/>
                        </a:rPr>
                        <a:t>250 Mail OK queued as yia_2</a:t>
                      </a:r>
                    </a:p>
                  </a:txBody>
                  <a:tcPr marT="45723" marB="45723" horzOverflow="overflow">
                    <a:lnL>
                      <a:noFill/>
                    </a:lnL>
                    <a:lnR>
                      <a:noFill/>
                    </a:lnR>
                    <a:lnT>
                      <a:noFill/>
                    </a:lnT>
                    <a:lnB>
                      <a:noFill/>
                    </a:lnB>
                    <a:lnTlToBr>
                      <a:noFill/>
                    </a:lnTlToBr>
                    <a:lnBlToTr>
                      <a:noFill/>
                    </a:lnBlToTr>
                    <a:solidFill>
                      <a:srgbClr val="A3A3E0"/>
                    </a:solidFill>
                  </a:tcPr>
                </a:tc>
                <a:tc>
                  <a:txBody>
                    <a:bodyPr/>
                    <a:lstStyle/>
                    <a:p>
                      <a:pPr marL="0" marR="0" lvl="0" indent="0" algn="l" defTabSz="914400" rtl="0" eaLnBrk="0" fontAlgn="base" latinLnBrk="0" hangingPunct="0">
                        <a:lnSpc>
                          <a:spcPct val="65000"/>
                        </a:lnSpc>
                        <a:spcBef>
                          <a:spcPct val="20000"/>
                        </a:spcBef>
                        <a:spcAft>
                          <a:spcPct val="0"/>
                        </a:spcAft>
                        <a:buClr>
                          <a:schemeClr val="folHlink"/>
                        </a:buClr>
                        <a:buSzPct val="60000"/>
                        <a:buFont typeface="Wingdings" pitchFamily="2" charset="2"/>
                        <a:buNone/>
                        <a:tabLst/>
                      </a:pPr>
                      <a:endParaRPr kumimoji="0" lang="zh-CN" altLang="en-US" sz="1800" b="1" i="0" u="none" strike="noStrike" cap="none" normalizeH="0" baseline="0" smtClean="0">
                        <a:ln>
                          <a:noFill/>
                        </a:ln>
                        <a:solidFill>
                          <a:schemeClr val="tx1"/>
                        </a:solidFill>
                        <a:effectLst/>
                        <a:latin typeface="Tahoma" pitchFamily="34" charset="0"/>
                        <a:ea typeface="宋体" pitchFamily="2" charset="-122"/>
                      </a:endParaRPr>
                    </a:p>
                  </a:txBody>
                  <a:tcPr marT="45723" marB="45723" horzOverflow="overflow">
                    <a:lnL>
                      <a:noFill/>
                    </a:lnL>
                    <a:lnR>
                      <a:noFill/>
                    </a:lnR>
                    <a:lnT>
                      <a:noFill/>
                    </a:lnT>
                    <a:lnB>
                      <a:noFill/>
                    </a:lnB>
                    <a:lnTlToBr>
                      <a:noFill/>
                    </a:lnTlToBr>
                    <a:lnBlToTr>
                      <a:noFill/>
                    </a:lnBlToTr>
                    <a:noFill/>
                  </a:tcPr>
                </a:tc>
              </a:tr>
            </a:tbl>
          </a:graphicData>
        </a:graphic>
      </p:graphicFrame>
      <p:sp>
        <p:nvSpPr>
          <p:cNvPr id="57396" name="AutoShape 217"/>
          <p:cNvSpPr>
            <a:spLocks/>
          </p:cNvSpPr>
          <p:nvPr/>
        </p:nvSpPr>
        <p:spPr bwMode="auto">
          <a:xfrm>
            <a:off x="1187450" y="765175"/>
            <a:ext cx="144463" cy="2016125"/>
          </a:xfrm>
          <a:prstGeom prst="leftBrace">
            <a:avLst>
              <a:gd name="adj1" fmla="val 1163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7397" name="AutoShape 218"/>
          <p:cNvSpPr>
            <a:spLocks/>
          </p:cNvSpPr>
          <p:nvPr/>
        </p:nvSpPr>
        <p:spPr bwMode="auto">
          <a:xfrm>
            <a:off x="1187450" y="2924175"/>
            <a:ext cx="144463" cy="1009650"/>
          </a:xfrm>
          <a:prstGeom prst="leftBrace">
            <a:avLst>
              <a:gd name="adj1" fmla="val 5824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7398" name="AutoShape 219"/>
          <p:cNvSpPr>
            <a:spLocks/>
          </p:cNvSpPr>
          <p:nvPr/>
        </p:nvSpPr>
        <p:spPr bwMode="auto">
          <a:xfrm>
            <a:off x="1116013" y="4005263"/>
            <a:ext cx="142875" cy="1511300"/>
          </a:xfrm>
          <a:prstGeom prst="leftBrace">
            <a:avLst>
              <a:gd name="adj1" fmla="val 881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7399" name="AutoShape 220"/>
          <p:cNvSpPr>
            <a:spLocks/>
          </p:cNvSpPr>
          <p:nvPr/>
        </p:nvSpPr>
        <p:spPr bwMode="auto">
          <a:xfrm>
            <a:off x="1116013" y="5876925"/>
            <a:ext cx="144462" cy="431800"/>
          </a:xfrm>
          <a:prstGeom prst="leftBrace">
            <a:avLst>
              <a:gd name="adj1" fmla="val 249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7400" name="Text Box 221"/>
          <p:cNvSpPr txBox="1">
            <a:spLocks noChangeArrowheads="1"/>
          </p:cNvSpPr>
          <p:nvPr/>
        </p:nvSpPr>
        <p:spPr bwMode="auto">
          <a:xfrm>
            <a:off x="71438" y="4545013"/>
            <a:ext cx="118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Header</a:t>
            </a:r>
          </a:p>
        </p:txBody>
      </p:sp>
      <p:sp>
        <p:nvSpPr>
          <p:cNvPr id="57401" name="Text Box 222"/>
          <p:cNvSpPr txBox="1">
            <a:spLocks noChangeArrowheads="1"/>
          </p:cNvSpPr>
          <p:nvPr/>
        </p:nvSpPr>
        <p:spPr bwMode="auto">
          <a:xfrm>
            <a:off x="34925" y="321310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Envelope</a:t>
            </a:r>
          </a:p>
        </p:txBody>
      </p:sp>
      <p:sp>
        <p:nvSpPr>
          <p:cNvPr id="57402" name="Text Box 223"/>
          <p:cNvSpPr txBox="1">
            <a:spLocks noChangeArrowheads="1"/>
          </p:cNvSpPr>
          <p:nvPr/>
        </p:nvSpPr>
        <p:spPr bwMode="auto">
          <a:xfrm>
            <a:off x="538163" y="155733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t>认证</a:t>
            </a:r>
          </a:p>
        </p:txBody>
      </p:sp>
      <p:sp>
        <p:nvSpPr>
          <p:cNvPr id="57403" name="Text Box 224"/>
          <p:cNvSpPr txBox="1">
            <a:spLocks noChangeArrowheads="1"/>
          </p:cNvSpPr>
          <p:nvPr/>
        </p:nvSpPr>
        <p:spPr bwMode="auto">
          <a:xfrm>
            <a:off x="395288" y="5870575"/>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Body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0"/>
            <a:ext cx="9144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Line 3"/>
          <p:cNvSpPr>
            <a:spLocks noChangeShapeType="1"/>
          </p:cNvSpPr>
          <p:nvPr/>
        </p:nvSpPr>
        <p:spPr bwMode="auto">
          <a:xfrm>
            <a:off x="7081838" y="1844675"/>
            <a:ext cx="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372" name="Line 4"/>
          <p:cNvSpPr>
            <a:spLocks noChangeShapeType="1"/>
          </p:cNvSpPr>
          <p:nvPr/>
        </p:nvSpPr>
        <p:spPr bwMode="auto">
          <a:xfrm flipV="1">
            <a:off x="8332788" y="1844675"/>
            <a:ext cx="0" cy="792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373" name="Line 5"/>
          <p:cNvSpPr>
            <a:spLocks noChangeShapeType="1"/>
          </p:cNvSpPr>
          <p:nvPr/>
        </p:nvSpPr>
        <p:spPr bwMode="auto">
          <a:xfrm>
            <a:off x="7092950" y="2382838"/>
            <a:ext cx="122396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74" name="Text Box 6"/>
          <p:cNvSpPr txBox="1">
            <a:spLocks noChangeArrowheads="1"/>
          </p:cNvSpPr>
          <p:nvPr/>
        </p:nvSpPr>
        <p:spPr bwMode="auto">
          <a:xfrm>
            <a:off x="7092950" y="1773238"/>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solidFill>
                  <a:schemeClr val="tx2"/>
                </a:solidFill>
              </a:rPr>
              <a:t>POP3</a:t>
            </a:r>
            <a:br>
              <a:rPr lang="en-US" altLang="zh-CN" sz="1800">
                <a:solidFill>
                  <a:schemeClr val="tx2"/>
                </a:solidFill>
              </a:rPr>
            </a:br>
            <a:r>
              <a:rPr lang="en-US" altLang="zh-CN" sz="1800">
                <a:solidFill>
                  <a:schemeClr val="tx2"/>
                </a:solidFill>
              </a:rPr>
              <a:t>IMAP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zh-CN" b="1" smtClean="0"/>
              <a:t>POP</a:t>
            </a:r>
          </a:p>
        </p:txBody>
      </p:sp>
      <p:sp>
        <p:nvSpPr>
          <p:cNvPr id="59395" name="Rectangle 3"/>
          <p:cNvSpPr>
            <a:spLocks noGrp="1" noChangeArrowheads="1"/>
          </p:cNvSpPr>
          <p:nvPr>
            <p:ph type="body" idx="1"/>
          </p:nvPr>
        </p:nvSpPr>
        <p:spPr/>
        <p:txBody>
          <a:bodyPr/>
          <a:lstStyle/>
          <a:p>
            <a:pPr eaLnBrk="1" hangingPunct="1">
              <a:lnSpc>
                <a:spcPct val="90000"/>
              </a:lnSpc>
            </a:pPr>
            <a:r>
              <a:rPr lang="zh-CN" altLang="en-US" sz="2400" b="1" smtClean="0"/>
              <a:t>邮局协议 </a:t>
            </a:r>
            <a:r>
              <a:rPr lang="en-US" altLang="zh-CN" sz="2400" b="1" smtClean="0"/>
              <a:t>POP (Post Office Protocol) </a:t>
            </a:r>
            <a:r>
              <a:rPr lang="zh-CN" altLang="en-US" sz="2400" b="1" smtClean="0"/>
              <a:t>是一个非常简单、但功能有限的邮件读取协议，现在使用的是它的第三个版本 </a:t>
            </a:r>
            <a:r>
              <a:rPr lang="en-US" altLang="zh-CN" sz="2400" b="1" smtClean="0"/>
              <a:t>POP3</a:t>
            </a:r>
            <a:endParaRPr lang="zh-CN" altLang="en-US" sz="2400" b="1" smtClean="0"/>
          </a:p>
          <a:p>
            <a:pPr eaLnBrk="1" hangingPunct="1">
              <a:lnSpc>
                <a:spcPct val="90000"/>
              </a:lnSpc>
            </a:pPr>
            <a:r>
              <a:rPr lang="zh-CN" altLang="en-US" sz="2400" b="1" smtClean="0"/>
              <a:t> </a:t>
            </a:r>
            <a:r>
              <a:rPr lang="en-US" altLang="zh-CN" sz="2400" b="1" smtClean="0"/>
              <a:t>POP3</a:t>
            </a:r>
            <a:r>
              <a:rPr lang="zh-CN" altLang="en-US" sz="2400" b="1" smtClean="0"/>
              <a:t>使用客户</a:t>
            </a:r>
            <a:r>
              <a:rPr lang="en-US" altLang="zh-CN" sz="2400" b="1" smtClean="0"/>
              <a:t>/</a:t>
            </a:r>
            <a:r>
              <a:rPr lang="zh-CN" altLang="en-US" sz="2400" b="1" smtClean="0"/>
              <a:t>服务器的工作方式</a:t>
            </a:r>
          </a:p>
          <a:p>
            <a:pPr lvl="1" eaLnBrk="1" hangingPunct="1">
              <a:lnSpc>
                <a:spcPct val="90000"/>
              </a:lnSpc>
            </a:pPr>
            <a:r>
              <a:rPr lang="zh-CN" altLang="en-US" sz="2000" b="1" smtClean="0"/>
              <a:t>在接收邮件的用户主机中必须运行 </a:t>
            </a:r>
            <a:r>
              <a:rPr lang="en-US" altLang="zh-CN" sz="2000" b="1" smtClean="0"/>
              <a:t>POP </a:t>
            </a:r>
            <a:r>
              <a:rPr lang="zh-CN" altLang="en-US" sz="2000" b="1" smtClean="0"/>
              <a:t>客户端进程，而在用户所连接的邮件服务器中则运行 </a:t>
            </a:r>
            <a:r>
              <a:rPr lang="en-US" altLang="zh-CN" sz="2000" b="1" smtClean="0"/>
              <a:t>POP </a:t>
            </a:r>
            <a:r>
              <a:rPr lang="zh-CN" altLang="en-US" sz="2000" b="1" smtClean="0"/>
              <a:t>服务器进程 </a:t>
            </a:r>
          </a:p>
          <a:p>
            <a:pPr eaLnBrk="1" hangingPunct="1">
              <a:lnSpc>
                <a:spcPct val="90000"/>
              </a:lnSpc>
            </a:pPr>
            <a:r>
              <a:rPr lang="zh-CN" altLang="en-US" sz="2400" b="1" smtClean="0"/>
              <a:t> </a:t>
            </a:r>
            <a:r>
              <a:rPr lang="en-US" altLang="zh-CN" sz="2400" b="1" smtClean="0"/>
              <a:t>POP3</a:t>
            </a:r>
            <a:r>
              <a:rPr lang="zh-CN" altLang="en-US" sz="2400" b="1" smtClean="0"/>
              <a:t>协议一般假设用户从服务器上把邮件下载到本地主机上，用户对邮件的操作在本机进行</a:t>
            </a:r>
          </a:p>
          <a:p>
            <a:pPr lvl="1" eaLnBrk="1" hangingPunct="1">
              <a:lnSpc>
                <a:spcPct val="90000"/>
              </a:lnSpc>
            </a:pPr>
            <a:r>
              <a:rPr lang="en-US" altLang="zh-CN" sz="2000" b="1" smtClean="0"/>
              <a:t>IMAP</a:t>
            </a:r>
            <a:r>
              <a:rPr lang="zh-CN" altLang="en-US" sz="2000" b="1" smtClean="0"/>
              <a:t>：邮件存储在邮件服务器上，用户本机</a:t>
            </a:r>
            <a:r>
              <a:rPr lang="en-US" altLang="zh-CN" sz="2000" b="1" smtClean="0"/>
              <a:t>IMAP</a:t>
            </a:r>
            <a:r>
              <a:rPr lang="zh-CN" altLang="en-US" sz="2000" b="1" smtClean="0"/>
              <a:t>客户端操作与邮件服务器同步</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0988"/>
            <a:ext cx="6369050" cy="653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5"/>
          <p:cNvSpPr txBox="1">
            <a:spLocks noChangeArrowheads="1"/>
          </p:cNvSpPr>
          <p:nvPr/>
        </p:nvSpPr>
        <p:spPr bwMode="auto">
          <a:xfrm>
            <a:off x="4498975" y="9207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POP3</a:t>
            </a:r>
          </a:p>
        </p:txBody>
      </p:sp>
      <p:sp>
        <p:nvSpPr>
          <p:cNvPr id="60420" name="Rectangle 6"/>
          <p:cNvSpPr>
            <a:spLocks noChangeArrowheads="1"/>
          </p:cNvSpPr>
          <p:nvPr/>
        </p:nvSpPr>
        <p:spPr bwMode="auto">
          <a:xfrm>
            <a:off x="107950" y="2492375"/>
            <a:ext cx="2233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a:t>MAA: Message Access Agent</a:t>
            </a:r>
            <a:endParaRPr lang="zh-CN" altLang="en-US" sz="2000" b="1"/>
          </a:p>
        </p:txBody>
      </p:sp>
      <p:sp>
        <p:nvSpPr>
          <p:cNvPr id="60421" name="Rectangle 7"/>
          <p:cNvSpPr>
            <a:spLocks noChangeArrowheads="1"/>
          </p:cNvSpPr>
          <p:nvPr/>
        </p:nvSpPr>
        <p:spPr bwMode="auto">
          <a:xfrm>
            <a:off x="973138" y="620713"/>
            <a:ext cx="935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t>MAA Server</a:t>
            </a:r>
            <a:endParaRPr lang="zh-CN" altLang="en-US" sz="1800" b="1"/>
          </a:p>
        </p:txBody>
      </p:sp>
      <p:sp>
        <p:nvSpPr>
          <p:cNvPr id="60422" name="Rectangle 8"/>
          <p:cNvSpPr>
            <a:spLocks noChangeArrowheads="1"/>
          </p:cNvSpPr>
          <p:nvPr/>
        </p:nvSpPr>
        <p:spPr bwMode="auto">
          <a:xfrm>
            <a:off x="8174038" y="692150"/>
            <a:ext cx="935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t>MAA </a:t>
            </a:r>
            <a:br>
              <a:rPr lang="en-US" altLang="zh-CN" sz="1800" b="1"/>
            </a:br>
            <a:r>
              <a:rPr lang="en-US" altLang="zh-CN" sz="1800" b="1"/>
              <a:t>Client</a:t>
            </a:r>
            <a:endParaRPr lang="zh-CN" altLang="en-US" sz="1800" b="1"/>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CN" altLang="en-US" b="1" smtClean="0"/>
              <a:t>基于</a:t>
            </a:r>
            <a:r>
              <a:rPr lang="en-US" altLang="zh-CN" b="1" smtClean="0"/>
              <a:t>web</a:t>
            </a:r>
            <a:r>
              <a:rPr lang="zh-CN" altLang="en-US" b="1" smtClean="0"/>
              <a:t>的</a:t>
            </a:r>
            <a:r>
              <a:rPr lang="en-US" altLang="zh-CN" b="1" smtClean="0"/>
              <a:t>mail</a:t>
            </a:r>
          </a:p>
        </p:txBody>
      </p:sp>
      <p:sp>
        <p:nvSpPr>
          <p:cNvPr id="61443" name="Rectangle 3"/>
          <p:cNvSpPr>
            <a:spLocks noGrp="1" noChangeArrowheads="1"/>
          </p:cNvSpPr>
          <p:nvPr>
            <p:ph type="body" idx="1"/>
          </p:nvPr>
        </p:nvSpPr>
        <p:spPr>
          <a:xfrm>
            <a:off x="1182688" y="2017713"/>
            <a:ext cx="7772400" cy="403225"/>
          </a:xfrm>
        </p:spPr>
        <p:txBody>
          <a:bodyPr/>
          <a:lstStyle/>
          <a:p>
            <a:pPr>
              <a:lnSpc>
                <a:spcPct val="80000"/>
              </a:lnSpc>
            </a:pPr>
            <a:r>
              <a:rPr lang="en-US" altLang="zh-CN" sz="2400" b="1" smtClean="0"/>
              <a:t>Gmail, Hotmail,Coremail,….</a:t>
            </a:r>
          </a:p>
        </p:txBody>
      </p:sp>
      <p:pic>
        <p:nvPicPr>
          <p:cNvPr id="6144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3075"/>
            <a:ext cx="91281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73375"/>
            <a:ext cx="1625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2863850"/>
            <a:ext cx="16271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5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3979863"/>
            <a:ext cx="2460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6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364038"/>
            <a:ext cx="3457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6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063" y="3979863"/>
            <a:ext cx="2460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27"/>
          <p:cNvSpPr txBox="1">
            <a:spLocks noChangeArrowheads="1"/>
          </p:cNvSpPr>
          <p:nvPr/>
        </p:nvSpPr>
        <p:spPr bwMode="auto">
          <a:xfrm>
            <a:off x="2268538" y="6021388"/>
            <a:ext cx="792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t>MTA Client</a:t>
            </a:r>
          </a:p>
        </p:txBody>
      </p:sp>
      <p:sp>
        <p:nvSpPr>
          <p:cNvPr id="61451" name="Text Box 28"/>
          <p:cNvSpPr txBox="1">
            <a:spLocks noChangeArrowheads="1"/>
          </p:cNvSpPr>
          <p:nvPr/>
        </p:nvSpPr>
        <p:spPr bwMode="auto">
          <a:xfrm>
            <a:off x="6084888" y="5949950"/>
            <a:ext cx="86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t>MTA Server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20557"/>
                                        </p:tgtEl>
                                        <p:attrNameLst>
                                          <p:attrName>style.visibility</p:attrName>
                                        </p:attrNameLst>
                                      </p:cBhvr>
                                      <p:to>
                                        <p:strVal val="visible"/>
                                      </p:to>
                                    </p:set>
                                    <p:anim calcmode="lin" valueType="num">
                                      <p:cBhvr>
                                        <p:cTn id="7" dur="500" fill="hold"/>
                                        <p:tgtEl>
                                          <p:spTgt spid="620557"/>
                                        </p:tgtEl>
                                        <p:attrNameLst>
                                          <p:attrName>ppt_w</p:attrName>
                                        </p:attrNameLst>
                                      </p:cBhvr>
                                      <p:tavLst>
                                        <p:tav tm="0">
                                          <p:val>
                                            <p:fltVal val="0"/>
                                          </p:val>
                                        </p:tav>
                                        <p:tav tm="100000">
                                          <p:val>
                                            <p:strVal val="#ppt_w"/>
                                          </p:val>
                                        </p:tav>
                                      </p:tavLst>
                                    </p:anim>
                                    <p:anim calcmode="lin" valueType="num">
                                      <p:cBhvr>
                                        <p:cTn id="8" dur="500" fill="hold"/>
                                        <p:tgtEl>
                                          <p:spTgt spid="620557"/>
                                        </p:tgtEl>
                                        <p:attrNameLst>
                                          <p:attrName>ppt_h</p:attrName>
                                        </p:attrNameLst>
                                      </p:cBhvr>
                                      <p:tavLst>
                                        <p:tav tm="0">
                                          <p:val>
                                            <p:fltVal val="0"/>
                                          </p:val>
                                        </p:tav>
                                        <p:tav tm="100000">
                                          <p:val>
                                            <p:strVal val="#ppt_h"/>
                                          </p:val>
                                        </p:tav>
                                      </p:tavLst>
                                    </p:anim>
                                    <p:anim calcmode="lin" valueType="num">
                                      <p:cBhvr>
                                        <p:cTn id="9" dur="500" fill="hold"/>
                                        <p:tgtEl>
                                          <p:spTgt spid="620557"/>
                                        </p:tgtEl>
                                        <p:attrNameLst>
                                          <p:attrName>style.rotation</p:attrName>
                                        </p:attrNameLst>
                                      </p:cBhvr>
                                      <p:tavLst>
                                        <p:tav tm="0">
                                          <p:val>
                                            <p:fltVal val="90"/>
                                          </p:val>
                                        </p:tav>
                                        <p:tav tm="100000">
                                          <p:val>
                                            <p:fltVal val="0"/>
                                          </p:val>
                                        </p:tav>
                                      </p:tavLst>
                                    </p:anim>
                                    <p:animEffect transition="in" filter="fade">
                                      <p:cBhvr>
                                        <p:cTn id="10" dur="500"/>
                                        <p:tgtEl>
                                          <p:spTgt spid="6205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620559"/>
                                        </p:tgtEl>
                                        <p:attrNameLst>
                                          <p:attrName>style.visibility</p:attrName>
                                        </p:attrNameLst>
                                      </p:cBhvr>
                                      <p:to>
                                        <p:strVal val="visible"/>
                                      </p:to>
                                    </p:set>
                                    <p:animEffect transition="in" filter="wipe(up)">
                                      <p:cBhvr>
                                        <p:cTn id="15" dur="500"/>
                                        <p:tgtEl>
                                          <p:spTgt spid="6205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20560"/>
                                        </p:tgtEl>
                                        <p:attrNameLst>
                                          <p:attrName>style.visibility</p:attrName>
                                        </p:attrNameLst>
                                      </p:cBhvr>
                                      <p:to>
                                        <p:strVal val="visible"/>
                                      </p:to>
                                    </p:set>
                                    <p:animEffect transition="in" filter="wipe(left)">
                                      <p:cBhvr>
                                        <p:cTn id="20" dur="500"/>
                                        <p:tgtEl>
                                          <p:spTgt spid="6205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620558"/>
                                        </p:tgtEl>
                                        <p:attrNameLst>
                                          <p:attrName>style.visibility</p:attrName>
                                        </p:attrNameLst>
                                      </p:cBhvr>
                                      <p:to>
                                        <p:strVal val="visible"/>
                                      </p:to>
                                    </p:set>
                                    <p:anim calcmode="lin" valueType="num">
                                      <p:cBhvr>
                                        <p:cTn id="25" dur="500" fill="hold"/>
                                        <p:tgtEl>
                                          <p:spTgt spid="620558"/>
                                        </p:tgtEl>
                                        <p:attrNameLst>
                                          <p:attrName>ppt_w</p:attrName>
                                        </p:attrNameLst>
                                      </p:cBhvr>
                                      <p:tavLst>
                                        <p:tav tm="0">
                                          <p:val>
                                            <p:fltVal val="0"/>
                                          </p:val>
                                        </p:tav>
                                        <p:tav tm="100000">
                                          <p:val>
                                            <p:strVal val="#ppt_w"/>
                                          </p:val>
                                        </p:tav>
                                      </p:tavLst>
                                    </p:anim>
                                    <p:anim calcmode="lin" valueType="num">
                                      <p:cBhvr>
                                        <p:cTn id="26" dur="500" fill="hold"/>
                                        <p:tgtEl>
                                          <p:spTgt spid="620558"/>
                                        </p:tgtEl>
                                        <p:attrNameLst>
                                          <p:attrName>ppt_h</p:attrName>
                                        </p:attrNameLst>
                                      </p:cBhvr>
                                      <p:tavLst>
                                        <p:tav tm="0">
                                          <p:val>
                                            <p:fltVal val="0"/>
                                          </p:val>
                                        </p:tav>
                                        <p:tav tm="100000">
                                          <p:val>
                                            <p:strVal val="#ppt_h"/>
                                          </p:val>
                                        </p:tav>
                                      </p:tavLst>
                                    </p:anim>
                                    <p:anim calcmode="lin" valueType="num">
                                      <p:cBhvr>
                                        <p:cTn id="27" dur="500" fill="hold"/>
                                        <p:tgtEl>
                                          <p:spTgt spid="620558"/>
                                        </p:tgtEl>
                                        <p:attrNameLst>
                                          <p:attrName>style.rotation</p:attrName>
                                        </p:attrNameLst>
                                      </p:cBhvr>
                                      <p:tavLst>
                                        <p:tav tm="0">
                                          <p:val>
                                            <p:fltVal val="90"/>
                                          </p:val>
                                        </p:tav>
                                        <p:tav tm="100000">
                                          <p:val>
                                            <p:fltVal val="0"/>
                                          </p:val>
                                        </p:tav>
                                      </p:tavLst>
                                    </p:anim>
                                    <p:animEffect transition="in" filter="fade">
                                      <p:cBhvr>
                                        <p:cTn id="28" dur="500"/>
                                        <p:tgtEl>
                                          <p:spTgt spid="6205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20561"/>
                                        </p:tgtEl>
                                        <p:attrNameLst>
                                          <p:attrName>style.visibility</p:attrName>
                                        </p:attrNameLst>
                                      </p:cBhvr>
                                      <p:to>
                                        <p:strVal val="visible"/>
                                      </p:to>
                                    </p:set>
                                    <p:animEffect transition="in" filter="wipe(down)">
                                      <p:cBhvr>
                                        <p:cTn id="33" dur="500"/>
                                        <p:tgtEl>
                                          <p:spTgt spid="620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b="1" smtClean="0"/>
              <a:t>层次化名字空间</a:t>
            </a:r>
          </a:p>
        </p:txBody>
      </p:sp>
      <p:sp>
        <p:nvSpPr>
          <p:cNvPr id="14339" name="Rectangle 3"/>
          <p:cNvSpPr>
            <a:spLocks noGrp="1" noChangeArrowheads="1"/>
          </p:cNvSpPr>
          <p:nvPr>
            <p:ph type="body" idx="1"/>
          </p:nvPr>
        </p:nvSpPr>
        <p:spPr>
          <a:xfrm>
            <a:off x="395288" y="2017713"/>
            <a:ext cx="8559800" cy="4651375"/>
          </a:xfrm>
        </p:spPr>
        <p:txBody>
          <a:bodyPr/>
          <a:lstStyle/>
          <a:p>
            <a:r>
              <a:rPr lang="zh-CN" altLang="en-US" sz="2800" b="1" smtClean="0"/>
              <a:t>名字空间</a:t>
            </a:r>
          </a:p>
          <a:p>
            <a:pPr lvl="1"/>
            <a:r>
              <a:rPr lang="zh-CN" altLang="en-US" sz="2400" b="1" smtClean="0"/>
              <a:t>所有可能的名字的集合</a:t>
            </a:r>
          </a:p>
          <a:p>
            <a:r>
              <a:rPr lang="en-US" altLang="zh-CN" sz="2800" b="1" smtClean="0"/>
              <a:t>DNS</a:t>
            </a:r>
            <a:r>
              <a:rPr lang="zh-CN" altLang="en-US" sz="2800" b="1" smtClean="0"/>
              <a:t>采用层次化的名字空间</a:t>
            </a:r>
          </a:p>
          <a:p>
            <a:pPr lvl="1"/>
            <a:r>
              <a:rPr lang="zh-CN" altLang="en-US" sz="2400" b="1" smtClean="0"/>
              <a:t>每个层次都有多个名字，每个名字对应着一个域，这些名字也被称为域名</a:t>
            </a:r>
          </a:p>
          <a:p>
            <a:pPr lvl="2"/>
            <a:r>
              <a:rPr lang="zh-CN" altLang="en-US" sz="2000" b="1" smtClean="0"/>
              <a:t>域名由定义该层及以其上层名字的字符串组成，不同层的字符串用 </a:t>
            </a:r>
            <a:r>
              <a:rPr lang="en-US" altLang="zh-CN" sz="2000" b="1" smtClean="0"/>
              <a:t>. </a:t>
            </a:r>
            <a:r>
              <a:rPr lang="zh-CN" altLang="en-US" sz="2000" b="1" smtClean="0"/>
              <a:t>隔开，例如 </a:t>
            </a:r>
            <a:r>
              <a:rPr lang="en-US" altLang="zh-CN" b="1" smtClean="0">
                <a:solidFill>
                  <a:schemeClr val="tx2"/>
                </a:solidFill>
              </a:rPr>
              <a:t>if</a:t>
            </a:r>
            <a:r>
              <a:rPr lang="en-US" altLang="zh-CN" b="1" smtClean="0"/>
              <a:t>.</a:t>
            </a:r>
            <a:r>
              <a:rPr lang="en-US" altLang="zh-CN" b="1" smtClean="0">
                <a:solidFill>
                  <a:srgbClr val="FF6600"/>
                </a:solidFill>
              </a:rPr>
              <a:t>ustc</a:t>
            </a:r>
            <a:r>
              <a:rPr lang="en-US" altLang="zh-CN" b="1" smtClean="0"/>
              <a:t>.</a:t>
            </a:r>
            <a:r>
              <a:rPr lang="en-US" altLang="zh-CN" b="1" smtClean="0">
                <a:solidFill>
                  <a:srgbClr val="3C4404"/>
                </a:solidFill>
              </a:rPr>
              <a:t>edu</a:t>
            </a:r>
            <a:r>
              <a:rPr lang="en-US" altLang="zh-CN" b="1" smtClean="0"/>
              <a:t>.</a:t>
            </a:r>
            <a:r>
              <a:rPr lang="en-US" altLang="zh-CN" b="1" smtClean="0">
                <a:solidFill>
                  <a:srgbClr val="FF0000"/>
                </a:solidFill>
              </a:rPr>
              <a:t>cn</a:t>
            </a:r>
          </a:p>
          <a:p>
            <a:pPr lvl="2">
              <a:buFont typeface="Wingdings" panose="05000000000000000000" pitchFamily="2" charset="2"/>
              <a:buNone/>
            </a:pPr>
            <a:endParaRPr lang="en-US" altLang="zh-CN" b="1" smtClean="0">
              <a:solidFill>
                <a:srgbClr val="FF0000"/>
              </a:solidFill>
            </a:endParaRPr>
          </a:p>
          <a:p>
            <a:pPr lvl="1"/>
            <a:r>
              <a:rPr lang="zh-CN" altLang="en-US" sz="2400" b="1" smtClean="0"/>
              <a:t>每个域都控制着如何分配直接在它下一层次的域，也称为该域的子域</a:t>
            </a:r>
          </a:p>
          <a:p>
            <a:pPr lvl="2"/>
            <a:r>
              <a:rPr lang="zh-CN" altLang="en-US" sz="2000" b="1" smtClean="0"/>
              <a:t>有多少个子域，以及每个子域的名字（域名）是什么</a:t>
            </a:r>
          </a:p>
        </p:txBody>
      </p:sp>
      <p:sp>
        <p:nvSpPr>
          <p:cNvPr id="14340" name="Line 4"/>
          <p:cNvSpPr>
            <a:spLocks noChangeShapeType="1"/>
          </p:cNvSpPr>
          <p:nvPr/>
        </p:nvSpPr>
        <p:spPr bwMode="auto">
          <a:xfrm>
            <a:off x="5219700" y="4941888"/>
            <a:ext cx="3603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1" name="Line 5"/>
          <p:cNvSpPr>
            <a:spLocks noChangeShapeType="1"/>
          </p:cNvSpPr>
          <p:nvPr/>
        </p:nvSpPr>
        <p:spPr bwMode="auto">
          <a:xfrm>
            <a:off x="4572000" y="5084763"/>
            <a:ext cx="936625" cy="0"/>
          </a:xfrm>
          <a:prstGeom prst="line">
            <a:avLst/>
          </a:prstGeom>
          <a:noFill/>
          <a:ln w="38100">
            <a:solidFill>
              <a:srgbClr val="3C440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2" name="Line 6"/>
          <p:cNvSpPr>
            <a:spLocks noChangeShapeType="1"/>
          </p:cNvSpPr>
          <p:nvPr/>
        </p:nvSpPr>
        <p:spPr bwMode="auto">
          <a:xfrm>
            <a:off x="3851275" y="5227638"/>
            <a:ext cx="165735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3" name="Line 7"/>
          <p:cNvSpPr>
            <a:spLocks noChangeShapeType="1"/>
          </p:cNvSpPr>
          <p:nvPr/>
        </p:nvSpPr>
        <p:spPr bwMode="auto">
          <a:xfrm>
            <a:off x="3492500" y="5373688"/>
            <a:ext cx="2016125"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4" name="Text Box 8"/>
          <p:cNvSpPr txBox="1">
            <a:spLocks noChangeArrowheads="1"/>
          </p:cNvSpPr>
          <p:nvPr/>
        </p:nvSpPr>
        <p:spPr bwMode="auto">
          <a:xfrm>
            <a:off x="5508625" y="4756150"/>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t>第</a:t>
            </a:r>
            <a:r>
              <a:rPr lang="en-US" altLang="zh-CN" sz="1400" b="1"/>
              <a:t>1</a:t>
            </a:r>
            <a:r>
              <a:rPr lang="zh-CN" altLang="en-US" sz="1400" b="1"/>
              <a:t>层</a:t>
            </a:r>
          </a:p>
        </p:txBody>
      </p:sp>
      <p:sp>
        <p:nvSpPr>
          <p:cNvPr id="14345" name="Text Box 9"/>
          <p:cNvSpPr txBox="1">
            <a:spLocks noChangeArrowheads="1"/>
          </p:cNvSpPr>
          <p:nvPr/>
        </p:nvSpPr>
        <p:spPr bwMode="auto">
          <a:xfrm>
            <a:off x="5507038" y="492442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t>第</a:t>
            </a:r>
            <a:r>
              <a:rPr lang="en-US" altLang="zh-CN" sz="1400" b="1"/>
              <a:t>2</a:t>
            </a:r>
            <a:r>
              <a:rPr lang="zh-CN" altLang="en-US" sz="1400" b="1"/>
              <a:t>层</a:t>
            </a:r>
          </a:p>
        </p:txBody>
      </p:sp>
      <p:sp>
        <p:nvSpPr>
          <p:cNvPr id="14346" name="Text Box 10"/>
          <p:cNvSpPr txBox="1">
            <a:spLocks noChangeArrowheads="1"/>
          </p:cNvSpPr>
          <p:nvPr/>
        </p:nvSpPr>
        <p:spPr bwMode="auto">
          <a:xfrm>
            <a:off x="5507038" y="5084763"/>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t>第</a:t>
            </a:r>
            <a:r>
              <a:rPr lang="en-US" altLang="zh-CN" sz="1400" b="1"/>
              <a:t>3</a:t>
            </a:r>
            <a:r>
              <a:rPr lang="zh-CN" altLang="en-US" sz="1400" b="1"/>
              <a:t>层</a:t>
            </a:r>
          </a:p>
        </p:txBody>
      </p:sp>
      <p:sp>
        <p:nvSpPr>
          <p:cNvPr id="14347" name="Text Box 11"/>
          <p:cNvSpPr txBox="1">
            <a:spLocks noChangeArrowheads="1"/>
          </p:cNvSpPr>
          <p:nvPr/>
        </p:nvSpPr>
        <p:spPr bwMode="auto">
          <a:xfrm>
            <a:off x="5505450" y="5253038"/>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b="1"/>
              <a:t>第</a:t>
            </a:r>
            <a:r>
              <a:rPr lang="en-US" altLang="zh-CN" sz="1400" b="1"/>
              <a:t>4</a:t>
            </a:r>
            <a:r>
              <a:rPr lang="zh-CN" altLang="en-US" sz="1400" b="1"/>
              <a:t>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b="1" smtClean="0"/>
              <a:t>名字空间</a:t>
            </a:r>
          </a:p>
        </p:txBody>
      </p:sp>
      <p:sp>
        <p:nvSpPr>
          <p:cNvPr id="17427" name="Text Box 19"/>
          <p:cNvSpPr txBox="1">
            <a:spLocks noChangeArrowheads="1"/>
          </p:cNvSpPr>
          <p:nvPr/>
        </p:nvSpPr>
        <p:spPr bwMode="auto">
          <a:xfrm>
            <a:off x="396875" y="5688013"/>
            <a:ext cx="8351838" cy="1054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1</a:t>
            </a:r>
            <a:r>
              <a:rPr lang="zh-CN" altLang="en-US" sz="1800" b="1"/>
              <a:t>）每个域控制着直接在它下一层次的域如何命名，确保这些域名不发生冲突</a:t>
            </a:r>
          </a:p>
          <a:p>
            <a:pPr eaLnBrk="1" hangingPunct="1">
              <a:spcBef>
                <a:spcPct val="50000"/>
              </a:spcBef>
            </a:pPr>
            <a:r>
              <a:rPr lang="en-US" altLang="zh-CN" sz="1800" b="1"/>
              <a:t>2</a:t>
            </a:r>
            <a:r>
              <a:rPr lang="zh-CN" altLang="en-US" sz="1800" b="1"/>
              <a:t>）中间节点对应着某个域，域名为从该节点向上到根节点的路径，而叶子节点的域名一般对应着某台主机的域名，例如</a:t>
            </a:r>
            <a:r>
              <a:rPr lang="en-US" altLang="zh-CN" sz="1800" b="1"/>
              <a:t>bob.pc.ee.ustc.edu</a:t>
            </a:r>
          </a:p>
        </p:txBody>
      </p:sp>
      <p:grpSp>
        <p:nvGrpSpPr>
          <p:cNvPr id="15364" name="Group 153"/>
          <p:cNvGrpSpPr>
            <a:grpSpLocks/>
          </p:cNvGrpSpPr>
          <p:nvPr/>
        </p:nvGrpSpPr>
        <p:grpSpPr bwMode="auto">
          <a:xfrm>
            <a:off x="395288" y="1844675"/>
            <a:ext cx="6985000" cy="3617913"/>
            <a:chOff x="748" y="1162"/>
            <a:chExt cx="4400" cy="2279"/>
          </a:xfrm>
        </p:grpSpPr>
        <p:sp>
          <p:nvSpPr>
            <p:cNvPr id="15367" name="Line 154"/>
            <p:cNvSpPr>
              <a:spLocks noChangeShapeType="1"/>
            </p:cNvSpPr>
            <p:nvPr/>
          </p:nvSpPr>
          <p:spPr bwMode="auto">
            <a:xfrm flipH="1">
              <a:off x="930" y="1162"/>
              <a:ext cx="1905"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8" name="Line 155"/>
            <p:cNvSpPr>
              <a:spLocks noChangeShapeType="1"/>
            </p:cNvSpPr>
            <p:nvPr/>
          </p:nvSpPr>
          <p:spPr bwMode="auto">
            <a:xfrm flipH="1" flipV="1">
              <a:off x="2835" y="1162"/>
              <a:ext cx="1814"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9" name="Line 156"/>
            <p:cNvSpPr>
              <a:spLocks noChangeShapeType="1"/>
            </p:cNvSpPr>
            <p:nvPr/>
          </p:nvSpPr>
          <p:spPr bwMode="auto">
            <a:xfrm flipH="1">
              <a:off x="1565" y="1162"/>
              <a:ext cx="1270"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0" name="Line 157"/>
            <p:cNvSpPr>
              <a:spLocks noChangeShapeType="1"/>
            </p:cNvSpPr>
            <p:nvPr/>
          </p:nvSpPr>
          <p:spPr bwMode="auto">
            <a:xfrm flipH="1">
              <a:off x="2154" y="1162"/>
              <a:ext cx="681"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1" name="Line 158"/>
            <p:cNvSpPr>
              <a:spLocks noChangeShapeType="1"/>
            </p:cNvSpPr>
            <p:nvPr/>
          </p:nvSpPr>
          <p:spPr bwMode="auto">
            <a:xfrm>
              <a:off x="2835" y="1162"/>
              <a:ext cx="1315"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2" name="Line 159"/>
            <p:cNvSpPr>
              <a:spLocks noChangeShapeType="1"/>
            </p:cNvSpPr>
            <p:nvPr/>
          </p:nvSpPr>
          <p:spPr bwMode="auto">
            <a:xfrm>
              <a:off x="2835" y="1162"/>
              <a:ext cx="771"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3" name="Text Box 160"/>
            <p:cNvSpPr txBox="1">
              <a:spLocks noChangeArrowheads="1"/>
            </p:cNvSpPr>
            <p:nvPr/>
          </p:nvSpPr>
          <p:spPr bwMode="auto">
            <a:xfrm>
              <a:off x="3061"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374" name="Text Box 161"/>
            <p:cNvSpPr txBox="1">
              <a:spLocks noChangeArrowheads="1"/>
            </p:cNvSpPr>
            <p:nvPr/>
          </p:nvSpPr>
          <p:spPr bwMode="auto">
            <a:xfrm>
              <a:off x="793" y="1884"/>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int</a:t>
              </a:r>
            </a:p>
          </p:txBody>
        </p:sp>
        <p:sp>
          <p:nvSpPr>
            <p:cNvPr id="15375" name="Text Box 162"/>
            <p:cNvSpPr txBox="1">
              <a:spLocks noChangeArrowheads="1"/>
            </p:cNvSpPr>
            <p:nvPr/>
          </p:nvSpPr>
          <p:spPr bwMode="auto">
            <a:xfrm>
              <a:off x="138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com</a:t>
              </a:r>
            </a:p>
          </p:txBody>
        </p:sp>
        <p:sp>
          <p:nvSpPr>
            <p:cNvPr id="15376" name="Text Box 163"/>
            <p:cNvSpPr txBox="1">
              <a:spLocks noChangeArrowheads="1"/>
            </p:cNvSpPr>
            <p:nvPr/>
          </p:nvSpPr>
          <p:spPr bwMode="auto">
            <a:xfrm>
              <a:off x="197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edu</a:t>
              </a:r>
            </a:p>
          </p:txBody>
        </p:sp>
        <p:sp>
          <p:nvSpPr>
            <p:cNvPr id="15377" name="Text Box 164"/>
            <p:cNvSpPr txBox="1">
              <a:spLocks noChangeArrowheads="1"/>
            </p:cNvSpPr>
            <p:nvPr/>
          </p:nvSpPr>
          <p:spPr bwMode="auto">
            <a:xfrm>
              <a:off x="3424" y="1838"/>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jp</a:t>
              </a:r>
            </a:p>
          </p:txBody>
        </p:sp>
        <p:sp>
          <p:nvSpPr>
            <p:cNvPr id="15378" name="Text Box 165"/>
            <p:cNvSpPr txBox="1">
              <a:spLocks noChangeArrowheads="1"/>
            </p:cNvSpPr>
            <p:nvPr/>
          </p:nvSpPr>
          <p:spPr bwMode="auto">
            <a:xfrm>
              <a:off x="4014"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nl</a:t>
              </a:r>
            </a:p>
          </p:txBody>
        </p:sp>
        <p:sp>
          <p:nvSpPr>
            <p:cNvPr id="15379" name="Text Box 166"/>
            <p:cNvSpPr txBox="1">
              <a:spLocks noChangeArrowheads="1"/>
            </p:cNvSpPr>
            <p:nvPr/>
          </p:nvSpPr>
          <p:spPr bwMode="auto">
            <a:xfrm>
              <a:off x="451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cn</a:t>
              </a:r>
            </a:p>
          </p:txBody>
        </p:sp>
        <p:sp>
          <p:nvSpPr>
            <p:cNvPr id="15380" name="Line 167"/>
            <p:cNvSpPr>
              <a:spLocks noChangeShapeType="1"/>
            </p:cNvSpPr>
            <p:nvPr/>
          </p:nvSpPr>
          <p:spPr bwMode="auto">
            <a:xfrm flipH="1">
              <a:off x="748" y="2048"/>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1" name="Line 168"/>
            <p:cNvSpPr>
              <a:spLocks noChangeShapeType="1"/>
            </p:cNvSpPr>
            <p:nvPr/>
          </p:nvSpPr>
          <p:spPr bwMode="auto">
            <a:xfrm>
              <a:off x="975" y="2042"/>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2" name="Line 169"/>
            <p:cNvSpPr>
              <a:spLocks noChangeShapeType="1"/>
            </p:cNvSpPr>
            <p:nvPr/>
          </p:nvSpPr>
          <p:spPr bwMode="auto">
            <a:xfrm flipH="1">
              <a:off x="1428" y="203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3" name="Line 170"/>
            <p:cNvSpPr>
              <a:spLocks noChangeShapeType="1"/>
            </p:cNvSpPr>
            <p:nvPr/>
          </p:nvSpPr>
          <p:spPr bwMode="auto">
            <a:xfrm>
              <a:off x="1655" y="20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4" name="Line 171"/>
            <p:cNvSpPr>
              <a:spLocks noChangeShapeType="1"/>
            </p:cNvSpPr>
            <p:nvPr/>
          </p:nvSpPr>
          <p:spPr bwMode="auto">
            <a:xfrm flipH="1">
              <a:off x="1973" y="203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5" name="Line 172"/>
            <p:cNvSpPr>
              <a:spLocks noChangeShapeType="1"/>
            </p:cNvSpPr>
            <p:nvPr/>
          </p:nvSpPr>
          <p:spPr bwMode="auto">
            <a:xfrm>
              <a:off x="2200" y="20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6" name="Line 173"/>
            <p:cNvSpPr>
              <a:spLocks noChangeShapeType="1"/>
            </p:cNvSpPr>
            <p:nvPr/>
          </p:nvSpPr>
          <p:spPr bwMode="auto">
            <a:xfrm flipH="1">
              <a:off x="3379" y="207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7" name="Line 174"/>
            <p:cNvSpPr>
              <a:spLocks noChangeShapeType="1"/>
            </p:cNvSpPr>
            <p:nvPr/>
          </p:nvSpPr>
          <p:spPr bwMode="auto">
            <a:xfrm>
              <a:off x="3606" y="206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8" name="Line 175"/>
            <p:cNvSpPr>
              <a:spLocks noChangeShapeType="1"/>
            </p:cNvSpPr>
            <p:nvPr/>
          </p:nvSpPr>
          <p:spPr bwMode="auto">
            <a:xfrm flipH="1">
              <a:off x="3969" y="2070"/>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9" name="Line 176"/>
            <p:cNvSpPr>
              <a:spLocks noChangeShapeType="1"/>
            </p:cNvSpPr>
            <p:nvPr/>
          </p:nvSpPr>
          <p:spPr bwMode="auto">
            <a:xfrm>
              <a:off x="4196" y="206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0" name="Line 177"/>
            <p:cNvSpPr>
              <a:spLocks noChangeShapeType="1"/>
            </p:cNvSpPr>
            <p:nvPr/>
          </p:nvSpPr>
          <p:spPr bwMode="auto">
            <a:xfrm flipH="1">
              <a:off x="4468" y="2075"/>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1" name="Line 178"/>
            <p:cNvSpPr>
              <a:spLocks noChangeShapeType="1"/>
            </p:cNvSpPr>
            <p:nvPr/>
          </p:nvSpPr>
          <p:spPr bwMode="auto">
            <a:xfrm>
              <a:off x="4695" y="2069"/>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2" name="Text Box 179"/>
            <p:cNvSpPr txBox="1">
              <a:spLocks noChangeArrowheads="1"/>
            </p:cNvSpPr>
            <p:nvPr/>
          </p:nvSpPr>
          <p:spPr bwMode="auto">
            <a:xfrm>
              <a:off x="1111" y="206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393" name="Text Box 180"/>
            <p:cNvSpPr txBox="1">
              <a:spLocks noChangeArrowheads="1"/>
            </p:cNvSpPr>
            <p:nvPr/>
          </p:nvSpPr>
          <p:spPr bwMode="auto">
            <a:xfrm>
              <a:off x="3651"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394" name="Text Box 181"/>
            <p:cNvSpPr txBox="1">
              <a:spLocks noChangeArrowheads="1"/>
            </p:cNvSpPr>
            <p:nvPr/>
          </p:nvSpPr>
          <p:spPr bwMode="auto">
            <a:xfrm>
              <a:off x="4150"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395" name="Text Box 182"/>
            <p:cNvSpPr txBox="1">
              <a:spLocks noChangeArrowheads="1"/>
            </p:cNvSpPr>
            <p:nvPr/>
          </p:nvSpPr>
          <p:spPr bwMode="auto">
            <a:xfrm>
              <a:off x="1610" y="206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396" name="Text Box 183"/>
            <p:cNvSpPr txBox="1">
              <a:spLocks noChangeArrowheads="1"/>
            </p:cNvSpPr>
            <p:nvPr/>
          </p:nvSpPr>
          <p:spPr bwMode="auto">
            <a:xfrm>
              <a:off x="2154" y="2156"/>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ustc</a:t>
              </a:r>
            </a:p>
          </p:txBody>
        </p:sp>
        <p:sp>
          <p:nvSpPr>
            <p:cNvPr id="15397" name="Line 184"/>
            <p:cNvSpPr>
              <a:spLocks noChangeShapeType="1"/>
            </p:cNvSpPr>
            <p:nvPr/>
          </p:nvSpPr>
          <p:spPr bwMode="auto">
            <a:xfrm flipH="1">
              <a:off x="2154" y="2362"/>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8" name="Line 185"/>
            <p:cNvSpPr>
              <a:spLocks noChangeShapeType="1"/>
            </p:cNvSpPr>
            <p:nvPr/>
          </p:nvSpPr>
          <p:spPr bwMode="auto">
            <a:xfrm>
              <a:off x="2381" y="2356"/>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9" name="Text Box 186"/>
            <p:cNvSpPr txBox="1">
              <a:spLocks noChangeArrowheads="1"/>
            </p:cNvSpPr>
            <p:nvPr/>
          </p:nvSpPr>
          <p:spPr bwMode="auto">
            <a:xfrm>
              <a:off x="1837" y="2383"/>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400" name="Text Box 187"/>
            <p:cNvSpPr txBox="1">
              <a:spLocks noChangeArrowheads="1"/>
            </p:cNvSpPr>
            <p:nvPr/>
          </p:nvSpPr>
          <p:spPr bwMode="auto">
            <a:xfrm>
              <a:off x="1973" y="2519"/>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ee</a:t>
              </a:r>
            </a:p>
          </p:txBody>
        </p:sp>
        <p:sp>
          <p:nvSpPr>
            <p:cNvPr id="15401" name="Text Box 188"/>
            <p:cNvSpPr txBox="1">
              <a:spLocks noChangeArrowheads="1"/>
            </p:cNvSpPr>
            <p:nvPr/>
          </p:nvSpPr>
          <p:spPr bwMode="auto">
            <a:xfrm>
              <a:off x="2381" y="2523"/>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latin typeface="Arial" panose="020B0604020202020204" pitchFamily="34" charset="0"/>
                </a:rPr>
                <a:t>cs</a:t>
              </a:r>
            </a:p>
          </p:txBody>
        </p:sp>
        <p:sp>
          <p:nvSpPr>
            <p:cNvPr id="15402" name="Line 191"/>
            <p:cNvSpPr>
              <a:spLocks noChangeShapeType="1"/>
            </p:cNvSpPr>
            <p:nvPr/>
          </p:nvSpPr>
          <p:spPr bwMode="auto">
            <a:xfrm flipH="1">
              <a:off x="2335" y="27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03" name="Line 192"/>
            <p:cNvSpPr>
              <a:spLocks noChangeShapeType="1"/>
            </p:cNvSpPr>
            <p:nvPr/>
          </p:nvSpPr>
          <p:spPr bwMode="auto">
            <a:xfrm>
              <a:off x="2562" y="2718"/>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04" name="Text Box 193"/>
            <p:cNvSpPr txBox="1">
              <a:spLocks noChangeArrowheads="1"/>
            </p:cNvSpPr>
            <p:nvPr/>
          </p:nvSpPr>
          <p:spPr bwMode="auto">
            <a:xfrm>
              <a:off x="2018" y="274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405" name="Line 194"/>
            <p:cNvSpPr>
              <a:spLocks noChangeShapeType="1"/>
            </p:cNvSpPr>
            <p:nvPr/>
          </p:nvSpPr>
          <p:spPr bwMode="auto">
            <a:xfrm flipH="1">
              <a:off x="1927" y="2724"/>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06" name="Line 195"/>
            <p:cNvSpPr>
              <a:spLocks noChangeShapeType="1"/>
            </p:cNvSpPr>
            <p:nvPr/>
          </p:nvSpPr>
          <p:spPr bwMode="auto">
            <a:xfrm>
              <a:off x="2154" y="2718"/>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07" name="Text Box 196"/>
            <p:cNvSpPr txBox="1">
              <a:spLocks noChangeArrowheads="1"/>
            </p:cNvSpPr>
            <p:nvPr/>
          </p:nvSpPr>
          <p:spPr bwMode="auto">
            <a:xfrm>
              <a:off x="1610" y="2745"/>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408" name="Text Box 197"/>
            <p:cNvSpPr txBox="1">
              <a:spLocks noChangeArrowheads="1"/>
            </p:cNvSpPr>
            <p:nvPr/>
          </p:nvSpPr>
          <p:spPr bwMode="auto">
            <a:xfrm>
              <a:off x="1791" y="2875"/>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a:latin typeface="Arial" panose="020B0604020202020204" pitchFamily="34" charset="0"/>
                </a:rPr>
                <a:t>pc</a:t>
              </a:r>
            </a:p>
          </p:txBody>
        </p:sp>
        <p:sp>
          <p:nvSpPr>
            <p:cNvPr id="15409" name="Line 198"/>
            <p:cNvSpPr>
              <a:spLocks noChangeShapeType="1"/>
            </p:cNvSpPr>
            <p:nvPr/>
          </p:nvSpPr>
          <p:spPr bwMode="auto">
            <a:xfrm flipH="1">
              <a:off x="1746" y="3087"/>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10" name="Line 199"/>
            <p:cNvSpPr>
              <a:spLocks noChangeShapeType="1"/>
            </p:cNvSpPr>
            <p:nvPr/>
          </p:nvSpPr>
          <p:spPr bwMode="auto">
            <a:xfrm>
              <a:off x="1973" y="3081"/>
              <a:ext cx="13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11" name="Text Box 200"/>
            <p:cNvSpPr txBox="1">
              <a:spLocks noChangeArrowheads="1"/>
            </p:cNvSpPr>
            <p:nvPr/>
          </p:nvSpPr>
          <p:spPr bwMode="auto">
            <a:xfrm>
              <a:off x="1429" y="3108"/>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sp>
          <p:nvSpPr>
            <p:cNvPr id="15412" name="Text Box 201"/>
            <p:cNvSpPr txBox="1">
              <a:spLocks noChangeArrowheads="1"/>
            </p:cNvSpPr>
            <p:nvPr/>
          </p:nvSpPr>
          <p:spPr bwMode="auto">
            <a:xfrm>
              <a:off x="1610" y="3249"/>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Arial" panose="020B0604020202020204" pitchFamily="34" charset="0"/>
                </a:rPr>
                <a:t>bob</a:t>
              </a:r>
            </a:p>
          </p:txBody>
        </p:sp>
        <p:sp>
          <p:nvSpPr>
            <p:cNvPr id="15413" name="Text Box 202"/>
            <p:cNvSpPr txBox="1">
              <a:spLocks noChangeArrowheads="1"/>
            </p:cNvSpPr>
            <p:nvPr/>
          </p:nvSpPr>
          <p:spPr bwMode="auto">
            <a:xfrm>
              <a:off x="1972" y="3249"/>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Arial" panose="020B0604020202020204" pitchFamily="34" charset="0"/>
                </a:rPr>
                <a:t>alice</a:t>
              </a:r>
            </a:p>
          </p:txBody>
        </p:sp>
        <p:sp>
          <p:nvSpPr>
            <p:cNvPr id="15414" name="Text Box 203"/>
            <p:cNvSpPr txBox="1">
              <a:spLocks noChangeArrowheads="1"/>
            </p:cNvSpPr>
            <p:nvPr/>
          </p:nvSpPr>
          <p:spPr bwMode="auto">
            <a:xfrm>
              <a:off x="2336" y="1838"/>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800">
                  <a:latin typeface="Arial" panose="020B0604020202020204" pitchFamily="34" charset="0"/>
                </a:rPr>
                <a:t>…..</a:t>
              </a:r>
            </a:p>
          </p:txBody>
        </p:sp>
      </p:grpSp>
      <p:sp>
        <p:nvSpPr>
          <p:cNvPr id="15365" name="Text Box 204"/>
          <p:cNvSpPr txBox="1">
            <a:spLocks noChangeArrowheads="1"/>
          </p:cNvSpPr>
          <p:nvPr/>
        </p:nvSpPr>
        <p:spPr bwMode="auto">
          <a:xfrm>
            <a:off x="7021513" y="1663700"/>
            <a:ext cx="935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a:t>根域</a:t>
            </a:r>
          </a:p>
        </p:txBody>
      </p:sp>
      <p:sp>
        <p:nvSpPr>
          <p:cNvPr id="15366" name="Text Box 205"/>
          <p:cNvSpPr txBox="1">
            <a:spLocks noChangeArrowheads="1"/>
          </p:cNvSpPr>
          <p:nvPr/>
        </p:nvSpPr>
        <p:spPr bwMode="auto">
          <a:xfrm>
            <a:off x="6804248" y="2885455"/>
            <a:ext cx="22685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dirty="0" smtClean="0"/>
              <a:t> 顶级域</a:t>
            </a:r>
            <a:r>
              <a:rPr lang="en-US" altLang="zh-CN" sz="1600" dirty="0"/>
              <a:t/>
            </a:r>
            <a:br>
              <a:rPr lang="en-US" altLang="zh-CN" sz="1600" dirty="0"/>
            </a:br>
            <a:r>
              <a:rPr lang="en-US" altLang="zh-CN" sz="1400" b="1" dirty="0" err="1" smtClean="0"/>
              <a:t>TLD:Top-Level</a:t>
            </a:r>
            <a:r>
              <a:rPr lang="en-US" altLang="zh-CN" sz="1400" b="1" dirty="0" smtClean="0"/>
              <a:t> Domain</a:t>
            </a:r>
            <a:endParaRPr lang="en-US" altLang="zh-CN" sz="1400" b="1" dirty="0"/>
          </a:p>
        </p:txBody>
      </p:sp>
      <p:sp>
        <p:nvSpPr>
          <p:cNvPr id="2" name="任意多边形 1"/>
          <p:cNvSpPr/>
          <p:nvPr/>
        </p:nvSpPr>
        <p:spPr>
          <a:xfrm>
            <a:off x="1882588" y="1846729"/>
            <a:ext cx="1828800" cy="3352800"/>
          </a:xfrm>
          <a:custGeom>
            <a:avLst/>
            <a:gdLst>
              <a:gd name="connsiteX0" fmla="*/ 0 w 1828800"/>
              <a:gd name="connsiteY0" fmla="*/ 3352800 h 3352800"/>
              <a:gd name="connsiteX1" fmla="*/ 286871 w 1828800"/>
              <a:gd name="connsiteY1" fmla="*/ 2967318 h 3352800"/>
              <a:gd name="connsiteX2" fmla="*/ 582706 w 1828800"/>
              <a:gd name="connsiteY2" fmla="*/ 2429436 h 3352800"/>
              <a:gd name="connsiteX3" fmla="*/ 896471 w 1828800"/>
              <a:gd name="connsiteY3" fmla="*/ 1775012 h 3352800"/>
              <a:gd name="connsiteX4" fmla="*/ 753036 w 1828800"/>
              <a:gd name="connsiteY4" fmla="*/ 1362636 h 3352800"/>
              <a:gd name="connsiteX5" fmla="*/ 1828800 w 1828800"/>
              <a:gd name="connsiteY5" fmla="*/ 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3352800">
                <a:moveTo>
                  <a:pt x="0" y="3352800"/>
                </a:moveTo>
                <a:cubicBezTo>
                  <a:pt x="94876" y="3237006"/>
                  <a:pt x="189753" y="3121212"/>
                  <a:pt x="286871" y="2967318"/>
                </a:cubicBezTo>
                <a:cubicBezTo>
                  <a:pt x="383989" y="2813424"/>
                  <a:pt x="481106" y="2628154"/>
                  <a:pt x="582706" y="2429436"/>
                </a:cubicBezTo>
                <a:cubicBezTo>
                  <a:pt x="684306" y="2230718"/>
                  <a:pt x="868083" y="1952812"/>
                  <a:pt x="896471" y="1775012"/>
                </a:cubicBezTo>
                <a:cubicBezTo>
                  <a:pt x="924859" y="1597212"/>
                  <a:pt x="597648" y="1658471"/>
                  <a:pt x="753036" y="1362636"/>
                </a:cubicBezTo>
                <a:cubicBezTo>
                  <a:pt x="908424" y="1066801"/>
                  <a:pt x="1368612" y="533400"/>
                  <a:pt x="1828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876256" y="3460938"/>
            <a:ext cx="2339974" cy="400110"/>
          </a:xfrm>
          <a:prstGeom prst="rect">
            <a:avLst/>
          </a:prstGeom>
          <a:noFill/>
        </p:spPr>
        <p:txBody>
          <a:bodyPr wrap="square" rtlCol="0">
            <a:spAutoFit/>
          </a:bodyPr>
          <a:lstStyle/>
          <a:p>
            <a:pPr algn="ctr"/>
            <a:r>
              <a:rPr lang="zh-CN" altLang="en-US" sz="2000" dirty="0" smtClean="0"/>
              <a:t>次级域（二级域）</a:t>
            </a:r>
            <a:endParaRPr lang="zh-CN" altLang="en-US" sz="2000" dirty="0"/>
          </a:p>
        </p:txBody>
      </p:sp>
      <p:sp>
        <p:nvSpPr>
          <p:cNvPr id="57" name="文本框 56"/>
          <p:cNvSpPr txBox="1"/>
          <p:nvPr/>
        </p:nvSpPr>
        <p:spPr>
          <a:xfrm>
            <a:off x="6588224" y="3964994"/>
            <a:ext cx="1654943" cy="400110"/>
          </a:xfrm>
          <a:prstGeom prst="rect">
            <a:avLst/>
          </a:prstGeom>
          <a:noFill/>
        </p:spPr>
        <p:txBody>
          <a:bodyPr wrap="square" rtlCol="0">
            <a:spAutoFit/>
          </a:bodyPr>
          <a:lstStyle/>
          <a:p>
            <a:pPr algn="ctr"/>
            <a:r>
              <a:rPr lang="zh-CN" altLang="en-US" sz="2000" dirty="0" smtClean="0"/>
              <a:t>三级域</a:t>
            </a:r>
            <a:endParaRPr lang="zh-CN" altLang="en-US" sz="2000" dirty="0"/>
          </a:p>
        </p:txBody>
      </p:sp>
      <p:sp>
        <p:nvSpPr>
          <p:cNvPr id="58" name="文本框 57"/>
          <p:cNvSpPr txBox="1"/>
          <p:nvPr/>
        </p:nvSpPr>
        <p:spPr>
          <a:xfrm>
            <a:off x="6661473" y="4437112"/>
            <a:ext cx="1654943" cy="400110"/>
          </a:xfrm>
          <a:prstGeom prst="rect">
            <a:avLst/>
          </a:prstGeom>
          <a:noFill/>
        </p:spPr>
        <p:txBody>
          <a:bodyPr wrap="square" rtlCol="0">
            <a:spAutoFit/>
          </a:bodyPr>
          <a:lstStyle/>
          <a:p>
            <a:pPr algn="ctr"/>
            <a:r>
              <a:rPr lang="zh-CN" altLang="en-US" sz="2000" dirty="0"/>
              <a:t>四</a:t>
            </a:r>
            <a:r>
              <a:rPr lang="zh-CN" altLang="en-US" sz="2000" dirty="0" smtClean="0"/>
              <a:t>级域</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blinds(horizontal)">
                                      <p:cBhvr>
                                        <p:cTn id="7" dur="500"/>
                                        <p:tgtEl>
                                          <p:spTgt spid="174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b="1" smtClean="0"/>
              <a:t>常用顶级域名</a:t>
            </a:r>
          </a:p>
        </p:txBody>
      </p:sp>
      <p:graphicFrame>
        <p:nvGraphicFramePr>
          <p:cNvPr id="196680" name="Group 72"/>
          <p:cNvGraphicFramePr>
            <a:graphicFrameLocks noGrp="1"/>
          </p:cNvGraphicFramePr>
          <p:nvPr>
            <p:extLst>
              <p:ext uri="{D42A27DB-BD31-4B8C-83A1-F6EECF244321}">
                <p14:modId xmlns:p14="http://schemas.microsoft.com/office/powerpoint/2010/main" val="3998026167"/>
              </p:ext>
            </p:extLst>
          </p:nvPr>
        </p:nvGraphicFramePr>
        <p:xfrm>
          <a:off x="611634" y="1916832"/>
          <a:ext cx="8424862" cy="3566088"/>
        </p:xfrm>
        <a:graphic>
          <a:graphicData uri="http://schemas.openxmlformats.org/drawingml/2006/table">
            <a:tbl>
              <a:tblPr/>
              <a:tblGrid>
                <a:gridCol w="2303462"/>
                <a:gridCol w="6121400"/>
              </a:tblGrid>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com</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Commercial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err="1" smtClean="0">
                          <a:ln>
                            <a:noFill/>
                          </a:ln>
                          <a:solidFill>
                            <a:srgbClr val="000000"/>
                          </a:solidFill>
                          <a:effectLst/>
                          <a:latin typeface="Tahoma" pitchFamily="34" charset="0"/>
                          <a:ea typeface="宋体" pitchFamily="2" charset="-122"/>
                        </a:rPr>
                        <a:t>edu</a:t>
                      </a:r>
                      <a:endParaRPr kumimoji="0" lang="en-US" altLang="zh-CN" sz="2000" b="0" i="0" u="none" strike="noStrike" cap="none" normalizeH="0" baseline="0" dirty="0" smtClean="0">
                        <a:ln>
                          <a:noFill/>
                        </a:ln>
                        <a:solidFill>
                          <a:srgbClr val="000000"/>
                        </a:solidFill>
                        <a:effectLst/>
                        <a:latin typeface="Tahoma" pitchFamily="34" charset="0"/>
                        <a:ea typeface="宋体" pitchFamily="2" charset="-122"/>
                      </a:endParaRP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Educational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smtClean="0">
                          <a:ln>
                            <a:noFill/>
                          </a:ln>
                          <a:solidFill>
                            <a:srgbClr val="000000"/>
                          </a:solidFill>
                          <a:effectLst/>
                          <a:latin typeface="Tahoma" pitchFamily="34" charset="0"/>
                          <a:ea typeface="宋体" pitchFamily="2" charset="-122"/>
                        </a:rPr>
                        <a:t>Gov</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Government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smtClean="0">
                          <a:ln>
                            <a:noFill/>
                          </a:ln>
                          <a:solidFill>
                            <a:srgbClr val="000000"/>
                          </a:solidFill>
                          <a:effectLst/>
                          <a:latin typeface="Tahoma" pitchFamily="34" charset="0"/>
                          <a:ea typeface="宋体" pitchFamily="2" charset="-122"/>
                        </a:rPr>
                        <a:t>Int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International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smtClean="0">
                          <a:ln>
                            <a:noFill/>
                          </a:ln>
                          <a:solidFill>
                            <a:srgbClr val="000000"/>
                          </a:solidFill>
                          <a:effectLst/>
                          <a:latin typeface="Tahoma" pitchFamily="34" charset="0"/>
                          <a:ea typeface="宋体" pitchFamily="2" charset="-122"/>
                        </a:rPr>
                        <a:t>Mil</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U.S. military institutions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smtClean="0">
                          <a:ln>
                            <a:noFill/>
                          </a:ln>
                          <a:solidFill>
                            <a:srgbClr val="000000"/>
                          </a:solidFill>
                          <a:effectLst/>
                          <a:latin typeface="Tahoma" pitchFamily="34" charset="0"/>
                          <a:ea typeface="宋体" pitchFamily="2" charset="-122"/>
                        </a:rPr>
                        <a:t>Net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Networking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49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smtClean="0">
                          <a:ln>
                            <a:noFill/>
                          </a:ln>
                          <a:solidFill>
                            <a:srgbClr val="000000"/>
                          </a:solidFill>
                          <a:effectLst/>
                          <a:latin typeface="Tahoma" pitchFamily="34" charset="0"/>
                          <a:ea typeface="宋体" pitchFamily="2" charset="-122"/>
                        </a:rPr>
                        <a:t>org</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Non-profit organizations</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27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smtClean="0">
                          <a:ln>
                            <a:noFill/>
                          </a:ln>
                          <a:solidFill>
                            <a:srgbClr val="000000"/>
                          </a:solidFill>
                          <a:effectLst/>
                          <a:latin typeface="Tahoma" pitchFamily="34" charset="0"/>
                          <a:ea typeface="宋体" pitchFamily="2" charset="-122"/>
                        </a:rPr>
                        <a:t>Country code</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A country</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27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a:t>
                      </a:r>
                    </a:p>
                  </a:txBody>
                  <a:tcPr marT="45716" marB="4571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5661025" algn="l"/>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rPr>
                        <a:t>…………</a:t>
                      </a:r>
                    </a:p>
                  </a:txBody>
                  <a:tcPr marT="45716" marB="4571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6681" name="AutoShape 73"/>
          <p:cNvSpPr>
            <a:spLocks noChangeArrowheads="1"/>
          </p:cNvSpPr>
          <p:nvPr/>
        </p:nvSpPr>
        <p:spPr bwMode="auto">
          <a:xfrm>
            <a:off x="467246" y="5949280"/>
            <a:ext cx="7777162" cy="779002"/>
          </a:xfrm>
          <a:prstGeom prst="wedgeRoundRectCallout">
            <a:avLst>
              <a:gd name="adj1" fmla="val -25125"/>
              <a:gd name="adj2" fmla="val 44310"/>
              <a:gd name="adj3" fmla="val 16667"/>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t>命名机制遵循的是组织边界，而不是物理网络的边界</a:t>
            </a:r>
            <a:endParaRPr lang="en-US" altLang="zh-CN" b="1" dirty="0"/>
          </a:p>
          <a:p>
            <a:pPr algn="ctr" eaLnBrk="1" hangingPunct="1"/>
            <a:r>
              <a:rPr lang="zh-CN" altLang="en-US" b="1" dirty="0"/>
              <a:t>例如：</a:t>
            </a:r>
            <a:r>
              <a:rPr lang="en-US" altLang="zh-CN" b="1" dirty="0"/>
              <a:t>www.ustc.edu.cn</a:t>
            </a:r>
            <a:endParaRPr lang="zh-CN" altLang="en-US" b="1" dirty="0"/>
          </a:p>
        </p:txBody>
      </p:sp>
      <p:sp>
        <p:nvSpPr>
          <p:cNvPr id="2" name="文本框 1"/>
          <p:cNvSpPr txBox="1"/>
          <p:nvPr/>
        </p:nvSpPr>
        <p:spPr>
          <a:xfrm>
            <a:off x="416049" y="5507940"/>
            <a:ext cx="8620447" cy="369332"/>
          </a:xfrm>
          <a:prstGeom prst="rect">
            <a:avLst/>
          </a:prstGeom>
          <a:noFill/>
        </p:spPr>
        <p:txBody>
          <a:bodyPr wrap="square" rtlCol="0">
            <a:spAutoFit/>
          </a:bodyPr>
          <a:lstStyle/>
          <a:p>
            <a:r>
              <a:rPr lang="zh-CN" altLang="en-US" sz="1800" b="1" dirty="0" smtClean="0"/>
              <a:t>最新</a:t>
            </a:r>
            <a:r>
              <a:rPr lang="en-US" altLang="zh-CN" sz="1800" b="1" dirty="0" smtClean="0"/>
              <a:t>TLD List</a:t>
            </a:r>
            <a:r>
              <a:rPr lang="zh-CN" altLang="en-US" sz="1800" b="1" dirty="0" smtClean="0"/>
              <a:t>：</a:t>
            </a:r>
            <a:r>
              <a:rPr lang="en-US" altLang="zh-CN" sz="1800" b="1" dirty="0" smtClean="0"/>
              <a:t>https</a:t>
            </a:r>
            <a:r>
              <a:rPr lang="en-US" altLang="zh-CN" sz="1800" b="1" dirty="0"/>
              <a:t>://data.iana.org/TLD/tlds-alpha-by-domain.txt</a:t>
            </a:r>
            <a:endParaRPr lang="zh-CN" alt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81"/>
                                        </p:tgtEl>
                                        <p:attrNameLst>
                                          <p:attrName>style.visibility</p:attrName>
                                        </p:attrNameLst>
                                      </p:cBhvr>
                                      <p:to>
                                        <p:strVal val="visible"/>
                                      </p:to>
                                    </p:set>
                                    <p:animEffect transition="in" filter="blinds(horizontal)">
                                      <p:cBhvr>
                                        <p:cTn id="7" dur="500"/>
                                        <p:tgtEl>
                                          <p:spTgt spid="19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81"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7603</TotalTime>
  <Words>3750</Words>
  <Application>Microsoft Office PowerPoint</Application>
  <PresentationFormat>全屏显示(4:3)</PresentationFormat>
  <Paragraphs>605</Paragraphs>
  <Slides>67</Slides>
  <Notes>29</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67</vt:i4>
      </vt:variant>
    </vt:vector>
  </HeadingPairs>
  <TitlesOfParts>
    <vt:vector size="81" baseType="lpstr">
      <vt:lpstr>黑体</vt:lpstr>
      <vt:lpstr>华文新魏</vt:lpstr>
      <vt:lpstr>宋体</vt:lpstr>
      <vt:lpstr>微软雅黑</vt:lpstr>
      <vt:lpstr>Arial</vt:lpstr>
      <vt:lpstr>Calibri</vt:lpstr>
      <vt:lpstr>Comic Sans MS</vt:lpstr>
      <vt:lpstr>Courier New</vt:lpstr>
      <vt:lpstr>Tahoma</vt:lpstr>
      <vt:lpstr>Times New Roman</vt:lpstr>
      <vt:lpstr>Wingdings</vt:lpstr>
      <vt:lpstr>Blends</vt:lpstr>
      <vt:lpstr>VISIO</vt:lpstr>
      <vt:lpstr>Clip</vt:lpstr>
      <vt:lpstr>Chapter 8 应用层</vt:lpstr>
      <vt:lpstr>Chapter 8 应用层</vt:lpstr>
      <vt:lpstr>客户/服务器模式 （Client/Server)</vt:lpstr>
      <vt:lpstr>Chapter 8 应用层</vt:lpstr>
      <vt:lpstr>域名系统的重要性</vt:lpstr>
      <vt:lpstr>为什么要引入域名系统</vt:lpstr>
      <vt:lpstr>层次化名字空间</vt:lpstr>
      <vt:lpstr>名字空间</vt:lpstr>
      <vt:lpstr>常用顶级域名</vt:lpstr>
      <vt:lpstr>分布式域名管理</vt:lpstr>
      <vt:lpstr>PowerPoint 演示文稿</vt:lpstr>
      <vt:lpstr>名字服务器</vt:lpstr>
      <vt:lpstr>授权名字服务器</vt:lpstr>
      <vt:lpstr>根名字服务器</vt:lpstr>
      <vt:lpstr>PowerPoint 演示文稿</vt:lpstr>
      <vt:lpstr>资源记录格式</vt:lpstr>
      <vt:lpstr>PowerPoint 演示文稿</vt:lpstr>
      <vt:lpstr>资源记录类型</vt:lpstr>
      <vt:lpstr>PowerPoint 演示文稿</vt:lpstr>
      <vt:lpstr>PowerPoint 演示文稿</vt:lpstr>
      <vt:lpstr>域名查询类型</vt:lpstr>
      <vt:lpstr>迭代查询（常用）</vt:lpstr>
      <vt:lpstr>递归查询（少用）</vt:lpstr>
      <vt:lpstr>Chapter 8 应用层</vt:lpstr>
      <vt:lpstr>概述</vt:lpstr>
      <vt:lpstr>超链接（Hyperlink）</vt:lpstr>
      <vt:lpstr>如何命名分布在整个Internet上的web页面？</vt:lpstr>
      <vt:lpstr>统一资源定位符 URL</vt:lpstr>
      <vt:lpstr>URL的一般形式</vt:lpstr>
      <vt:lpstr>HTTP的URL</vt:lpstr>
      <vt:lpstr>HTTP的URL</vt:lpstr>
      <vt:lpstr>HTTP的URL</vt:lpstr>
      <vt:lpstr>HTTP的URL</vt:lpstr>
      <vt:lpstr>HTTP的URL</vt:lpstr>
      <vt:lpstr>WWW应用</vt:lpstr>
      <vt:lpstr>超文本传输协议HTTP</vt:lpstr>
      <vt:lpstr>HTTP消息传输过程</vt:lpstr>
      <vt:lpstr>万维网工作过程</vt:lpstr>
      <vt:lpstr>HTTP消息格式</vt:lpstr>
      <vt:lpstr>请求消息格式</vt:lpstr>
      <vt:lpstr>请求消息的方法</vt:lpstr>
      <vt:lpstr>响应消息</vt:lpstr>
      <vt:lpstr>响应消息的状态码</vt:lpstr>
      <vt:lpstr>超文本标记语言HTML</vt:lpstr>
      <vt:lpstr>HTTP Streaming</vt:lpstr>
      <vt:lpstr>PowerPoint 演示文稿</vt:lpstr>
      <vt:lpstr>Application Scenario of DASH</vt:lpstr>
      <vt:lpstr>PowerPoint 演示文稿</vt:lpstr>
      <vt:lpstr>PowerPoint 演示文稿</vt:lpstr>
      <vt:lpstr>Chapter 8 应用层</vt:lpstr>
      <vt:lpstr>相关协议</vt:lpstr>
      <vt:lpstr>电子邮件系统架构</vt:lpstr>
      <vt:lpstr>Push和Pull</vt:lpstr>
      <vt:lpstr>User Agent：用户代理</vt:lpstr>
      <vt:lpstr>电子邮件格式</vt:lpstr>
      <vt:lpstr>电子邮件地址格式</vt:lpstr>
      <vt:lpstr>MIME：多用途Internet邮件扩展 </vt:lpstr>
      <vt:lpstr>Base64</vt:lpstr>
      <vt:lpstr>PowerPoint 演示文稿</vt:lpstr>
      <vt:lpstr>PowerPoint 演示文稿</vt:lpstr>
      <vt:lpstr>SMTP</vt:lpstr>
      <vt:lpstr>ESMTP (Extended SMTP) </vt:lpstr>
      <vt:lpstr>PowerPoint 演示文稿</vt:lpstr>
      <vt:lpstr>PowerPoint 演示文稿</vt:lpstr>
      <vt:lpstr>POP</vt:lpstr>
      <vt:lpstr>PowerPoint 演示文稿</vt:lpstr>
      <vt:lpstr>基于web的mail</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623</cp:revision>
  <dcterms:created xsi:type="dcterms:W3CDTF">2002-11-06T00:36:54Z</dcterms:created>
  <dcterms:modified xsi:type="dcterms:W3CDTF">2024-12-05T05:43:28Z</dcterms:modified>
</cp:coreProperties>
</file>